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" panose="020B0604020202020204" pitchFamily="34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439">
          <p15:clr>
            <a:srgbClr val="A4A3A4"/>
          </p15:clr>
        </p15:guide>
        <p15:guide id="3" orient="horz" pos="363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UTBE8i5KkTI8xqRI2vZWrzXm4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C36237-E66A-452A-8813-232D47BAF749}">
  <a:tblStyle styleId="{35C36237-E66A-452A-8813-232D47BAF749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ABBC4F46-E014-44A4-9CED-2570BFA820FA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267E463-648A-45C6-8595-8A6B66C36FE6}" styleName="Table_2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EDA19BD-A00E-408F-ACB8-096281506590}" styleName="Table_3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>
        <p:guide orient="horz" pos="2160"/>
        <p:guide orient="horz" pos="1439"/>
        <p:guide orient="horz" pos="3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7cc982655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g1f7cc982655_2_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c2b1035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g2c2b1035072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4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" name="Google Shape;18;p1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9" name="Google Shape;19;p1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1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" name="Google Shape;21;p1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1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3" name="Google Shape;23;p1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1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" name="Google Shape;25;p1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26" name="Google Shape;26;p1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1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1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5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5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5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5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5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5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5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" name="Google Shape;42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" name="Google Shape;46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5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15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5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7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17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{35C36237-E66A-452A-8813-232D47BAF749}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2" name="Google Shape;62;p1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" name="Google Shape;68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8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" name="Google Shape;81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" name="Google Shape;84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87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6450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11084811" y="644988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8924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hyperlink" Target="https://www.vedomosti.ru/business/news/2024/02/28/1022629-rossii-poyavitsya-assotsiatsiya-turisticheskih-agregator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ourism.gov.ru/reestry/reestr-gostinits-i-inykh-sredstv-razmeshcheniya/" TargetMode="External"/><Relationship Id="rId5" Type="http://schemas.openxmlformats.org/officeDocument/2006/relationships/hyperlink" Target="https://www.atorus.ru/node/54569" TargetMode="Externa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elfin-tour.ru/" TargetMode="External"/><Relationship Id="rId13" Type="http://schemas.openxmlformats.org/officeDocument/2006/relationships/hyperlink" Target="https://trekkingmania.ru/map/" TargetMode="External"/><Relationship Id="rId3" Type="http://schemas.openxmlformats.org/officeDocument/2006/relationships/hyperlink" Target="https://ostrovok.ru/" TargetMode="External"/><Relationship Id="rId7" Type="http://schemas.openxmlformats.org/officeDocument/2006/relationships/hyperlink" Target="https://www.alean.ru/page/sotrudnichestvo/?label=api" TargetMode="External"/><Relationship Id="rId12" Type="http://schemas.openxmlformats.org/officeDocument/2006/relationships/hyperlink" Target="https://litepms.ru/" TargetMode="External"/><Relationship Id="rId2" Type="http://schemas.openxmlformats.org/officeDocument/2006/relationships/notesSlide" Target="../notesSlides/notesSlide9.xml"/><Relationship Id="rId16" Type="http://schemas.openxmlformats.org/officeDocument/2006/relationships/hyperlink" Target="https://www.google.ru/map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onevik.com/" TargetMode="External"/><Relationship Id="rId11" Type="http://schemas.openxmlformats.org/officeDocument/2006/relationships/hyperlink" Target="https://bnovo.ru/" TargetMode="External"/><Relationship Id="rId5" Type="http://schemas.openxmlformats.org/officeDocument/2006/relationships/hyperlink" Target="https://travel.yandex.ru/" TargetMode="External"/><Relationship Id="rId15" Type="http://schemas.openxmlformats.org/officeDocument/2006/relationships/hyperlink" Target="https://yandex.ru/maps/" TargetMode="External"/><Relationship Id="rId10" Type="http://schemas.openxmlformats.org/officeDocument/2006/relationships/hyperlink" Target="https://kontur.ru/hotel" TargetMode="External"/><Relationship Id="rId4" Type="http://schemas.openxmlformats.org/officeDocument/2006/relationships/hyperlink" Target="https://otello.2gis.ru/?adults=2&amp;sort=popular" TargetMode="External"/><Relationship Id="rId9" Type="http://schemas.openxmlformats.org/officeDocument/2006/relationships/hyperlink" Target="https://www.travelline.ru/" TargetMode="External"/><Relationship Id="rId14" Type="http://schemas.openxmlformats.org/officeDocument/2006/relationships/hyperlink" Target="https://2gis.r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03699" y="2422182"/>
            <a:ext cx="6909600" cy="240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10268">
              <a:lnSpc>
                <a:spcPct val="101924"/>
              </a:lnSpc>
              <a:buSzPts val="3638"/>
            </a:pPr>
            <a:r>
              <a:rPr lang="ru-RU" sz="4851" dirty="0">
                <a:solidFill>
                  <a:schemeClr val="bg1"/>
                </a:solidFill>
              </a:rPr>
              <a:t>Цифровой помощник для подбора места отдыха</a:t>
            </a:r>
          </a:p>
        </p:txBody>
      </p:sp>
      <p:sp>
        <p:nvSpPr>
          <p:cNvPr id="85" name="Google Shape;85;p1"/>
          <p:cNvSpPr txBox="1"/>
          <p:nvPr/>
        </p:nvSpPr>
        <p:spPr>
          <a:xfrm>
            <a:off x="446303" y="4749599"/>
            <a:ext cx="6909600" cy="11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10268">
              <a:lnSpc>
                <a:spcPct val="101924"/>
              </a:lnSpc>
              <a:spcBef>
                <a:spcPts val="73"/>
              </a:spcBef>
              <a:buSzPts val="2438"/>
            </a:pPr>
            <a:r>
              <a:rPr lang="ru-RU" sz="3251" b="1" dirty="0">
                <a:solidFill>
                  <a:schemeClr val="bg1"/>
                </a:solidFill>
              </a:rPr>
              <a:t>Кирьянов Иван Михайлович</a:t>
            </a:r>
            <a:endParaRPr lang="ru-RU" sz="3251" dirty="0">
              <a:solidFill>
                <a:schemeClr val="bg1"/>
              </a:solidFill>
            </a:endParaRPr>
          </a:p>
          <a:p>
            <a:pPr marL="10268">
              <a:lnSpc>
                <a:spcPct val="101924"/>
              </a:lnSpc>
              <a:spcBef>
                <a:spcPts val="73"/>
              </a:spcBef>
              <a:buSzPts val="2438"/>
            </a:pPr>
            <a:endParaRPr sz="3251" dirty="0">
              <a:solidFill>
                <a:srgbClr val="7731A7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104C29-054B-4CF1-B4B8-A3283D454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0172213" cy="20685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/>
          <p:nvPr/>
        </p:nvSpPr>
        <p:spPr>
          <a:xfrm>
            <a:off x="542019" y="6365336"/>
            <a:ext cx="542264" cy="506846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700" cy="30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2</a:t>
            </a:fld>
            <a:endParaRPr sz="1400">
              <a:solidFill>
                <a:srgbClr val="FFFFFF"/>
              </a:solidFill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174870" y="99850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РЕЗЮМЕ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5" name="Google Shape;115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120" name="Google Shape;120;p2"/>
          <p:cNvGraphicFramePr/>
          <p:nvPr/>
        </p:nvGraphicFramePr>
        <p:xfrm>
          <a:off x="174870" y="936199"/>
          <a:ext cx="11826625" cy="6811810"/>
        </p:xfrm>
        <a:graphic>
          <a:graphicData uri="http://schemas.openxmlformats.org/drawingml/2006/table">
            <a:tbl>
              <a:tblPr>
                <a:noFill/>
                <a:tableStyleId>{ABBC4F46-E014-44A4-9CED-2570BFA820FA}</a:tableStyleId>
              </a:tblPr>
              <a:tblGrid>
                <a:gridCol w="165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4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7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Цель проекта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туристического агрегатора по объектам размещения России для удобного поиска, бронирования с целью отдыха и рабочих поездок, который совмещает в себе 3 модели: 1) сервис поиска и AI подбора по самой большой базе объектов размещения 2) система онлайн бронирования 3) туристический путеводитель, включающий информацию о ближайших достопримечательностях и туристических маршрутах</a:t>
                      </a:r>
                      <a:endParaRPr sz="16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Текущий </a:t>
                      </a:r>
                      <a:endParaRPr sz="1400" u="none" strike="noStrike" cap="none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Статус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customer discovery</a:t>
                      </a:r>
                      <a:endParaRPr sz="1600" b="0" i="0" u="none" strike="noStrike" cap="none">
                        <a:solidFill>
                          <a:srgbClr val="FF2F2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1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Задачи</a:t>
                      </a:r>
                      <a:endParaRPr sz="1400" u="none" strike="noStrike" cap="none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проекта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MVP (минимальный жизнеспособный продукт) в виде ИНФОРМАЦИОННОГО ПОРТАЛА, включающего в себя такие функции - туристические маршруты, функцию бронирования, электронный путеводитель, информационно-консультационная поддержка, навигационная карта по объектам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Определение моделей вовлечения туристов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Определение выгодных условия для сотрудничества с партнерами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Продвижение туристического потенциала, положительного имиджа, возможностей отдыха в Республике Башкортостан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Заключение договоров с контрагентами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Организация сообщества партнеров, проведение мероприятий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Организация операционных процессов по систематическому улучшению сервиса, качества обслуживания и других показателей, влияющих на достижение цели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Участники и партнеры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5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</a:t>
                      </a:r>
                      <a:r>
                        <a:rPr lang="ru-RU" sz="15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ускильдин Р.К., Кумушбаев И.Р., Трекер УГНТУ Шамсутдинова Н.К., ООО “Баштерра”, ООО "Стартап - студия", М</a:t>
                      </a:r>
                      <a:r>
                        <a:rPr lang="ru-RU" sz="150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инистерство предпринимательства и туризма Республики Башкортостан, ООО “Туроператор Урал батыр”</a:t>
                      </a:r>
                      <a:endParaRPr sz="1500" b="0" i="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Команда</a:t>
                      </a:r>
                      <a:endParaRPr sz="1400" u="none" strike="noStrike" cap="none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Студенты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5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Кирьянов Иван, Линник Филипп, Фазылова Дания, Зубайдуллин Тимур, Давлетов Рамиль, Гарипов Тимур</a:t>
                      </a:r>
                      <a:endParaRPr sz="15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Срок </a:t>
                      </a:r>
                      <a:endParaRPr sz="1400" u="none" strike="noStrike" cap="none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месяцев</a:t>
                      </a:r>
                      <a:endParaRPr sz="1600" b="1" i="0" u="none" strike="noStrike" cap="none">
                        <a:solidFill>
                          <a:srgbClr val="ED38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Планируемый срок 1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~ 2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месяца 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Планируемый срок 2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~ 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месяца 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Планируемый срок 3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~ 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месяц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Планируемый срок 4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~ 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месяц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3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Инвестиции </a:t>
                      </a:r>
                      <a:endParaRPr sz="1400" u="none" strike="noStrike" cap="none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13 604 тыс</a:t>
                      </a:r>
                      <a:r>
                        <a:rPr lang="ru-RU" sz="16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руб. </a:t>
                      </a:r>
                      <a:endParaRPr sz="1600" b="1" i="0" u="none" strike="noStrike" cap="none">
                        <a:solidFill>
                          <a:srgbClr val="0D0D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endParaRPr sz="1600" b="1" i="0" u="none" strike="noStrike" cap="none">
                        <a:solidFill>
                          <a:srgbClr val="FF2F2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Объем инвестиций 1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4 054 тыс.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руб.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Объем инвестиций 2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 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3 800 тыс.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руб.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Объем инвестиций 3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 3 250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тыс. 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Объем инвестиций 4 этапа: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 </a:t>
                      </a:r>
                      <a:r>
                        <a:rPr lang="ru-RU" sz="1400" b="1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2 500 тыс.</a:t>
                      </a:r>
                      <a:r>
                        <a:rPr lang="ru-RU" sz="1400" b="1" i="0" u="none" strike="noStrike" cap="none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руб.</a:t>
                      </a:r>
                      <a:endParaRPr sz="1400" u="none" strike="noStrike" cap="none"/>
                    </a:p>
                  </a:txBody>
                  <a:tcPr marL="180000" marR="10800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3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/>
          <p:nvPr/>
        </p:nvSpPr>
        <p:spPr>
          <a:xfrm>
            <a:off x="542019" y="6365336"/>
            <a:ext cx="542400" cy="506700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3</a:t>
            </a:fld>
            <a:endParaRPr sz="1400">
              <a:solidFill>
                <a:srgbClr val="FFFFFF"/>
              </a:solidFill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169265" y="102159"/>
            <a:ext cx="651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АКТУАЛЬНОСТЬ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29" name="Google Shape;129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34" name="Google Shape;134;p3"/>
          <p:cNvGrpSpPr/>
          <p:nvPr/>
        </p:nvGrpSpPr>
        <p:grpSpPr>
          <a:xfrm>
            <a:off x="300442" y="1377963"/>
            <a:ext cx="6294719" cy="4032900"/>
            <a:chOff x="583543" y="1712328"/>
            <a:chExt cx="5922769" cy="4032900"/>
          </a:xfrm>
        </p:grpSpPr>
        <p:sp>
          <p:nvSpPr>
            <p:cNvPr id="135" name="Google Shape;135;p3"/>
            <p:cNvSpPr txBox="1"/>
            <p:nvPr/>
          </p:nvSpPr>
          <p:spPr>
            <a:xfrm>
              <a:off x="1080924" y="1712328"/>
              <a:ext cx="4833600" cy="403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Calibri"/>
                <a:buNone/>
              </a:pPr>
              <a:r>
                <a:rPr lang="ru-RU" sz="16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Потребности и проблемы:</a:t>
              </a:r>
              <a:endPara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AutoNum type="arabicPeriod"/>
              </a:pPr>
              <a:r>
                <a:rPr lang="ru-RU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Недостаточно информации об интересующих объектах, маршрутах, природных локаций, места отдыха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AutoNum type="arabicPeriod"/>
              </a:pPr>
              <a:r>
                <a:rPr lang="ru-RU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Неудобство поиска объектов размещения, туристических маршрутов по своим критериям, предпочтениям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AutoNum type="arabicPeriod"/>
              </a:pPr>
              <a:r>
                <a:rPr lang="ru-RU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Неактуальная информация на имеющихся сервисах об автомобильных и туристических тропах, маршрутах, а также о самих объектах размещения и ближайших достопримеча</a:t>
              </a:r>
              <a:r>
                <a:rPr lang="ru-RU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тельностей, объектов показа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AutoNum type="arabicPeriod"/>
              </a:pPr>
              <a:r>
                <a:rPr lang="ru-RU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Ограниченный ассортимент объектов на выбор, малое количество объектов на иных ресурсах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AutoNum type="arabicPeriod"/>
              </a:pPr>
              <a:r>
                <a:rPr lang="ru-RU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Зачастую нет возможности уточнения наличия номеров на интересующую дату в режиме онлайн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6" name="Google Shape;13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3543" y="1712329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10312" y="1776764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8" name="Google Shape;138;p3"/>
          <p:cNvSpPr txBox="1"/>
          <p:nvPr/>
        </p:nvSpPr>
        <p:spPr>
          <a:xfrm>
            <a:off x="6688283" y="1402363"/>
            <a:ext cx="5137200" cy="5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Предлагаемые решения: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Исчерпывающая информация по объекту размещения, локациях и местах отдыха на отдельной интернет странице.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Поиск по заданным критериям а) с использованием фильтров б) голосовой помощник на базе искусственного интеллекта в) с использованием интерактивной карты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Актуализация информации через а) обзвон объектов б) обратную связь от туристов, отдыхающих (по аналогии с 2gis + с использованием элементов геймификации)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Системная работа по достижению 100% охвата объектов размещения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Увеличения доли объектов с возможностью онлайн бронирования через разработку собственной системы и интеграции с иными системами бронирования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3129890" y="422031"/>
            <a:ext cx="5993400" cy="8004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ru-RU" sz="20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ТЕКУЩИЕ ПРОБЛЕМЫ </a:t>
            </a:r>
            <a:r>
              <a:rPr lang="ru-RU" sz="20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И РЕШЕНИЯ</a:t>
            </a:r>
            <a:endParaRPr sz="20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ru-RU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ТУРИСТОВ, ОТДЫХАЮЩИХ</a:t>
            </a: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7cc982655_2_4"/>
          <p:cNvSpPr/>
          <p:nvPr/>
        </p:nvSpPr>
        <p:spPr>
          <a:xfrm>
            <a:off x="542019" y="6365336"/>
            <a:ext cx="542400" cy="506700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1f7cc982655_2_4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4</a:t>
            </a:fld>
            <a:endParaRPr sz="1400">
              <a:solidFill>
                <a:srgbClr val="FFFFFF"/>
              </a:solidFill>
            </a:endParaRPr>
          </a:p>
        </p:txBody>
      </p:sp>
      <p:sp>
        <p:nvSpPr>
          <p:cNvPr id="146" name="Google Shape;146;g1f7cc982655_2_4"/>
          <p:cNvSpPr txBox="1"/>
          <p:nvPr/>
        </p:nvSpPr>
        <p:spPr>
          <a:xfrm>
            <a:off x="169265" y="102159"/>
            <a:ext cx="651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АКТУАЛЬНОСТЬ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g1f7cc982655_2_4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48" name="Google Shape;148;g1f7cc982655_2_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g1f7cc982655_2_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g1f7cc982655_2_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g1f7cc982655_2_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g1f7cc982655_2_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3" name="Google Shape;153;g1f7cc982655_2_4"/>
          <p:cNvSpPr txBox="1"/>
          <p:nvPr/>
        </p:nvSpPr>
        <p:spPr>
          <a:xfrm>
            <a:off x="2977490" y="422031"/>
            <a:ext cx="5993400" cy="8004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ru-RU" sz="20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ТЕКУЩИЕ ПРОБЛЕМЫ </a:t>
            </a:r>
            <a:r>
              <a:rPr lang="ru-RU" sz="20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И РЕШЕНИЯ</a:t>
            </a:r>
            <a:endParaRPr sz="20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ru-RU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ОБЪЕКТОВ РАЗМЕЩЕНИЯ</a:t>
            </a: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4" name="Google Shape;154;g1f7cc982655_2_4"/>
          <p:cNvGrpSpPr/>
          <p:nvPr/>
        </p:nvGrpSpPr>
        <p:grpSpPr>
          <a:xfrm>
            <a:off x="6" y="1322650"/>
            <a:ext cx="12209033" cy="5017800"/>
            <a:chOff x="-4654545" y="1559928"/>
            <a:chExt cx="10460103" cy="5017800"/>
          </a:xfrm>
        </p:grpSpPr>
        <p:sp>
          <p:nvSpPr>
            <p:cNvPr id="155" name="Google Shape;155;g1f7cc982655_2_4"/>
            <p:cNvSpPr txBox="1"/>
            <p:nvPr/>
          </p:nvSpPr>
          <p:spPr>
            <a:xfrm>
              <a:off x="670758" y="1559928"/>
              <a:ext cx="5134800" cy="501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Предлагаемые решения: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AutoNum type="arabicPeriod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 каждому объекту будет создана отдельная страница с актуальной информацией об объекте в выгодном свете для более эффективного привлечения клиентов. Реклама объектов. Интеграция с иными системами бронирования</a:t>
              </a: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AutoNum type="arabicPeriod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Организация тематических мероприятий по оптимизации, продвижению, ведению гостиничного/туристического бизнеса </a:t>
              </a: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AutoNum type="arabicPeriod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собственной упрощенной системы бронирования для малых объектов размещения.</a:t>
              </a: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AutoNum type="arabicPeriod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Предложение комплекса пакетных услуг, в т.ч. по маркетингу</a:t>
              </a: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AutoNum type="arabicPeriod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Размер комиссионных от 5% до 15%</a:t>
              </a: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g1f7cc982655_2_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4654545" y="1663479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g1f7cc982655_2_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4451" y="1679689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8" name="Google Shape;158;g1f7cc982655_2_4"/>
          <p:cNvSpPr txBox="1"/>
          <p:nvPr/>
        </p:nvSpPr>
        <p:spPr>
          <a:xfrm>
            <a:off x="623900" y="1426200"/>
            <a:ext cx="4928700" cy="5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Потребности и проблемы: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Недостаточная загрузка номерного фонда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Нет плана продвижения услуг объекта размещения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Нет технических / финансовых ресурсов для реализации системы онлайн бронирования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Отсутствие качественного фото/видео материала для продвижения объекта, привлечения новых клиентов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Большие комиссионные агрегаторов (15%)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/>
          <p:nvPr/>
        </p:nvSpPr>
        <p:spPr>
          <a:xfrm>
            <a:off x="542019" y="6136736"/>
            <a:ext cx="542400" cy="506700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 txBox="1">
            <a:spLocks noGrp="1"/>
          </p:cNvSpPr>
          <p:nvPr>
            <p:ph type="sldNum" idx="12"/>
          </p:nvPr>
        </p:nvSpPr>
        <p:spPr>
          <a:xfrm>
            <a:off x="721301" y="6236273"/>
            <a:ext cx="183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5</a:t>
            </a:fld>
            <a:endParaRPr sz="1400">
              <a:solidFill>
                <a:srgbClr val="FFFFFF"/>
              </a:solidFill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165457" y="115401"/>
            <a:ext cx="651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4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67" name="Google Shape;167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2" name="Google Shape;172;p4"/>
          <p:cNvSpPr/>
          <p:nvPr/>
        </p:nvSpPr>
        <p:spPr>
          <a:xfrm>
            <a:off x="379778" y="957549"/>
            <a:ext cx="1055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000"/>
              <a:buFont typeface="Calibri"/>
              <a:buNone/>
            </a:pPr>
            <a:r>
              <a:rPr lang="ru-RU" sz="2000" b="1" i="1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Баштерра - путеводитель по объектам размещения Республики Башкортостана</a:t>
            </a:r>
            <a:endParaRPr sz="2000" b="1" i="1" u="none" strike="noStrike" cap="none">
              <a:solidFill>
                <a:srgbClr val="ED38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4"/>
          <p:cNvGrpSpPr/>
          <p:nvPr/>
        </p:nvGrpSpPr>
        <p:grpSpPr>
          <a:xfrm>
            <a:off x="6048532" y="1572624"/>
            <a:ext cx="5943722" cy="3892776"/>
            <a:chOff x="6544277" y="2296777"/>
            <a:chExt cx="5112000" cy="3892776"/>
          </a:xfrm>
        </p:grpSpPr>
        <p:sp>
          <p:nvSpPr>
            <p:cNvPr id="174" name="Google Shape;174;p4"/>
            <p:cNvSpPr/>
            <p:nvPr/>
          </p:nvSpPr>
          <p:spPr>
            <a:xfrm>
              <a:off x="6633267" y="2846953"/>
              <a:ext cx="5022900" cy="334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000" tIns="36000" rIns="180000" bIns="36000" anchor="t" anchorCtr="0">
              <a:spAutoFit/>
            </a:bodyPr>
            <a:lstStyle/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Разместить на информационном портале от 500 объектов размещения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Создание типового договора с объектами размещения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Организованы выезды к 30 объектам размещения с заключением договора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маркетинг плана продвижения портала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Запуск комплекса мероприятий по продвижению портала согласно маркетинг плана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Техническая разработка функционала портала: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○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Подготовить прототип фильтра по поиску объектов размещения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○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Подготовить прототип интерактивной карты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○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Подготовить прототип онлайн помощника на базе ИИ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4"/>
            <p:cNvSpPr txBox="1"/>
            <p:nvPr/>
          </p:nvSpPr>
          <p:spPr>
            <a:xfrm>
              <a:off x="6544277" y="2296777"/>
              <a:ext cx="5112000" cy="4308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ПРЕДПОЛАГАЕТСЯ РАЗРАБОТАТЬ НА 1 ЭТАПЕ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6" name="Google Shape;176;p4"/>
            <p:cNvCxnSpPr/>
            <p:nvPr/>
          </p:nvCxnSpPr>
          <p:spPr>
            <a:xfrm>
              <a:off x="6544277" y="6189534"/>
              <a:ext cx="5112000" cy="0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77" name="Google Shape;177;p4"/>
          <p:cNvSpPr txBox="1"/>
          <p:nvPr/>
        </p:nvSpPr>
        <p:spPr>
          <a:xfrm>
            <a:off x="323998" y="5534536"/>
            <a:ext cx="5489400" cy="430800"/>
          </a:xfrm>
          <a:prstGeom prst="rect">
            <a:avLst/>
          </a:prstGeom>
          <a:solidFill>
            <a:srgbClr val="ABD2DD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TRL:  2         </a:t>
            </a:r>
            <a:r>
              <a:rPr lang="ru-RU" sz="22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|</a:t>
            </a:r>
            <a:r>
              <a:rPr lang="ru-R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MRL:  8      |    CRL: 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"/>
          <p:cNvSpPr txBox="1"/>
          <p:nvPr/>
        </p:nvSpPr>
        <p:spPr>
          <a:xfrm>
            <a:off x="6048375" y="5534536"/>
            <a:ext cx="5943600" cy="430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TRL:  9        |    MRL:  10       |    CRL: 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4"/>
          <p:cNvGrpSpPr/>
          <p:nvPr/>
        </p:nvGrpSpPr>
        <p:grpSpPr>
          <a:xfrm>
            <a:off x="245350" y="1572510"/>
            <a:ext cx="5588273" cy="3772019"/>
            <a:chOff x="446551" y="2906377"/>
            <a:chExt cx="5416568" cy="3283157"/>
          </a:xfrm>
        </p:grpSpPr>
        <p:sp>
          <p:nvSpPr>
            <p:cNvPr id="180" name="Google Shape;180;p4"/>
            <p:cNvSpPr txBox="1"/>
            <p:nvPr/>
          </p:nvSpPr>
          <p:spPr>
            <a:xfrm>
              <a:off x="542019" y="2906377"/>
              <a:ext cx="5321100" cy="375000"/>
            </a:xfrm>
            <a:prstGeom prst="rect">
              <a:avLst/>
            </a:prstGeom>
            <a:solidFill>
              <a:srgbClr val="ABD2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ЗАДЕЛ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1" name="Google Shape;181;p4"/>
            <p:cNvCxnSpPr/>
            <p:nvPr/>
          </p:nvCxnSpPr>
          <p:spPr>
            <a:xfrm>
              <a:off x="542019" y="6189534"/>
              <a:ext cx="5321100" cy="0"/>
            </a:xfrm>
            <a:prstGeom prst="straightConnector1">
              <a:avLst/>
            </a:prstGeom>
            <a:noFill/>
            <a:ln w="254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2" name="Google Shape;182;p4"/>
            <p:cNvSpPr/>
            <p:nvPr/>
          </p:nvSpPr>
          <p:spPr>
            <a:xfrm>
              <a:off x="446551" y="3414289"/>
              <a:ext cx="5416500" cy="222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000" tIns="36000" rIns="180000" bIns="36000" anchor="t" anchorCtr="0">
              <a:spAutoFit/>
            </a:bodyPr>
            <a:lstStyle/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Сформирована команда проекта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Проведен первичная онлайн встреча с представителями объектов размещения для получения обратной связи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Проведены интервью с целевой аудиторией (туристы) и партнерами (объекты размещения) сервиса, определены потребности по методу CustDev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Char char="●"/>
              </a:pPr>
              <a:r>
                <a:rPr lang="ru-RU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Готов</a:t>
              </a: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 MVP - сайт онлайн путеводителя по объектам размещения на базе bashterra.com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Arial"/>
                <a:buChar char="●"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Предварительные договоренности с Министерством предпринимательства и туризма Республики Башкортостан по поддержке проекта</a:t>
              </a:r>
              <a:endParaRPr sz="1400" b="0" i="0" u="none" strike="noStrike" cap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/>
          <p:nvPr/>
        </p:nvSpPr>
        <p:spPr>
          <a:xfrm>
            <a:off x="542019" y="6365336"/>
            <a:ext cx="542264" cy="506846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701" cy="30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6</a:t>
            </a:fld>
            <a:endParaRPr sz="1400">
              <a:solidFill>
                <a:srgbClr val="FFFFFF"/>
              </a:solidFill>
            </a:endParaRPr>
          </a:p>
        </p:txBody>
      </p:sp>
      <p:grpSp>
        <p:nvGrpSpPr>
          <p:cNvPr id="189" name="Google Shape;189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0" name="Google Shape;190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5" name="Google Shape;195;p5"/>
          <p:cNvSpPr txBox="1"/>
          <p:nvPr/>
        </p:nvSpPr>
        <p:spPr>
          <a:xfrm>
            <a:off x="240210" y="861398"/>
            <a:ext cx="5960700" cy="430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ПРИНЦИП ДЕЙСТВИЯ ПРОДУКТА - АГРЕГАТОР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"/>
          <p:cNvSpPr txBox="1"/>
          <p:nvPr/>
        </p:nvSpPr>
        <p:spPr>
          <a:xfrm>
            <a:off x="240150" y="1356750"/>
            <a:ext cx="59607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 одной стороны - пользователи сервиса: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Поиск объекта/маршрута в интернет поисковых системах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Ознакомление с информацией о локациях, объектах размещения, туристических маршрутах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Построение маршрута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Бронирование объекта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Получения ваучера для заселения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Повторное использование сервиса (программа лояльности)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5"/>
          <p:cNvSpPr txBox="1"/>
          <p:nvPr/>
        </p:nvSpPr>
        <p:spPr>
          <a:xfrm>
            <a:off x="165457" y="115401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5"/>
          <p:cNvSpPr txBox="1"/>
          <p:nvPr/>
        </p:nvSpPr>
        <p:spPr>
          <a:xfrm>
            <a:off x="468750" y="4737560"/>
            <a:ext cx="5429100" cy="4308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ПОЛЬЗОВАТЕЛИ СЕРВИСА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9" name="Google Shape;199;p5"/>
          <p:cNvGraphicFramePr/>
          <p:nvPr/>
        </p:nvGraphicFramePr>
        <p:xfrm>
          <a:off x="468751" y="509950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{E267E463-648A-45C6-8595-8A6B66C36FE6}</a:tableStyleId>
              </a:tblPr>
              <a:tblGrid>
                <a:gridCol w="2801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7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 1.1</a:t>
                      </a: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</a:t>
                      </a: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(ФИ</a:t>
                      </a: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З.ЛИЦА)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Туристы, гости, жители - физические лица</a:t>
                      </a:r>
                      <a:endParaRPr sz="1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 1.2 (ЮР.ЛИЦА)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Представители юридических лиц, туроператоров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(групповые заезды)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0" name="Google Shape;20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00" y="3419247"/>
            <a:ext cx="1426594" cy="7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1900" y="3653573"/>
            <a:ext cx="1777180" cy="101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7777" y="3419250"/>
            <a:ext cx="2201925" cy="101194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 txBox="1"/>
          <p:nvPr/>
        </p:nvSpPr>
        <p:spPr>
          <a:xfrm>
            <a:off x="7237825" y="4312575"/>
            <a:ext cx="4649400" cy="4308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ОБЪЕКТЫ РАЗМЕЩЕНИЯ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4" name="Google Shape;204;p5"/>
          <p:cNvGraphicFramePr/>
          <p:nvPr/>
        </p:nvGraphicFramePr>
        <p:xfrm>
          <a:off x="7237901" y="4743382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{E267E463-648A-45C6-8595-8A6B66C36FE6}</a:tableStyleId>
              </a:tblPr>
              <a:tblGrid>
                <a:gridCol w="301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 </a:t>
                      </a: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.1. (малые)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Гостевые дома, турбазы, базы отдыха</a:t>
                      </a:r>
                      <a:endParaRPr sz="1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 </a:t>
                      </a:r>
                      <a:r>
                        <a:rPr lang="ru-RU" sz="16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.2 (средние)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Гостиницы, дома отдыха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Сегмент 2.3 (</a:t>
                      </a:r>
                      <a:r>
                        <a:rPr lang="ru-RU" sz="160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крупные)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Санатории, сети отелей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5" name="Google Shape;205;p5"/>
          <p:cNvSpPr txBox="1"/>
          <p:nvPr/>
        </p:nvSpPr>
        <p:spPr>
          <a:xfrm>
            <a:off x="6808475" y="1410950"/>
            <a:ext cx="54294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 другой стороны - объекты размещения: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Сервис размещает информацию об объекте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Заключение договора / оферты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Техническая интеграция для возможности онлайн бронирования (собственная или сторонняя система)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 каждое успешное бронирование, сервис получает комиссию в размере от 5% до 15%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lang="ru-RU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Сервис предлагает отдельные или пакетные услуги/товары для объектов размещения: информационные, консультационные, маркетинговые, товарные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5"/>
          <p:cNvCxnSpPr/>
          <p:nvPr/>
        </p:nvCxnSpPr>
        <p:spPr>
          <a:xfrm>
            <a:off x="1571399" y="4276171"/>
            <a:ext cx="678600" cy="237900"/>
          </a:xfrm>
          <a:prstGeom prst="straightConnector1">
            <a:avLst/>
          </a:prstGeom>
          <a:noFill/>
          <a:ln w="3810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7" name="Google Shape;207;p5"/>
          <p:cNvCxnSpPr/>
          <p:nvPr/>
        </p:nvCxnSpPr>
        <p:spPr>
          <a:xfrm rot="10800000" flipH="1">
            <a:off x="4190992" y="4251638"/>
            <a:ext cx="558900" cy="289800"/>
          </a:xfrm>
          <a:prstGeom prst="straightConnector1">
            <a:avLst/>
          </a:prstGeom>
          <a:noFill/>
          <a:ln w="3810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2b1035072_0_0"/>
          <p:cNvSpPr/>
          <p:nvPr/>
        </p:nvSpPr>
        <p:spPr>
          <a:xfrm>
            <a:off x="-6" y="6351311"/>
            <a:ext cx="542400" cy="506700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2c2b1035072_0_0"/>
          <p:cNvSpPr txBox="1">
            <a:spLocks noGrp="1"/>
          </p:cNvSpPr>
          <p:nvPr>
            <p:ph type="sldNum" idx="12"/>
          </p:nvPr>
        </p:nvSpPr>
        <p:spPr>
          <a:xfrm>
            <a:off x="179276" y="6450848"/>
            <a:ext cx="183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7</a:t>
            </a:fld>
            <a:endParaRPr sz="1400">
              <a:solidFill>
                <a:srgbClr val="FFFFFF"/>
              </a:solidFill>
            </a:endParaRPr>
          </a:p>
        </p:txBody>
      </p:sp>
      <p:grpSp>
        <p:nvGrpSpPr>
          <p:cNvPr id="214" name="Google Shape;214;g2c2b1035072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15" name="Google Shape;215;g2c2b1035072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g2c2b1035072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g2c2b1035072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g2c2b1035072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g2c2b1035072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20" name="Google Shape;220;g2c2b1035072_0_0"/>
          <p:cNvSpPr txBox="1"/>
          <p:nvPr/>
        </p:nvSpPr>
        <p:spPr>
          <a:xfrm>
            <a:off x="165457" y="115401"/>
            <a:ext cx="651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g2c2b1035072_0_0"/>
          <p:cNvCxnSpPr/>
          <p:nvPr/>
        </p:nvCxnSpPr>
        <p:spPr>
          <a:xfrm>
            <a:off x="5332481" y="1452868"/>
            <a:ext cx="883200" cy="0"/>
          </a:xfrm>
          <a:prstGeom prst="straightConnector1">
            <a:avLst/>
          </a:prstGeom>
          <a:noFill/>
          <a:ln w="6985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22" name="Google Shape;222;g2c2b1035072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0550" y="879775"/>
            <a:ext cx="1808700" cy="1045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c2b1035072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57250" y="864600"/>
            <a:ext cx="1808700" cy="10456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g2c2b1035072_0_0"/>
          <p:cNvCxnSpPr/>
          <p:nvPr/>
        </p:nvCxnSpPr>
        <p:spPr>
          <a:xfrm flipH="1">
            <a:off x="7386975" y="1448350"/>
            <a:ext cx="952500" cy="17100"/>
          </a:xfrm>
          <a:prstGeom prst="straightConnector1">
            <a:avLst/>
          </a:prstGeom>
          <a:noFill/>
          <a:ln w="6985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5" name="Google Shape;225;g2c2b1035072_0_0"/>
          <p:cNvSpPr txBox="1"/>
          <p:nvPr/>
        </p:nvSpPr>
        <p:spPr>
          <a:xfrm>
            <a:off x="6254932" y="1268213"/>
            <a:ext cx="16245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lang="ru-RU" sz="2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ДОХОД</a:t>
            </a:r>
            <a:endParaRPr sz="2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6" name="Google Shape;226;g2c2b1035072_0_0"/>
          <p:cNvGraphicFramePr/>
          <p:nvPr/>
        </p:nvGraphicFramePr>
        <p:xfrm>
          <a:off x="234825" y="202729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{E267E463-648A-45C6-8595-8A6B66C36FE6}</a:tableStyleId>
              </a:tblPr>
              <a:tblGrid>
                <a:gridCol w="170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b="1" u="none" strike="noStrike" cap="none"/>
                        <a:t>Вознаграждение по агентской схеме</a:t>
                      </a:r>
                      <a:endParaRPr sz="1600" b="1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1" u="none" strike="noStrike" cap="none"/>
                        <a:t>Вознаграждение по оказанию услуг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PAM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Потенциальный объём рынка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Более 110 млн. поездок </a:t>
                      </a:r>
                      <a:r>
                        <a:rPr lang="ru-RU" sz="1200" u="none" strike="noStrike" cap="none"/>
                        <a:t>по топ 30 туристическим регионам России </a:t>
                      </a:r>
                      <a:r>
                        <a:rPr lang="ru-RU" sz="1200" u="sng" strike="noStrike" cap="none">
                          <a:solidFill>
                            <a:schemeClr val="hlink"/>
                          </a:solidFill>
                          <a:hlinkClick r:id="rId5"/>
                        </a:rPr>
                        <a:t>https://www.atorus.ru/node/54569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 примере Республики Башкортостан, фактическое количество объектов размещения минимум в 3 раза больше, чем  по официальному реестру 18715 * 3</a:t>
                      </a:r>
                      <a:r>
                        <a:rPr lang="ru-RU" sz="14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= 56 145 объектов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TAM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Общий объём целевого рынка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Более 62 млн.человек</a:t>
                      </a:r>
                      <a:endParaRPr sz="12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/>
                        <a:t>62 млн поездок туристов за 2023 год с размещением в отелях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Реестр классифицированных объектов размещения - </a:t>
                      </a:r>
                      <a:r>
                        <a:rPr lang="ru-RU" sz="14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18715 ед.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https://tourism.gov.ru/reestry/reestr-gostinits-i-inykh-sredstv-razmeshcheniya/</a:t>
                      </a:r>
                      <a:endParaRPr sz="700" b="1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SAM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Доступный объём рынка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Доля тех, кто бронирует с использованием сервисов бронирования - 32%</a:t>
                      </a:r>
                      <a:endParaRPr sz="12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/>
                        <a:t>62 млн. * 32% = </a:t>
                      </a:r>
                      <a:r>
                        <a:rPr lang="ru-RU" sz="1200" b="1" u="none" strike="noStrike" cap="none"/>
                        <a:t>19,8 млн.пользователей</a:t>
                      </a:r>
                      <a:endParaRPr sz="12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sng" strike="noStrike" cap="none">
                          <a:solidFill>
                            <a:schemeClr val="hlink"/>
                          </a:solidFill>
                          <a:hlinkClick r:id="rId7"/>
                        </a:rPr>
                        <a:t>https://www.vedomosti.ru/business/news/2024/02/28/1022629-rossii-poyavitsya-assotsiatsiya-turisticheskih-agregatorov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Условно 10% труднодоступные / “закрытые” / недоступные для связи объекты размещения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18715 * 90% = </a:t>
                      </a:r>
                      <a:r>
                        <a:rPr lang="ru-RU" sz="14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16 843 объектов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 </a:t>
                      </a: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Реально дост-й объём  рынка</a:t>
                      </a:r>
                      <a:endParaRPr sz="1200" b="0" i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Ежегодный объем оцениваем в 10% от SAM =  </a:t>
                      </a:r>
                      <a:r>
                        <a:rPr lang="ru-RU" sz="1200" b="1" u="none" strike="noStrike" cap="none"/>
                        <a:t>1 098 000 пользователей нашим сервисом</a:t>
                      </a:r>
                      <a:endParaRPr sz="1200" b="1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/>
                        <a:t>Ежегодный объем оцениваем в 10% от SAM = </a:t>
                      </a:r>
                      <a:r>
                        <a:rPr lang="ru-RU" sz="1200" b="1" u="none" strike="noStrike" cap="none"/>
                        <a:t>1 684 объектов</a:t>
                      </a:r>
                      <a:r>
                        <a:rPr lang="ru-RU" sz="1200" u="none" strike="noStrike" cap="none"/>
                        <a:t> станут нашими клиентами - пользователями наших разовых услуг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</a:t>
                      </a: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ыручка за 1-й год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/>
                        <a:t>3 700 бронирований * 9 600 * 10% комиссионное вознаграждение = </a:t>
                      </a:r>
                      <a:r>
                        <a:rPr lang="ru-RU" sz="1400" b="1" u="none" strike="noStrike" cap="none"/>
                        <a:t>3 552 тыс.рублей</a:t>
                      </a:r>
                      <a:endParaRPr sz="1400" b="1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/>
                        <a:t>30 объектов * средний чек наших услуг 15 000 = </a:t>
                      </a:r>
                      <a:r>
                        <a:rPr lang="ru-RU" sz="1400" b="1" u="none" strike="noStrike" cap="none"/>
                        <a:t>450 тыс.рублей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</a:t>
                      </a: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ыручка за 3-й год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/>
                        <a:t>30 700 бронирований * 9 600 * 10% комиссионное вознаграждение = </a:t>
                      </a:r>
                      <a:r>
                        <a:rPr lang="ru-RU" sz="1400" b="1" u="none" strike="noStrike" cap="none"/>
                        <a:t>90 552 тыс.рублей</a:t>
                      </a:r>
                      <a:endParaRPr sz="1400" b="1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/>
                        <a:t>600 объектов * средний чек наших услуг 15 000 = </a:t>
                      </a:r>
                      <a:r>
                        <a:rPr lang="ru-RU" sz="1400" b="1" u="none" strike="noStrike" cap="none"/>
                        <a:t>9 000 тыс.рублей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7" name="Google Shape;227;g2c2b1035072_0_0"/>
          <p:cNvSpPr txBox="1"/>
          <p:nvPr/>
        </p:nvSpPr>
        <p:spPr>
          <a:xfrm>
            <a:off x="3115660" y="270823"/>
            <a:ext cx="5960700" cy="430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ru-RU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ПРИНЦИП МОНЕТИЗАЦИИ: 2 модели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/>
          <p:nvPr/>
        </p:nvSpPr>
        <p:spPr>
          <a:xfrm>
            <a:off x="542019" y="6365336"/>
            <a:ext cx="542264" cy="506846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701" cy="30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8</a:t>
            </a:fld>
            <a:endParaRPr sz="1400">
              <a:solidFill>
                <a:srgbClr val="FFFFFF"/>
              </a:solidFill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155697" y="97233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ДОРОЖНАЯ КАРТА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6" name="Google Shape;236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41" name="Google Shape;241;p8"/>
          <p:cNvGrpSpPr/>
          <p:nvPr/>
        </p:nvGrpSpPr>
        <p:grpSpPr>
          <a:xfrm>
            <a:off x="539812" y="1199172"/>
            <a:ext cx="6285132" cy="866523"/>
            <a:chOff x="539803" y="1123024"/>
            <a:chExt cx="5847722" cy="1044003"/>
          </a:xfrm>
        </p:grpSpPr>
        <p:sp>
          <p:nvSpPr>
            <p:cNvPr id="242" name="Google Shape;242;p8"/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556725" y="1123024"/>
              <a:ext cx="5830800" cy="10440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FB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(2 мес,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июнь-июль)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1658099" y="1167967"/>
              <a:ext cx="4642500" cy="9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 MVP - путеводитель по объектам размещения (более 500 объектов), интеграция и оформление интерактивная карты по объектам размещения 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 Продажи: Запуск рекламы и 300 бронирований, 30 продаж услуг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245;p8"/>
          <p:cNvGrpSpPr/>
          <p:nvPr/>
        </p:nvGrpSpPr>
        <p:grpSpPr>
          <a:xfrm>
            <a:off x="1456945" y="2240500"/>
            <a:ext cx="8864434" cy="1062491"/>
            <a:chOff x="539803" y="1123015"/>
            <a:chExt cx="8864434" cy="1044012"/>
          </a:xfrm>
        </p:grpSpPr>
        <p:sp>
          <p:nvSpPr>
            <p:cNvPr id="246" name="Google Shape;246;p8"/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556708" y="1123015"/>
              <a:ext cx="5842500" cy="10440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(3 мес,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август-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октябрь)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Helvetica Neue"/>
                <a:buNone/>
              </a:pPr>
              <a:r>
                <a:rPr lang="ru-RU" sz="2800" b="1" i="0" u="none" strike="noStrike" cap="none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3 800 тыс. руб.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8"/>
          <p:cNvGrpSpPr/>
          <p:nvPr/>
        </p:nvGrpSpPr>
        <p:grpSpPr>
          <a:xfrm>
            <a:off x="2374087" y="3423884"/>
            <a:ext cx="8853076" cy="1217064"/>
            <a:chOff x="2374087" y="3513048"/>
            <a:chExt cx="8853076" cy="864108"/>
          </a:xfrm>
        </p:grpSpPr>
        <p:sp>
          <p:nvSpPr>
            <p:cNvPr id="250" name="Google Shape;250;p8"/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(4 мес,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ноябрь-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февраль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2025)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8145776" y="3673522"/>
              <a:ext cx="3081387" cy="371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Helvetica Neue"/>
                <a:buNone/>
              </a:pPr>
              <a:r>
                <a:rPr lang="ru-RU" sz="2800" b="1" i="0" u="none" strike="noStrike" cap="none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3 250 тыс. руб.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" name="Google Shape;253;p8"/>
          <p:cNvGrpSpPr/>
          <p:nvPr/>
        </p:nvGrpSpPr>
        <p:grpSpPr>
          <a:xfrm>
            <a:off x="3096200" y="4782325"/>
            <a:ext cx="9009492" cy="1074102"/>
            <a:chOff x="2217671" y="3502657"/>
            <a:chExt cx="9009492" cy="1074102"/>
          </a:xfrm>
        </p:grpSpPr>
        <p:sp>
          <p:nvSpPr>
            <p:cNvPr id="254" name="Google Shape;254;p8"/>
            <p:cNvSpPr/>
            <p:nvPr/>
          </p:nvSpPr>
          <p:spPr>
            <a:xfrm>
              <a:off x="2217671" y="3514159"/>
              <a:ext cx="1118400" cy="10626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217671" y="3502657"/>
              <a:ext cx="5580000" cy="10626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(3 мес,</a:t>
              </a:r>
              <a:endParaRPr sz="14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март-май)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3492371" y="3566764"/>
              <a:ext cx="4305300" cy="94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MVP - голосовой помощник, работающий на базе искусственного интеллекта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Продажи: 2000 бронирований + 50 продаж пакетных услуг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Helvetica Neue"/>
                <a:buNone/>
              </a:pPr>
              <a:r>
                <a:rPr lang="ru-RU" sz="2800" b="1" i="0" u="none" strike="noStrike" cap="none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2 500 тыс. руб.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8" name="Google Shape;258;p8"/>
          <p:cNvGrpSpPr/>
          <p:nvPr/>
        </p:nvGrpSpPr>
        <p:grpSpPr>
          <a:xfrm>
            <a:off x="5367018" y="5997650"/>
            <a:ext cx="6285000" cy="615600"/>
            <a:chOff x="5367018" y="5984950"/>
            <a:chExt cx="6285000" cy="615600"/>
          </a:xfrm>
        </p:grpSpPr>
        <p:sp>
          <p:nvSpPr>
            <p:cNvPr id="259" name="Google Shape;259;p8"/>
            <p:cNvSpPr/>
            <p:nvPr/>
          </p:nvSpPr>
          <p:spPr>
            <a:xfrm>
              <a:off x="5367018" y="5984950"/>
              <a:ext cx="6285000" cy="615600"/>
            </a:xfrm>
            <a:prstGeom prst="rect">
              <a:avLst/>
            </a:prstGeom>
            <a:solidFill>
              <a:srgbClr val="ED38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ru-RU" sz="2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ИТОГО</a:t>
              </a:r>
              <a:endPara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бюджет проекта: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7707399" y="6077275"/>
              <a:ext cx="25464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13 604 тыс.руб.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8"/>
          <p:cNvSpPr/>
          <p:nvPr/>
        </p:nvSpPr>
        <p:spPr>
          <a:xfrm>
            <a:off x="2643900" y="2353525"/>
            <a:ext cx="4672500" cy="9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MVP - настройка интеграции с существующими системами бронирования (Travelline, Bnovo, ostrovok)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Продажи: 800 бронирований + 15 продаж пакетных услуг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3562900" y="3557250"/>
            <a:ext cx="4144500" cy="9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MVP - внедрение системы туристических маршрутов, создание собственной системы бронирования для малых объектов размещения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Продажи: 600 бронирований + 30 продаж пакетных услуг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6844742" y="1366185"/>
            <a:ext cx="30813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2800"/>
              <a:buFont typeface="Helvetica Neue"/>
              <a:buNone/>
            </a:pPr>
            <a:r>
              <a:rPr lang="ru-RU" sz="2800" b="1" i="0" u="none" strike="noStrike" cap="none">
                <a:solidFill>
                  <a:srgbClr val="ED38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4 054 тыс. руб.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/>
          <p:nvPr/>
        </p:nvSpPr>
        <p:spPr>
          <a:xfrm>
            <a:off x="542019" y="6365336"/>
            <a:ext cx="542264" cy="506846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6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701" cy="30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0" name="Google Shape;270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71" name="Google Shape;271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76" name="Google Shape;276;p6"/>
          <p:cNvGraphicFramePr/>
          <p:nvPr/>
        </p:nvGraphicFramePr>
        <p:xfrm>
          <a:off x="247651" y="917628"/>
          <a:ext cx="11373525" cy="5013415"/>
        </p:xfrm>
        <a:graphic>
          <a:graphicData uri="http://schemas.openxmlformats.org/drawingml/2006/table">
            <a:tbl>
              <a:tblPr firstRow="1" bandRow="1">
                <a:noFill/>
                <a:tableStyleId>{E267E463-648A-45C6-8595-8A6B66C36FE6}</a:tableStyleId>
              </a:tblPr>
              <a:tblGrid>
                <a:gridCol w="14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Метод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ОНЛАЙН СЕРВИСЫ/ПОРТАЛЫ ПО ПОИСКУ И БРОНИРОВАНИЮ ОТЕЛЕЙ</a:t>
                      </a:r>
                      <a:endParaRPr sz="12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СИСТЕМЫ УПРАВЛЕНИЯ ГОСТИНИЧНЫМ БИЗНЕСОМ, в т.ч. ПО УЧЕТУ БРОНИРОВАНИЙ</a:t>
                      </a:r>
                      <a:endParaRPr sz="12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ТУРИСТИЧЕСКИЕ ПУТЕВОДИТЕЛИ, ОНЛАЙН КАРТЫ, С ОТОБРАЖЕНИЕМ  ТУРИСТИЧЕСКИХ МАРШРУТОВ И ОБЪЕКТОВ ПОКАЗА</a:t>
                      </a:r>
                      <a:endParaRPr sz="12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Ссылки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ostrovok.ru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otello.2gis.ru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acase.ru 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travel.yandex.ru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bronevik.com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alean.ru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delfin-tour.ru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travelline.ru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kontur.ru/hotel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bnovo.ru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litepms.ru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Есть необходимый функционал:</a:t>
                      </a:r>
                      <a:endParaRPr sz="12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trekkingmania.ru/map/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Частичная реализация: есть объекты, но нет маршрутов:</a:t>
                      </a:r>
                      <a:endParaRPr sz="12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2gis.ru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yandex.ru/maps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200" b="1" u="none" strike="noStrike" cap="none">
                          <a:solidFill>
                            <a:schemeClr val="accent1"/>
                          </a:solidFill>
                          <a:uFill>
                            <a:noFill/>
                          </a:uFill>
                          <a:latin typeface="Arial"/>
                          <a:ea typeface="Arial"/>
                          <a:cs typeface="Arial"/>
                          <a:sym typeface="Arial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google.ru/maps</a:t>
                      </a:r>
                      <a:endParaRPr sz="1200" b="1" u="none" strike="noStrike" cap="non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Страна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6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Россия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Стоимость/условия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Для пользователей: БЕСПЛАТНО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Для объектов размещения: публикация информации бесплатно, агентское вознаграждение в зав-ти от пакета услуг 5-10-15%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Для объектов размещения: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а) по подписке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б) % от оборота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Для пользователей: БЕСПЛАТНО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Для объектов размещения: публикация информации бесплатно, платные услуги продвижения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Недостатки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179999" marR="0" lvl="0" indent="-17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К примеру на крупнейшем сервисе онлайн бронирования Ostrovok.ru опубликовано всего порядка 150 единиц (20% от общего количества) только крупных объектов (отели, гостиницы, базы отдыха), расположенных на территории Республики Башкортостан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79999" marR="0" lvl="0" indent="-17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У объектов размещения нет знаний и опыта по продвижению объекта на рынке, а в сервисах нет системной программы по развитию продаж объектов размещения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сложный интерфейс, избыточный функционал для малых объектов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финансово недоступно для малых объектов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недостаточно клиентоориентированная техническая поддержка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не все объекты размещения представлены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либо нет возможности бронирования, либо нет информации о маршрутах, либо нет информации об объекте размещения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Char char="-"/>
                      </a:pPr>
                      <a:r>
                        <a:rPr lang="ru-RU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нет онлайн консультации, подбора объектов размещения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7" name="Google Shape;277;p6"/>
          <p:cNvSpPr txBox="1"/>
          <p:nvPr/>
        </p:nvSpPr>
        <p:spPr>
          <a:xfrm>
            <a:off x="1714550" y="6195375"/>
            <a:ext cx="1062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>
                <a:solidFill>
                  <a:srgbClr val="FD493D"/>
                </a:solidFill>
                <a:latin typeface="Arial"/>
                <a:ea typeface="Arial"/>
                <a:cs typeface="Arial"/>
                <a:sym typeface="Arial"/>
              </a:rPr>
              <a:t>ПРЕИМУЩЕСТВО ПРОДУКТА - В СОВМЕЩЕНИИ 3 МОДЕЛЕЙ В ОДНОМ СЕРВИСЕ</a:t>
            </a:r>
            <a:endParaRPr sz="1600" b="0" i="0" u="none" strike="noStrike" cap="none">
              <a:solidFill>
                <a:srgbClr val="FD49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6"/>
          <p:cNvSpPr txBox="1"/>
          <p:nvPr/>
        </p:nvSpPr>
        <p:spPr>
          <a:xfrm>
            <a:off x="165456" y="115401"/>
            <a:ext cx="11010543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6" descr="Магнитные методы (МК) | Неразрушающий контроль | ИКБ «Градиент»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6" descr="Магнитные методы (МК) | Неразрушающий контроль | ИКБ «Градиент»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/>
          <p:cNvSpPr/>
          <p:nvPr/>
        </p:nvSpPr>
        <p:spPr>
          <a:xfrm>
            <a:off x="542019" y="6365336"/>
            <a:ext cx="542264" cy="506846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7"/>
          <p:cNvSpPr txBox="1">
            <a:spLocks noGrp="1"/>
          </p:cNvSpPr>
          <p:nvPr>
            <p:ph type="sldNum" idx="12"/>
          </p:nvPr>
        </p:nvSpPr>
        <p:spPr>
          <a:xfrm>
            <a:off x="721301" y="6464873"/>
            <a:ext cx="183701" cy="30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10</a:t>
            </a:fld>
            <a:endParaRPr sz="1400">
              <a:solidFill>
                <a:srgbClr val="FFFFFF"/>
              </a:solidFill>
            </a:endParaRPr>
          </a:p>
        </p:txBody>
      </p:sp>
      <p:grpSp>
        <p:nvGrpSpPr>
          <p:cNvPr id="287" name="Google Shape;287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88" name="Google Shape;288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3" name="Google Shape;293;p7"/>
          <p:cNvSpPr txBox="1"/>
          <p:nvPr/>
        </p:nvSpPr>
        <p:spPr>
          <a:xfrm>
            <a:off x="165457" y="115401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4" name="Google Shape;294;p7"/>
          <p:cNvGraphicFramePr/>
          <p:nvPr/>
        </p:nvGraphicFramePr>
        <p:xfrm>
          <a:off x="165457" y="979323"/>
          <a:ext cx="11688075" cy="12923340"/>
        </p:xfrm>
        <a:graphic>
          <a:graphicData uri="http://schemas.openxmlformats.org/drawingml/2006/table">
            <a:tbl>
              <a:tblPr>
                <a:noFill/>
                <a:tableStyleId>{EEDA19BD-A00E-408F-ACB8-096281506590}</a:tableStyleId>
              </a:tblPr>
              <a:tblGrid>
                <a:gridCol w="198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30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0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9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партнеры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600" b="1" i="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6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виды деятельности</a:t>
                      </a:r>
                      <a:endParaRPr sz="1800" u="none" strike="noStrike" cap="none"/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Ценностное предложение</a:t>
                      </a:r>
                      <a:endParaRPr sz="1800" u="none" strike="noStrike" cap="none">
                        <a:highlight>
                          <a:schemeClr val="lt1"/>
                        </a:highlight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600" b="1" i="0" u="none" strike="noStrike" cap="none">
                        <a:solidFill>
                          <a:schemeClr val="dk1"/>
                        </a:solidFill>
                        <a:highlight>
                          <a:srgbClr val="FF00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6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Потребительские сегменты</a:t>
                      </a:r>
                      <a:endParaRPr sz="1800" u="none" strike="noStrike" cap="none"/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6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</a:t>
                      </a:r>
                      <a:endParaRPr sz="1800" u="none" strike="noStrike" cap="none"/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5300">
                <a:tc rowSpan="3">
                  <a:txBody>
                    <a:bodyPr/>
                    <a:lstStyle/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ООО “Баштерра” bashterra.com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Блогеры, лидеры мнений, эксперты в туриндустрии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Министерство предпринимательства и туризма Республики Башкортостан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ООО "Стартап - студия"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ООО “Туроператор Урал батыр”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ИП Кумушбаев И.Р.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9999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Трекер УГНТУ Шамсутдинова Н.К.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152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ДЛЯ ПОЛЬЗОВАТЕЛЯ СЕРВИСА: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Информирование, подбор, консультирование клиентов с дальнейшим бронированием, приемом оплаты и сопровождением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152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152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ДЛЯ ОБЪЕКТА РАЗМЕЩЕНИЯ: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Поддержание карточки объекта размещения в актуальном виде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Продвижение, реклама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Обучение и техническая, информационная поддержка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Для туристов.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Интерактивная карта с маршрутами, достопримечательностями совместно с объектами размещения позволит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сократить время поиска, выбора и планирования отдыха.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Онлайн помощник по подбору отдыха на основе ИИ. Помощник в кратчайшие сроки помогает подобрать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наиболее подходящий объект </a:t>
                      </a: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согласно критериям. Распознавание речи, предложение вариантов.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Большая база объектов даст возможность выбрать наиболее подходящий вариант под критерии поиска и сэкономить бюджет.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Для объектов: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Получение дополнительных заявок за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счет предлагаемых услуг по доступным ценам.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Упрощенная система бронирования для малых объектов размещения позволит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 терять клиентов, обрабатывать заявки системно.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Мероприятия по оптимизации, продвижению, ведению гостиничного/туристического бизнеса позволит в конечном счете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улучшить качество предоставляемых услуги, получить больше сделок.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89999" marR="27174" lvl="0" indent="-899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AutoNum type="arabicParenR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Клиентоориентированная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техническая поддержка объектов размещения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Сегменты целевой аудитории пользователей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Туристы, путешествующие по разным странам и городам;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Деловые путешественники, которые приезжают на конференции, семинары или встречи;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Представители разных социальных групп, таких как студенты, пенсионеры, семьи с детьми и другие;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Люди, организующие праздники, свадьбы, встречи с друзьями и родственниками;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 другие потенциальные клиенты, которые нуждаются в удобном и надежном сервисе бронирования гостиниц.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Сегменты объектов размещения: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“МАЛЫЕ”: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Гостевые дома, турбазы, базы отдыха и др.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“СРЕДНИЕ”: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Гостиницы, дома отдыха и др.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“КРУПНЫЕ”: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Санатории, сети отелей и др.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Средний чек 6,9 тыс (*Travelline)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привлечение 1 клиента - будет известно после прохождения 1 этапа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1й год: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1) 30 объектов * средний чек наших услуг 15 000 =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450 тыс.рублей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2) 3 700 бронирований * 9 600 * 10% комиссионное вознаграждение = 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3 552 тыс.рублей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Прогнозируемый срок окупаемости - 4 года. Более точный срок будет известен после прохождения 1 этапа.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Ключевые ресурсы 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 сбыта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2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команда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MVP - bashterra.com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компетенции участников команды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компетенции партнеров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поддержка органов исполнительной власти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действующие договоренности с 50+ объектами размещения о сотрудничестве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Каким образом найдем пользователей: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поисковые системы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контекстная реклама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социальные сети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сарафанное радио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систематические повторные продажи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партнерские программы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Инфлюенсеры: блогеры, лидеры мнений, эксперты в туриндустрии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Каким образом найдем объекты размещения: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реестр классифицированных гостиниц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парсинг информационных баз и сервисов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рекомендации от пользователей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участники организованных целевых мероприятий для объектов размещения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32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Структура издержек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Потоки поступления дохода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2225">
                <a:tc gridSpan="3"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Оплата труда разработчиков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Аренда сервера, обслуживание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Маркетинговые услуги, мероприятия, бюджет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Сбор информации и наполнение контентом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Услуги call центра по работе с клиентами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Услуги юриста по оформлению и заключению договоров с объектами размещения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модели монетизации: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-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агентское вознаграждение от объектов размещения за привлечение клиентов 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-"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оказание консультационные, маркетинговых и иных услуг для объектов размещения</a:t>
                      </a:r>
                      <a:endParaRPr sz="1200" u="none" strike="noStrike" cap="non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"/>
          <p:cNvSpPr/>
          <p:nvPr/>
        </p:nvSpPr>
        <p:spPr>
          <a:xfrm>
            <a:off x="542019" y="6365336"/>
            <a:ext cx="542264" cy="506846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9"/>
          <p:cNvSpPr txBox="1">
            <a:spLocks noGrp="1"/>
          </p:cNvSpPr>
          <p:nvPr>
            <p:ph type="sldNum" idx="12"/>
          </p:nvPr>
        </p:nvSpPr>
        <p:spPr>
          <a:xfrm>
            <a:off x="542025" y="6464875"/>
            <a:ext cx="463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fld id="{00000000-1234-1234-1234-123412341234}" type="slidenum">
              <a:rPr lang="ru-RU" sz="1400">
                <a:solidFill>
                  <a:srgbClr val="FFFFFF"/>
                </a:solidFill>
              </a:rPr>
              <a:t>11</a:t>
            </a:fld>
            <a:endParaRPr sz="1400">
              <a:solidFill>
                <a:srgbClr val="FFFFFF"/>
              </a:solidFill>
            </a:endParaRPr>
          </a:p>
        </p:txBody>
      </p:sp>
      <p:grpSp>
        <p:nvGrpSpPr>
          <p:cNvPr id="301" name="Google Shape;301;p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2" name="Google Shape;302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07" name="Google Shape;307;p9"/>
          <p:cNvSpPr txBox="1"/>
          <p:nvPr/>
        </p:nvSpPr>
        <p:spPr>
          <a:xfrm>
            <a:off x="165457" y="115401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СМЕТА 1 </a:t>
            </a:r>
            <a: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ЭТАПА </a:t>
            </a: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ПРОЕКТА (2 МЕС.)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8" name="Google Shape;308;p9"/>
          <p:cNvGraphicFramePr/>
          <p:nvPr/>
        </p:nvGraphicFramePr>
        <p:xfrm>
          <a:off x="542019" y="955061"/>
          <a:ext cx="11249975" cy="5289005"/>
        </p:xfrm>
        <a:graphic>
          <a:graphicData uri="http://schemas.openxmlformats.org/drawingml/2006/table">
            <a:tbl>
              <a:tblPr>
                <a:noFill/>
                <a:tableStyleId>{EEDA19BD-A00E-408F-ACB8-096281506590}</a:tableStyleId>
              </a:tblPr>
              <a:tblGrid>
                <a:gridCol w="59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57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</a:t>
                      </a:r>
                      <a:endParaRPr sz="1400" u="none" strike="noStrike" cap="none"/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5D8E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Наименование статьи расхода (дохода)</a:t>
                      </a:r>
                      <a:endParaRPr sz="1400" u="none" strike="noStrike" cap="none"/>
                    </a:p>
                  </a:txBody>
                  <a:tcPr marL="56775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Сумма, </a:t>
                      </a:r>
                      <a:endParaRPr sz="1400" u="none" strike="noStrike" cap="none"/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тыс. руб.</a:t>
                      </a:r>
                      <a:endParaRPr sz="1400" u="none" strike="noStrike" cap="none"/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u="none" strike="noStrike" cap="none"/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Публикация путеводителя по 500 объектам размещения, включая: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Char char="-"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разработку навигационной структуры;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Char char="-"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посадочных страниц;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Char char="-"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сбор информации и наполнение контентом;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Расчет: 500 объектов * 3 часа * 500 человек/час = 750 000</a:t>
                      </a:r>
                      <a:endParaRPr sz="13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Интеграция и оформление интерактивной карты по объектам размещения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Расчет: 60 часов разработку интеграции карты * 3500 человек/час = 210 000</a:t>
                      </a:r>
                      <a:endParaRPr sz="13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Расчет: 60 часов на размещение объектов на карте * 1800 человек/час = 108 000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775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1 068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strike="noStrike" cap="none"/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Маркетинговые расходы, включая: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Char char="-"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структурной стратегии развития проекта - 120 000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Char char="-"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Первичная настройка рекламы по 500 объектам размещения - 150 000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11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alibri"/>
                        <a:buChar char="-"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Рекламный бюджет на рекламу в Яндексе (исходя из плана в 300 продаж, 7000 лидов) - 2 240 000 рублей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775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2 510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Услуги call центра по работе с клиентами</a:t>
                      </a: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(обработка заявок, бронирование, оформление - 3 менеджера), прогноз 300 бронирований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Расчет: оплата 3 менеджеров * 50 000 рублей * 2 месяца = 300 000 рублей + социальные отчисления =  426 000 рублей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775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426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Услуги юриста</a:t>
                      </a: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по оформлению и заключению договоров с объектами размещения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Расчет: </a:t>
                      </a:r>
                      <a:r>
                        <a:rPr lang="ru-RU" sz="13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оклад 50 000 рублей * 2 месяца = 100 000 рублей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775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Прогнозируемый доход: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 бронирований * средний чек 6900 * 10% агентского вознаграждения =  207 000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3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 продаж пакетных услуг * 25 000 средний чек = 750 000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775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957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625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r>
                        <a:rPr lang="ru-RU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РАСХОДЫ: </a:t>
                      </a:r>
                      <a:endParaRPr sz="1400" u="none" strike="noStrike" cap="none"/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38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4 054</a:t>
                      </a:r>
                      <a:endParaRPr sz="16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3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625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 ДОХОДЫ: </a:t>
                      </a:r>
                      <a:endParaRPr sz="16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38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957</a:t>
                      </a:r>
                      <a:endParaRPr sz="16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00" marR="6300" marT="630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3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11084811" y="644988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fld id="{00000000-1234-1234-1234-123412341234}" type="slidenum">
              <a:rPr lang="ru"/>
              <a:pPr/>
              <a:t>12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55FBC9-B66A-4032-934B-95EB4547B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171"/>
            <a:ext cx="12192000" cy="68943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2519</Words>
  <Application>Microsoft Office PowerPoint</Application>
  <PresentationFormat>Широкоэкранный</PresentationFormat>
  <Paragraphs>363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Helvetica</vt:lpstr>
      <vt:lpstr>Arial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ivan.kirianov45@outlook.com</cp:lastModifiedBy>
  <cp:revision>1</cp:revision>
  <dcterms:modified xsi:type="dcterms:W3CDTF">2024-11-04T11:29:14Z</dcterms:modified>
</cp:coreProperties>
</file>