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4" r:id="rId5"/>
    <p:sldMasterId id="2147483685" r:id="rId6"/>
    <p:sldMasterId id="2147483686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51D290-0F6F-49E2-88F7-326683FD0290}">
  <a:tblStyle styleId="{E351D290-0F6F-49E2-88F7-326683FD029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981f047abe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2981f047abe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5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2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4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5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6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7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7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9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9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9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9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9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1" name="Google Shape;111;p27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0.jp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12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Relationship Id="rId4" Type="http://schemas.openxmlformats.org/officeDocument/2006/relationships/hyperlink" Target="mailto:uselence@gmail.com" TargetMode="External"/><Relationship Id="rId9" Type="http://schemas.openxmlformats.org/officeDocument/2006/relationships/image" Target="../media/image6.png"/><Relationship Id="rId5" Type="http://schemas.openxmlformats.org/officeDocument/2006/relationships/hyperlink" Target="mailto:art.bobr.ak@gmail.com" TargetMode="External"/><Relationship Id="rId6" Type="http://schemas.openxmlformats.org/officeDocument/2006/relationships/hyperlink" Target="mailto:msulfide@mail.ru" TargetMode="External"/><Relationship Id="rId7" Type="http://schemas.openxmlformats.org/officeDocument/2006/relationships/hyperlink" Target="mailto:deniswork359@gmail.com" TargetMode="External"/><Relationship Id="rId8" Type="http://schemas.openxmlformats.org/officeDocument/2006/relationships/hyperlink" Target="mailto:deniswork359@gmail.com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863848" y="1942600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</a:rPr>
              <a:t>Компьютерная</a:t>
            </a:r>
            <a:r>
              <a:rPr b="0" i="0" lang="ru-RU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видеоигра</a:t>
            </a:r>
            <a:r>
              <a:rPr lang="ru-RU" sz="4400">
                <a:solidFill>
                  <a:schemeClr val="dk1"/>
                </a:solidFill>
              </a:rPr>
              <a:t> 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400">
                <a:solidFill>
                  <a:schemeClr val="dk1"/>
                </a:solidFill>
              </a:rPr>
              <a:t>«Предприниматель»</a:t>
            </a:r>
            <a:endParaRPr sz="4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940935" y="3249700"/>
            <a:ext cx="7056300" cy="14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ИМИТИиФ, 1 курс, ОБ-09.03.03.05-11</a:t>
            </a:r>
            <a:endParaRPr sz="2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>
                <a:solidFill>
                  <a:schemeClr val="dk1"/>
                </a:solidFill>
              </a:rPr>
              <a:t>М.А.</a:t>
            </a:r>
            <a:r>
              <a:rPr lang="ru-RU" sz="2100"/>
              <a:t>Чирков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/>
              <a:t>А.И.Гильмутдинов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/>
              <a:t>Д.А.Богданов</a:t>
            </a:r>
            <a:endParaRPr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/>
              <a:t>А.К.Бобров</a:t>
            </a:r>
            <a:endParaRPr sz="2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 txBox="1"/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/>
          <p:nvPr/>
        </p:nvSpPr>
        <p:spPr>
          <a:xfrm>
            <a:off x="2938625" y="3309900"/>
            <a:ext cx="2448300" cy="17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Азамат Гильмутдинов</a:t>
            </a:r>
            <a:endParaRPr b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>
                <a:solidFill>
                  <a:schemeClr val="dk1"/>
                </a:solidFill>
              </a:rPr>
              <a:t>Хороший навык рисования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</a:rPr>
              <a:t>Исполнительный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Художник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476438" y="3491400"/>
            <a:ext cx="2649300" cy="17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16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Михаил Чирков</a:t>
            </a:r>
            <a:endParaRPr sz="1600">
              <a:solidFill>
                <a:schemeClr val="dk1"/>
              </a:solidFill>
            </a:endParaRPr>
          </a:p>
          <a:p>
            <a:pPr indent="-1016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Владе</a:t>
            </a:r>
            <a:r>
              <a:rPr lang="ru-RU" sz="1600">
                <a:solidFill>
                  <a:schemeClr val="dk1"/>
                </a:solidFill>
              </a:rPr>
              <a:t>ние языком</a:t>
            </a:r>
            <a:r>
              <a:rPr b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C# и игровым движком Unity</a:t>
            </a:r>
            <a:endParaRPr sz="1600">
              <a:solidFill>
                <a:schemeClr val="dk1"/>
              </a:solidFill>
            </a:endParaRPr>
          </a:p>
          <a:p>
            <a:pPr indent="-1016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</a:rPr>
              <a:t>П</a:t>
            </a:r>
            <a:r>
              <a:rPr b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обедитель конкурса IT-skills</a:t>
            </a:r>
            <a:endParaRPr b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016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</a:rPr>
              <a:t>Лидер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74" name="Google Shape;174;p41"/>
          <p:cNvSpPr txBox="1"/>
          <p:nvPr/>
        </p:nvSpPr>
        <p:spPr>
          <a:xfrm>
            <a:off x="7777225" y="3309899"/>
            <a:ext cx="2883000" cy="11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Артемий Бобров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</a:rPr>
              <a:t>Опыт работы в IT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Программист</a:t>
            </a:r>
            <a:endParaRPr>
              <a:solidFill>
                <a:schemeClr val="dk1"/>
              </a:solidFill>
            </a:endParaRPr>
          </a:p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41"/>
          <p:cNvPicPr preferRelativeResize="0"/>
          <p:nvPr/>
        </p:nvPicPr>
        <p:blipFill rotWithShape="1">
          <a:blip r:embed="rId4">
            <a:alphaModFix/>
          </a:blip>
          <a:srcRect b="748" l="0" r="0" t="748"/>
          <a:stretch/>
        </p:blipFill>
        <p:spPr>
          <a:xfrm>
            <a:off x="3016301" y="1148594"/>
            <a:ext cx="2024025" cy="19937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1"/>
          <p:cNvSpPr txBox="1"/>
          <p:nvPr/>
        </p:nvSpPr>
        <p:spPr>
          <a:xfrm>
            <a:off x="5387025" y="3309900"/>
            <a:ext cx="23901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</a:rPr>
              <a:t>Денис Богданов</a:t>
            </a:r>
            <a:endParaRPr b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</a:rPr>
              <a:t>Усидчивый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>
                <a:solidFill>
                  <a:schemeClr val="dk1"/>
                </a:solidFill>
              </a:rPr>
              <a:t>Опыт работы в команде</a:t>
            </a:r>
            <a:endParaRPr>
              <a:solidFill>
                <a:schemeClr val="dk1"/>
              </a:solidFill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</a:rPr>
              <a:t>Гейм-дизайнер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7" name="Google Shape;17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400" y="1133475"/>
            <a:ext cx="2283026" cy="228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4200" y="1133463"/>
            <a:ext cx="2024026" cy="202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10675" y="1133463"/>
            <a:ext cx="2024026" cy="2024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5" name="Google Shape;185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i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Разработать развлекательную компьютерную игру, которая будет нести образовательную ценность. Совместить развлечения с образованием.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7" name="Google Shape;187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8" name="Google Shape;188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b="0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Трат</a:t>
              </a:r>
              <a:r>
                <a:rPr lang="ru-RU" sz="2400">
                  <a:solidFill>
                    <a:schemeClr val="dk1"/>
                  </a:solidFill>
                </a:rPr>
                <a:t>и</a:t>
              </a:r>
              <a:r>
                <a:rPr b="0" i="0" lang="ru-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 свободного времени за компьютерными играми</a:t>
              </a:r>
              <a:endParaRPr/>
            </a:p>
          </p:txBody>
        </p:sp>
        <p:sp>
          <p:nvSpPr>
            <p:cNvPr id="190" name="Google Shape;190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</a:rPr>
                <a:t>Молодёжь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/>
          <p:nvPr/>
        </p:nvSpPr>
        <p:spPr>
          <a:xfrm>
            <a:off x="457525" y="2979424"/>
            <a:ext cx="38286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199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3200">
                <a:solidFill>
                  <a:schemeClr val="dk1"/>
                </a:solidFill>
              </a:rPr>
              <a:t>Что есть сейчас.</a:t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3"/>
          <p:cNvSpPr txBox="1"/>
          <p:nvPr>
            <p:ph type="title"/>
          </p:nvPr>
        </p:nvSpPr>
        <p:spPr>
          <a:xfrm>
            <a:off x="5575" y="204329"/>
            <a:ext cx="10069500" cy="144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endParaRPr/>
          </a:p>
        </p:txBody>
      </p:sp>
      <p:sp>
        <p:nvSpPr>
          <p:cNvPr id="198" name="Google Shape;198;p43"/>
          <p:cNvSpPr txBox="1"/>
          <p:nvPr/>
        </p:nvSpPr>
        <p:spPr>
          <a:xfrm>
            <a:off x="717138" y="3875203"/>
            <a:ext cx="9393300" cy="14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775" lIns="100775" spcFirstLastPara="1" rIns="100775" wrap="square" tIns="100775">
            <a:noAutofit/>
          </a:bodyPr>
          <a:lstStyle/>
          <a:p>
            <a:pPr indent="0" lvl="0" marL="0" marR="0" rtl="0" algn="l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</a:rPr>
              <a:t>Разработана бизнес модель проекта.</a:t>
            </a:r>
            <a:endParaRPr sz="21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3"/>
          <p:cNvSpPr txBox="1"/>
          <p:nvPr/>
        </p:nvSpPr>
        <p:spPr>
          <a:xfrm>
            <a:off x="717150" y="1559375"/>
            <a:ext cx="6437700" cy="12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89999" lvl="0" marL="89999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Проект заключается в разработке </a:t>
            </a:r>
            <a:r>
              <a:rPr lang="ru-RU" sz="1700">
                <a:solidFill>
                  <a:schemeClr val="dk1"/>
                </a:solidFill>
              </a:rPr>
              <a:t>развлекательной  компьютерной игры, которая поможет погрузиться молодому поколению в сферу экономики, где игроки смогут не только расслабиться, но и узнать новое для себя.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4"/>
          <p:cNvSpPr txBox="1"/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5" name="Google Shape;205;p44"/>
          <p:cNvGraphicFramePr/>
          <p:nvPr/>
        </p:nvGraphicFramePr>
        <p:xfrm>
          <a:off x="503808" y="12510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{E351D290-0F6F-49E2-88F7-326683FD0290}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hMerge="1"/>
              </a:tr>
              <a:tr h="708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Инновация мирового</a:t>
                      </a:r>
                      <a:r>
                        <a:rPr lang="ru-RU" sz="1800"/>
                        <a:t> уровня</a:t>
                      </a:r>
                      <a:endParaRPr sz="1800"/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Нет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  <a:tr h="119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73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Искусственный интеллект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206" name="Google Shape;20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0325" y="3964800"/>
            <a:ext cx="241000" cy="216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1552" y="1971198"/>
            <a:ext cx="241000" cy="21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1552" y="2240836"/>
            <a:ext cx="241000" cy="21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1552" y="2510461"/>
            <a:ext cx="241000" cy="21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5"/>
          <p:cNvSpPr txBox="1"/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5"/>
          <p:cNvSpPr txBox="1"/>
          <p:nvPr/>
        </p:nvSpPr>
        <p:spPr>
          <a:xfrm>
            <a:off x="267774" y="1399150"/>
            <a:ext cx="94209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100">
                <a:solidFill>
                  <a:schemeClr val="dk1"/>
                </a:solidFill>
              </a:rPr>
              <a:t>–</a:t>
            </a:r>
            <a:r>
              <a:rPr lang="ru-RU" sz="2100">
                <a:solidFill>
                  <a:schemeClr val="dk1"/>
                </a:solidFill>
              </a:rPr>
              <a:t> </a:t>
            </a:r>
            <a:r>
              <a:rPr lang="ru-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Школьники (12-17 лет)</a:t>
            </a:r>
            <a:endParaRPr sz="2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100">
                <a:solidFill>
                  <a:schemeClr val="dk1"/>
                </a:solidFill>
              </a:rPr>
              <a:t>–</a:t>
            </a:r>
            <a:r>
              <a:rPr lang="ru-RU" sz="2100">
                <a:solidFill>
                  <a:schemeClr val="dk1"/>
                </a:solidFill>
              </a:rPr>
              <a:t> </a:t>
            </a:r>
            <a:r>
              <a:rPr lang="ru-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</a:t>
            </a:r>
            <a:r>
              <a:rPr lang="ru-RU" sz="2100">
                <a:solidFill>
                  <a:schemeClr val="dk1"/>
                </a:solidFill>
              </a:rPr>
              <a:t>ты (18-27 лет)</a:t>
            </a:r>
            <a:endParaRPr sz="2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100">
                <a:solidFill>
                  <a:schemeClr val="dk1"/>
                </a:solidFill>
              </a:rPr>
              <a:t>– </a:t>
            </a:r>
            <a:r>
              <a:rPr i="1" lang="ru-RU" sz="1900">
                <a:solidFill>
                  <a:schemeClr val="dk1"/>
                </a:solidFill>
              </a:rPr>
              <a:t>Родители (30-40 лет) </a:t>
            </a:r>
            <a:r>
              <a:rPr i="1" lang="ru-RU" sz="1900">
                <a:solidFill>
                  <a:schemeClr val="dk1"/>
                </a:solidFill>
              </a:rPr>
              <a:t>косвенная целевая аудитория</a:t>
            </a:r>
            <a:endParaRPr i="1" sz="19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100">
                <a:solidFill>
                  <a:schemeClr val="dk1"/>
                </a:solidFill>
              </a:rPr>
            </a:br>
            <a:r>
              <a:rPr b="1" lang="ru-RU" sz="2100">
                <a:solidFill>
                  <a:schemeClr val="dk1"/>
                </a:solidFill>
              </a:rPr>
              <a:t>Портрет потребителя:</a:t>
            </a:r>
            <a:endParaRPr b="1" sz="2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</a:rPr>
              <a:t> </a:t>
            </a: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Иван. Учиться в школе, помогает родителям по дому. Живёт в Москве, на окраине города. 16 лет, в этом году заканчивает школу. Ивану хочеться </a:t>
            </a: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попробовать</a:t>
            </a: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 себя в роли </a:t>
            </a: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предпринимателя</a:t>
            </a: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. Чтобы решить свою проблему, Иван покупает нашу игру, в которой он получает часть предпринимательских навыков</a:t>
            </a:r>
            <a:endParaRPr sz="2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6"/>
          <p:cNvSpPr txBox="1"/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4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22" name="Google Shape;222;p46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3" name="Google Shape;223;p46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25" name="Google Shape;225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27" name="Google Shape;227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29" name="Google Shape;229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31" name="Google Shape;231;p46"/>
          <p:cNvSpPr txBox="1"/>
          <p:nvPr/>
        </p:nvSpPr>
        <p:spPr>
          <a:xfrm>
            <a:off x="4464000" y="1195800"/>
            <a:ext cx="5610600" cy="44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(Potential Available Market)</a:t>
            </a:r>
            <a:r>
              <a:rPr b="1" i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 sz="1200">
                <a:solidFill>
                  <a:srgbClr val="7F7F7F"/>
                </a:solidFill>
              </a:rPr>
              <a:t>31,7 млн. человек, 10 млрд. руб.</a:t>
            </a:r>
            <a:endParaRPr sz="1200">
              <a:solidFill>
                <a:srgbClr val="7F7F7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7F7F7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(Total Addressable Market) – </a:t>
            </a:r>
            <a:r>
              <a:rPr lang="ru-RU" sz="1200">
                <a:solidFill>
                  <a:srgbClr val="7F7F7F"/>
                </a:solidFill>
              </a:rPr>
              <a:t>19,02 млн. человек, 6 млрд. 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– </a:t>
            </a:r>
            <a:r>
              <a:rPr i="1" lang="ru-RU" sz="1200">
                <a:solidFill>
                  <a:srgbClr val="7F7F7F"/>
                </a:solidFill>
              </a:rPr>
              <a:t>1 млн. человек, 315 млн. 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</a:t>
            </a:r>
            <a:r>
              <a:rPr i="1" lang="ru-RU" sz="1200">
                <a:solidFill>
                  <a:srgbClr val="7F7F7F"/>
                </a:solidFill>
              </a:rPr>
              <a:t> 0</a:t>
            </a:r>
            <a:r>
              <a:rPr i="1" lang="ru-RU" sz="1200">
                <a:solidFill>
                  <a:srgbClr val="7F7F7F"/>
                </a:solidFill>
              </a:rPr>
              <a:t>,4 млн. человек, 126 млн. 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7"/>
          <p:cNvSpPr txBox="1"/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8" name="Google Shape;238;p47"/>
          <p:cNvGrpSpPr/>
          <p:nvPr/>
        </p:nvGrpSpPr>
        <p:grpSpPr>
          <a:xfrm>
            <a:off x="20150" y="1787775"/>
            <a:ext cx="10040268" cy="3644209"/>
            <a:chOff x="12" y="1192640"/>
            <a:chExt cx="10040268" cy="3644209"/>
          </a:xfrm>
        </p:grpSpPr>
        <p:sp>
          <p:nvSpPr>
            <p:cNvPr id="239" name="Google Shape;239;p47"/>
            <p:cNvSpPr/>
            <p:nvPr/>
          </p:nvSpPr>
          <p:spPr>
            <a:xfrm>
              <a:off x="3137" y="1200068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47"/>
            <p:cNvSpPr txBox="1"/>
            <p:nvPr/>
          </p:nvSpPr>
          <p:spPr>
            <a:xfrm>
              <a:off x="3137" y="1200068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41" name="Google Shape;241;p47"/>
            <p:cNvSpPr/>
            <p:nvPr/>
          </p:nvSpPr>
          <p:spPr>
            <a:xfrm>
              <a:off x="12" y="2074559"/>
              <a:ext cx="3059100" cy="2720100"/>
            </a:xfrm>
            <a:prstGeom prst="rect">
              <a:avLst/>
            </a:prstGeom>
            <a:solidFill>
              <a:srgbClr val="A4D4E2"/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47"/>
            <p:cNvSpPr/>
            <p:nvPr/>
          </p:nvSpPr>
          <p:spPr>
            <a:xfrm>
              <a:off x="3490590" y="1200068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3490590" y="1200068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3490596" y="2116749"/>
              <a:ext cx="3059100" cy="27201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47"/>
            <p:cNvSpPr/>
            <p:nvPr/>
          </p:nvSpPr>
          <p:spPr>
            <a:xfrm>
              <a:off x="6981180" y="1192640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47"/>
            <p:cNvSpPr txBox="1"/>
            <p:nvPr/>
          </p:nvSpPr>
          <p:spPr>
            <a:xfrm>
              <a:off x="6981180" y="1192640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7" name="Google Shape;247;p47"/>
            <p:cNvSpPr/>
            <p:nvPr/>
          </p:nvSpPr>
          <p:spPr>
            <a:xfrm>
              <a:off x="6978042" y="2116749"/>
              <a:ext cx="3059100" cy="27201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47"/>
          <p:cNvGrpSpPr/>
          <p:nvPr/>
        </p:nvGrpSpPr>
        <p:grpSpPr>
          <a:xfrm>
            <a:off x="20150" y="2669651"/>
            <a:ext cx="10037143" cy="2701469"/>
            <a:chOff x="0" y="2074572"/>
            <a:chExt cx="10037143" cy="1485793"/>
          </a:xfrm>
        </p:grpSpPr>
        <p:sp>
          <p:nvSpPr>
            <p:cNvPr id="249" name="Google Shape;249;p47"/>
            <p:cNvSpPr txBox="1"/>
            <p:nvPr/>
          </p:nvSpPr>
          <p:spPr>
            <a:xfrm>
              <a:off x="3490590" y="2097265"/>
              <a:ext cx="3059100" cy="14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228600" lvl="1" marL="2286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Акела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Owlcat Games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Ice-Pick Lodge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Nival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Appfox</a:t>
              </a:r>
              <a:endParaRPr sz="2600">
                <a:solidFill>
                  <a:schemeClr val="dk1"/>
                </a:solidFill>
              </a:endParaRPr>
            </a:p>
          </p:txBody>
        </p:sp>
        <p:sp>
          <p:nvSpPr>
            <p:cNvPr id="250" name="Google Shape;250;p47"/>
            <p:cNvSpPr txBox="1"/>
            <p:nvPr/>
          </p:nvSpPr>
          <p:spPr>
            <a:xfrm>
              <a:off x="6978043" y="2097265"/>
              <a:ext cx="3059100" cy="14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2159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dk1"/>
                  </a:solidFill>
                </a:rPr>
                <a:t>цена</a:t>
              </a:r>
              <a:endParaRPr sz="2400">
                <a:solidFill>
                  <a:schemeClr val="dk1"/>
                </a:solidFill>
              </a:endParaRPr>
            </a:p>
            <a:p>
              <a:pPr indent="-2159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Char char="•"/>
              </a:pPr>
              <a:r>
                <a:rPr lang="ru-RU" sz="2400">
                  <a:solidFill>
                    <a:schemeClr val="dk1"/>
                  </a:solidFill>
                </a:rPr>
                <a:t>качество</a:t>
              </a:r>
              <a:endParaRPr sz="2400">
                <a:solidFill>
                  <a:schemeClr val="dk1"/>
                </a:solidFill>
              </a:endParaRPr>
            </a:p>
            <a:p>
              <a:pPr indent="-2159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Char char="•"/>
              </a:pPr>
              <a:r>
                <a:rPr lang="ru-RU" sz="2400">
                  <a:solidFill>
                    <a:schemeClr val="dk1"/>
                  </a:solidFill>
                </a:rPr>
                <a:t>доступность</a:t>
              </a:r>
              <a:endParaRPr sz="24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</a:endParaRPr>
            </a:p>
          </p:txBody>
        </p:sp>
        <p:sp>
          <p:nvSpPr>
            <p:cNvPr id="251" name="Google Shape;251;p47"/>
            <p:cNvSpPr txBox="1"/>
            <p:nvPr/>
          </p:nvSpPr>
          <p:spPr>
            <a:xfrm>
              <a:off x="0" y="2074572"/>
              <a:ext cx="3059100" cy="14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игры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приложения</a:t>
              </a:r>
              <a:endParaRPr sz="2600">
                <a:solidFill>
                  <a:schemeClr val="dk1"/>
                </a:solidFill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>
                  <a:solidFill>
                    <a:schemeClr val="dk1"/>
                  </a:solidFill>
                </a:rPr>
                <a:t>софт</a:t>
              </a:r>
              <a:endParaRPr sz="2600">
                <a:solidFill>
                  <a:schemeClr val="dk1"/>
                </a:solidFill>
              </a:endParaRPr>
            </a:p>
            <a:p>
              <a:pPr indent="-635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8"/>
          <p:cNvSpPr txBox="1"/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8" name="Google Shape;258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9" name="Google Shape;259;p48"/>
          <p:cNvGraphicFramePr/>
          <p:nvPr/>
        </p:nvGraphicFramePr>
        <p:xfrm>
          <a:off x="0" y="9313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{E351D290-0F6F-49E2-88F7-326683FD0290}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46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5467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60" name="Google Shape;260;p48"/>
          <p:cNvSpPr txBox="1"/>
          <p:nvPr/>
        </p:nvSpPr>
        <p:spPr>
          <a:xfrm>
            <a:off x="8098283" y="1526726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Школьники (12-17)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Студенты(18-27)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1" name="Google Shape;261;p48"/>
          <p:cNvSpPr txBox="1"/>
          <p:nvPr/>
        </p:nvSpPr>
        <p:spPr>
          <a:xfrm>
            <a:off x="4032250" y="1599925"/>
            <a:ext cx="20871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Дизайн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62" name="Google Shape;262;p48"/>
          <p:cNvSpPr txBox="1"/>
          <p:nvPr/>
        </p:nvSpPr>
        <p:spPr>
          <a:xfrm>
            <a:off x="6097595" y="2817485"/>
            <a:ext cx="187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Непрямые </a:t>
            </a:r>
            <a:r>
              <a:rPr lang="ru-RU">
                <a:solidFill>
                  <a:schemeClr val="dk1"/>
                </a:solidFill>
              </a:rPr>
              <a:t>Партнёрские онлайн магазины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6119371" y="1382542"/>
            <a:ext cx="1868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Сообщества в социальных сетях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Страница в магазине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5218496" y="4505876"/>
            <a:ext cx="4238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продукта через онлайн-магазины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5" name="Google Shape;265;p48"/>
          <p:cNvSpPr txBox="1"/>
          <p:nvPr/>
        </p:nvSpPr>
        <p:spPr>
          <a:xfrm>
            <a:off x="2095286" y="2805523"/>
            <a:ext cx="18720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ЭВМ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66" name="Google Shape;266;p48"/>
          <p:cNvSpPr txBox="1"/>
          <p:nvPr/>
        </p:nvSpPr>
        <p:spPr>
          <a:xfrm>
            <a:off x="2041850" y="1567204"/>
            <a:ext cx="1978800" cy="646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Производство продукта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Взаимодействие с платформами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7" name="Google Shape;267;p48"/>
          <p:cNvSpPr txBox="1"/>
          <p:nvPr/>
        </p:nvSpPr>
        <p:spPr>
          <a:xfrm>
            <a:off x="7" y="1526726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Онлайн-магазины компьютерных игр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B2C</a:t>
            </a:r>
            <a:endParaRPr/>
          </a:p>
        </p:txBody>
      </p:sp>
      <p:sp>
        <p:nvSpPr>
          <p:cNvPr id="268" name="Google Shape;268;p48"/>
          <p:cNvSpPr txBox="1"/>
          <p:nvPr/>
        </p:nvSpPr>
        <p:spPr>
          <a:xfrm>
            <a:off x="104950" y="4351984"/>
            <a:ext cx="244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Заработная плата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8"/>
          <p:cNvSpPr txBox="1"/>
          <p:nvPr/>
        </p:nvSpPr>
        <p:spPr>
          <a:xfrm>
            <a:off x="2551743" y="4343866"/>
            <a:ext cx="244671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</a:t>
            </a:r>
            <a:endParaRPr i="1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Покупка готовых решений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электричества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Комиссия магазина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9"/>
          <p:cNvSpPr/>
          <p:nvPr/>
        </p:nvSpPr>
        <p:spPr>
          <a:xfrm>
            <a:off x="1067825" y="14815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Создание дизайн-документа проекта.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Разработка прототипа игры.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Создание графики.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Тестирование продукта.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Отладка программы.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Публикация продукта в онлайн-магазине.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49"/>
          <p:cNvSpPr txBox="1"/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товара.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0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1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50"/>
          <p:cNvSpPr txBox="1"/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2" name="Google Shape;282;p50"/>
          <p:cNvGraphicFramePr/>
          <p:nvPr/>
        </p:nvGraphicFramePr>
        <p:xfrm>
          <a:off x="143768" y="107999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{E351D290-0F6F-49E2-88F7-326683FD0290}</a:tableStyleId>
              </a:tblPr>
              <a:tblGrid>
                <a:gridCol w="2728950"/>
                <a:gridCol w="7073125"/>
              </a:tblGrid>
              <a:tr h="450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Свойство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Содержание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Specific</a:t>
                      </a:r>
                      <a:endParaRPr sz="2400"/>
                    </a:p>
                  </a:txBody>
                  <a:tcPr marT="37800" marB="37800" marR="100800" marL="100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Разработать компьютерную игру о предпринимательстве.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/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Measurable</a:t>
                      </a:r>
                      <a:endParaRPr sz="24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Продукт должен с</a:t>
                      </a:r>
                      <a:r>
                        <a:rPr lang="ru-RU" sz="1500"/>
                        <a:t>оответствующей следующим критериям: играбельность, содержательность, методичность, дидактичность, интерактивность.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Attainable</a:t>
                      </a:r>
                      <a:endParaRPr sz="24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Участники проекта обладают достаточными знаниями для завершения проекта.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Relevant</a:t>
                      </a:r>
                      <a:endParaRPr sz="24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Развлекательная игра должна нести в себе образовательную ценность.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Time</a:t>
                      </a:r>
                      <a:endParaRPr sz="24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На разработку продукта выделяется 4 месяца. Срок окончания: 30.03.2024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</a:tr>
              <a:tr h="65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/>
                        <a:t>Итоги</a:t>
                      </a:r>
                      <a:endParaRPr b="1" sz="24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Разработать дидактическую игру о предпринимательстве до 30.03.2024</a:t>
                      </a:r>
                      <a:endParaRPr sz="1500"/>
                    </a:p>
                  </a:txBody>
                  <a:tcPr marT="37800" marB="37800" marR="100800" marL="10080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1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9" name="Google Shape;289;p51"/>
          <p:cNvGraphicFramePr/>
          <p:nvPr/>
        </p:nvGraphicFramePr>
        <p:xfrm>
          <a:off x="143768" y="14671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{E351D290-0F6F-49E2-88F7-326683FD0290}</a:tableStyleId>
              </a:tblPr>
              <a:tblGrid>
                <a:gridCol w="3264375"/>
                <a:gridCol w="3264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Ноутбуки</a:t>
                      </a:r>
                      <a:endParaRPr sz="2300"/>
                    </a:p>
                  </a:txBody>
                  <a:tcPr marT="37800" marB="37800" marR="100800" marL="100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117000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Дополнительное оборудование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3000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ИТОГО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120000</a:t>
                      </a:r>
                      <a:endParaRPr sz="23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37800" marB="37800" marR="100800" marL="100800">
                    <a:solidFill>
                      <a:srgbClr val="A4D4E2">
                        <a:alpha val="898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52"/>
          <p:cNvSpPr txBox="1"/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форма: ИП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налогообложения: УСН «доходы», 6%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3"/>
          <p:cNvSpPr txBox="1"/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2" name="Google Shape;302;p53"/>
          <p:cNvGraphicFramePr/>
          <p:nvPr/>
        </p:nvGraphicFramePr>
        <p:xfrm>
          <a:off x="79749" y="982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{E351D290-0F6F-49E2-88F7-326683FD0290}</a:tableStyleId>
              </a:tblPr>
              <a:tblGrid>
                <a:gridCol w="640075"/>
                <a:gridCol w="2618650"/>
                <a:gridCol w="420975"/>
                <a:gridCol w="880600"/>
                <a:gridCol w="880600"/>
                <a:gridCol w="880600"/>
                <a:gridCol w="880600"/>
                <a:gridCol w="880600"/>
                <a:gridCol w="880600"/>
                <a:gridCol w="888725"/>
              </a:tblGrid>
              <a:tr h="4093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4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b="1" i="0" sz="14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b="1" i="0" sz="14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</a:t>
                      </a:r>
                      <a:endParaRPr b="1" i="0" sz="14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</a:tr>
              <a:tr h="2323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vMerge="1"/>
              </a:tr>
              <a:tr h="232375">
                <a:tc gridSpan="10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800 000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900 000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</a:t>
                      </a:r>
                      <a:r>
                        <a:rPr lang="ru-RU"/>
                        <a:t>7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89800"/>
                      </a:srgbClr>
                    </a:solidFill>
                  </a:tcPr>
                </a:tc>
              </a:tr>
              <a:tr h="27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1.1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/>
                        <a:t>Продажи</a:t>
                      </a:r>
                      <a:endParaRPr i="1" sz="1400" u="none" strike="noStrike"/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800 000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900 000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1 700 000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841 200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b="1" i="1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r>
                        <a:rPr lang="ru-RU"/>
                        <a:t>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ФОТ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840 000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b="1" i="1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Электричество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</a:tr>
              <a:tr h="30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b="1" lang="ru-RU"/>
                        <a:t>Я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659 800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r>
                        <a:rPr lang="ru-RU"/>
                        <a:t>759 800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858 800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48 000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r>
                        <a:rPr lang="ru-RU"/>
                        <a:t>54 000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102 000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-140 200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-140 200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r>
                        <a:rPr lang="ru-RU"/>
                        <a:t>611 800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705 800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756 800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223450">
                <a:tc gridSpan="10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81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/>
                    </a:p>
                  </a:txBody>
                  <a:tcPr marT="2900" marB="0" marR="2900" marL="290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120 </a:t>
                      </a:r>
                      <a:r>
                        <a:rPr lang="ru-RU"/>
                        <a:t>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4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1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4"/>
          <p:cNvSpPr txBox="1"/>
          <p:nvPr>
            <p:ph type="title"/>
          </p:nvPr>
        </p:nvSpPr>
        <p:spPr>
          <a:xfrm>
            <a:off x="-432296" y="-32015"/>
            <a:ext cx="10074600" cy="13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endParaRPr i="1" sz="1400">
              <a:solidFill>
                <a:srgbClr val="7F7F7F"/>
              </a:solidFill>
            </a:endParaRPr>
          </a:p>
        </p:txBody>
      </p:sp>
      <p:sp>
        <p:nvSpPr>
          <p:cNvPr id="309" name="Google Shape;309;p54"/>
          <p:cNvSpPr txBox="1"/>
          <p:nvPr/>
        </p:nvSpPr>
        <p:spPr>
          <a:xfrm>
            <a:off x="791840" y="2121206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0" name="Google Shape;310;p54"/>
          <p:cNvGraphicFramePr/>
          <p:nvPr/>
        </p:nvGraphicFramePr>
        <p:xfrm>
          <a:off x="269280" y="14104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{E351D290-0F6F-49E2-88F7-326683FD0290}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7 710</a:t>
                      </a:r>
                      <a:endParaRPr i="0" sz="140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1 700 000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841 200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756 800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3 815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841 207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мес.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120 000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631</a:t>
                      </a:r>
                      <a:r>
                        <a:rPr lang="ru-RU">
                          <a:solidFill>
                            <a:srgbClr val="000000"/>
                          </a:solidFill>
                        </a:rPr>
                        <a:t>%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90</a:t>
                      </a:r>
                      <a:r>
                        <a:rPr lang="ru-RU">
                          <a:solidFill>
                            <a:srgbClr val="000000"/>
                          </a:solidFill>
                        </a:rPr>
                        <a:t>%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5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pic>
        <p:nvPicPr>
          <p:cNvPr id="316" name="Google Shape;31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70106"/>
            <a:ext cx="10080625" cy="4400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6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22" name="Google Shape;322;p56"/>
          <p:cNvSpPr txBox="1"/>
          <p:nvPr/>
        </p:nvSpPr>
        <p:spPr>
          <a:xfrm>
            <a:off x="2411852" y="3083700"/>
            <a:ext cx="2811000" cy="22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Азамат Гильмутдинов</a:t>
            </a:r>
            <a:endParaRPr i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89658447456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uselence@gmail.com</a:t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>
                <a:solidFill>
                  <a:srgbClr val="7F7F7F"/>
                </a:solidFill>
              </a:rPr>
              <a:t>vk.com/uselence</a:t>
            </a:r>
            <a:endParaRPr b="1">
              <a:solidFill>
                <a:srgbClr val="7F7F7F"/>
              </a:solidFill>
            </a:endParaRPr>
          </a:p>
          <a:p>
            <a:pPr indent="-254000" lvl="0" marL="34290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>
                <a:solidFill>
                  <a:srgbClr val="7F7F7F"/>
                </a:solidFill>
              </a:rPr>
              <a:t>#@uselence</a:t>
            </a:r>
            <a:endParaRPr b="1">
              <a:solidFill>
                <a:srgbClr val="7F7F7F"/>
              </a:solidFill>
            </a:endParaRPr>
          </a:p>
        </p:txBody>
      </p:sp>
      <p:sp>
        <p:nvSpPr>
          <p:cNvPr id="323" name="Google Shape;323;p56"/>
          <p:cNvSpPr txBox="1"/>
          <p:nvPr/>
        </p:nvSpPr>
        <p:spPr>
          <a:xfrm>
            <a:off x="7107975" y="3083700"/>
            <a:ext cx="2811000" cy="14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Артемий Бобров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89323333865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art.bobr.ak@gmail.com</a:t>
            </a:r>
            <a:endParaRPr b="1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7F7F7F"/>
                </a:solidFill>
              </a:rPr>
              <a:t>vk.com/id431582540</a:t>
            </a:r>
            <a:endParaRPr b="1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7F7F7F"/>
                </a:solidFill>
              </a:rPr>
              <a:t>#930198579</a:t>
            </a:r>
            <a:endParaRPr b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56"/>
          <p:cNvSpPr txBox="1"/>
          <p:nvPr/>
        </p:nvSpPr>
        <p:spPr>
          <a:xfrm>
            <a:off x="302688" y="308309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Михаил Чирков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89048619037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msulfide@mail.ru</a:t>
            </a:r>
            <a:endParaRPr b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vk.com/msulfide</a:t>
            </a:r>
            <a:endParaRPr b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7F7F7F"/>
                </a:solidFill>
              </a:rPr>
              <a:t>#@mSulfide</a:t>
            </a:r>
            <a:endParaRPr b="1">
              <a:solidFill>
                <a:srgbClr val="7F7F7F"/>
              </a:solidFill>
            </a:endParaRPr>
          </a:p>
        </p:txBody>
      </p:sp>
      <p:sp>
        <p:nvSpPr>
          <p:cNvPr id="325" name="Google Shape;325;p56"/>
          <p:cNvSpPr txBox="1"/>
          <p:nvPr/>
        </p:nvSpPr>
        <p:spPr>
          <a:xfrm>
            <a:off x="4723825" y="3083700"/>
            <a:ext cx="3042900" cy="22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</a:rPr>
              <a:t>Денис Богданов</a:t>
            </a:r>
            <a:endParaRPr i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89</a:t>
            </a:r>
            <a:r>
              <a:rPr b="1" lang="ru-RU">
                <a:solidFill>
                  <a:srgbClr val="7F7F7F"/>
                </a:solidFill>
              </a:rPr>
              <a:t>512081404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u="sng">
                <a:solidFill>
                  <a:schemeClr val="hlink"/>
                </a:solidFill>
                <a:hlinkClick r:id="rId7"/>
              </a:rPr>
              <a:t>deniswork359</a:t>
            </a:r>
            <a:r>
              <a:rPr b="1" lang="ru-RU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@gmail.com</a:t>
            </a:r>
            <a:endParaRPr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7F7F7F"/>
                </a:solidFill>
              </a:rPr>
              <a:t>vk.com/den4ikslazieeet</a:t>
            </a:r>
            <a:endParaRPr b="1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7F7F7F"/>
                </a:solidFill>
              </a:rPr>
              <a:t>#@Denabol</a:t>
            </a:r>
            <a:endParaRPr b="1">
              <a:solidFill>
                <a:srgbClr val="7F7F7F"/>
              </a:solidFill>
            </a:endParaRPr>
          </a:p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8595" y="982797"/>
            <a:ext cx="2024028" cy="202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33263" y="982788"/>
            <a:ext cx="2024026" cy="202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01587" y="982788"/>
            <a:ext cx="2024026" cy="202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6"/>
          <p:cNvPicPr preferRelativeResize="0"/>
          <p:nvPr/>
        </p:nvPicPr>
        <p:blipFill rotWithShape="1">
          <a:blip r:embed="rId12">
            <a:alphaModFix/>
          </a:blip>
          <a:srcRect b="748" l="0" r="0" t="748"/>
          <a:stretch/>
        </p:blipFill>
        <p:spPr>
          <a:xfrm>
            <a:off x="2815938" y="997919"/>
            <a:ext cx="2024025" cy="1993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5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sz="35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