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14630400" cy="8229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60"/>
  </p:normalViewPr>
  <p:slideViewPr>
    <p:cSldViewPr>
      <p:cViewPr varScale="1">
        <p:scale>
          <a:sx n="59" d="100"/>
          <a:sy n="59" d="100"/>
        </p:scale>
        <p:origin x="74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1">
                <a:solidFill>
                  <a:srgbClr val="3A45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rgbClr val="3A45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rgbClr val="3A45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rgbClr val="3A45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9F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39700" y="7749539"/>
            <a:ext cx="1722119" cy="41148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13564" y="7688579"/>
            <a:ext cx="2116835" cy="5410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1304" y="204343"/>
            <a:ext cx="13067791" cy="1691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1">
                <a:solidFill>
                  <a:srgbClr val="3A45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3523" y="1690116"/>
            <a:ext cx="13106400" cy="5660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retakova713@mail.ru" TargetMode="Externa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yikusikvish@icloud.com" TargetMode="External"/><Relationship Id="rId7" Type="http://schemas.openxmlformats.org/officeDocument/2006/relationships/image" Target="../media/image12.png"/><Relationship Id="rId2" Type="http://schemas.openxmlformats.org/officeDocument/2006/relationships/hyperlink" Target="mailto:tretakova713@mail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mailto:ksyu.m.m@mail.r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mailto:tretakova713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9F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44840" y="0"/>
            <a:ext cx="6385560" cy="8229600"/>
            <a:chOff x="8244840" y="0"/>
            <a:chExt cx="6385560" cy="8229600"/>
          </a:xfrm>
        </p:grpSpPr>
        <p:pic>
          <p:nvPicPr>
            <p:cNvPr id="4" name="object 4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39700" y="7749538"/>
              <a:ext cx="1722119" cy="4114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44840" y="0"/>
              <a:ext cx="6385559" cy="82296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1304" y="2005406"/>
            <a:ext cx="30206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DiaHealth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1304" y="3254502"/>
            <a:ext cx="7148195" cy="34588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0899"/>
              </a:lnSpc>
              <a:spcBef>
                <a:spcPts val="7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Умный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чат-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бот</a:t>
            </a:r>
            <a:r>
              <a:rPr sz="24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Telegram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для</a:t>
            </a:r>
            <a:r>
              <a:rPr sz="24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ежедневного</a:t>
            </a:r>
            <a:r>
              <a:rPr sz="2400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контроля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и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управления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сахарным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диабетом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на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основе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технологий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ИИ</a:t>
            </a:r>
            <a:r>
              <a:rPr sz="24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spc="-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Big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Data</a:t>
            </a:r>
            <a:r>
              <a:rPr sz="1750" spc="-20" dirty="0">
                <a:solidFill>
                  <a:srgbClr val="405348"/>
                </a:solidFill>
                <a:latin typeface="Microsoft Sans Serif"/>
                <a:cs typeface="Microsoft Sans Serif"/>
              </a:rPr>
              <a:t>.</a:t>
            </a:r>
            <a:endParaRPr sz="1750">
              <a:latin typeface="Microsoft Sans Serif"/>
              <a:cs typeface="Microsoft Sans Serif"/>
            </a:endParaRPr>
          </a:p>
          <a:p>
            <a:pPr marL="12700" marR="2270760">
              <a:lnSpc>
                <a:spcPts val="4870"/>
              </a:lnSpc>
              <a:spcBef>
                <a:spcPts val="39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Запрос:</a:t>
            </a:r>
            <a:r>
              <a:rPr sz="24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1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000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000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рублей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инвестиций Контакты: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405"/>
              </a:lnSpc>
            </a:pP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Третьякова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Виктория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Витальевна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+7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912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787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4534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  <a:hlinkClick r:id="rId5"/>
              </a:rPr>
              <a:t>tretakova713@mail.ru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5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Проблематика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3523" y="2154935"/>
            <a:ext cx="4241800" cy="5081270"/>
            <a:chOff x="763523" y="2154935"/>
            <a:chExt cx="4241800" cy="5081270"/>
          </a:xfrm>
        </p:grpSpPr>
        <p:sp>
          <p:nvSpPr>
            <p:cNvPr id="4" name="object 4"/>
            <p:cNvSpPr/>
            <p:nvPr/>
          </p:nvSpPr>
          <p:spPr>
            <a:xfrm>
              <a:off x="794003" y="2170175"/>
              <a:ext cx="4196080" cy="5050790"/>
            </a:xfrm>
            <a:custGeom>
              <a:avLst/>
              <a:gdLst/>
              <a:ahLst/>
              <a:cxnLst/>
              <a:rect l="l" t="t" r="r" b="b"/>
              <a:pathLst>
                <a:path w="4196080" h="5050790">
                  <a:moveTo>
                    <a:pt x="4049268" y="0"/>
                  </a:moveTo>
                  <a:lnTo>
                    <a:pt x="146253" y="0"/>
                  </a:lnTo>
                  <a:lnTo>
                    <a:pt x="100026" y="7461"/>
                  </a:lnTo>
                  <a:lnTo>
                    <a:pt x="59878" y="28236"/>
                  </a:lnTo>
                  <a:lnTo>
                    <a:pt x="28218" y="59911"/>
                  </a:lnTo>
                  <a:lnTo>
                    <a:pt x="7456" y="100071"/>
                  </a:lnTo>
                  <a:lnTo>
                    <a:pt x="0" y="146303"/>
                  </a:lnTo>
                  <a:lnTo>
                    <a:pt x="0" y="4904282"/>
                  </a:lnTo>
                  <a:lnTo>
                    <a:pt x="7456" y="4950509"/>
                  </a:lnTo>
                  <a:lnTo>
                    <a:pt x="28218" y="4990657"/>
                  </a:lnTo>
                  <a:lnTo>
                    <a:pt x="59878" y="5022317"/>
                  </a:lnTo>
                  <a:lnTo>
                    <a:pt x="100026" y="5043079"/>
                  </a:lnTo>
                  <a:lnTo>
                    <a:pt x="146253" y="5050536"/>
                  </a:lnTo>
                  <a:lnTo>
                    <a:pt x="4049268" y="5050536"/>
                  </a:lnTo>
                  <a:lnTo>
                    <a:pt x="4095500" y="5043079"/>
                  </a:lnTo>
                  <a:lnTo>
                    <a:pt x="4135660" y="5022317"/>
                  </a:lnTo>
                  <a:lnTo>
                    <a:pt x="4167335" y="4990657"/>
                  </a:lnTo>
                  <a:lnTo>
                    <a:pt x="4188110" y="4950509"/>
                  </a:lnTo>
                  <a:lnTo>
                    <a:pt x="4195572" y="4904282"/>
                  </a:lnTo>
                  <a:lnTo>
                    <a:pt x="4195572" y="146303"/>
                  </a:lnTo>
                  <a:lnTo>
                    <a:pt x="4188110" y="100071"/>
                  </a:lnTo>
                  <a:lnTo>
                    <a:pt x="4167335" y="59911"/>
                  </a:lnTo>
                  <a:lnTo>
                    <a:pt x="4135660" y="28236"/>
                  </a:lnTo>
                  <a:lnTo>
                    <a:pt x="4095500" y="7461"/>
                  </a:lnTo>
                  <a:lnTo>
                    <a:pt x="4049268" y="0"/>
                  </a:lnTo>
                  <a:close/>
                </a:path>
              </a:pathLst>
            </a:custGeom>
            <a:solidFill>
              <a:srgbClr val="F9FF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4003" y="2170175"/>
              <a:ext cx="4196080" cy="5050790"/>
            </a:xfrm>
            <a:custGeom>
              <a:avLst/>
              <a:gdLst/>
              <a:ahLst/>
              <a:cxnLst/>
              <a:rect l="l" t="t" r="r" b="b"/>
              <a:pathLst>
                <a:path w="4196080" h="5050790">
                  <a:moveTo>
                    <a:pt x="0" y="146303"/>
                  </a:moveTo>
                  <a:lnTo>
                    <a:pt x="7456" y="100071"/>
                  </a:lnTo>
                  <a:lnTo>
                    <a:pt x="28218" y="59911"/>
                  </a:lnTo>
                  <a:lnTo>
                    <a:pt x="59878" y="28236"/>
                  </a:lnTo>
                  <a:lnTo>
                    <a:pt x="100026" y="7461"/>
                  </a:lnTo>
                  <a:lnTo>
                    <a:pt x="146253" y="0"/>
                  </a:lnTo>
                  <a:lnTo>
                    <a:pt x="4049268" y="0"/>
                  </a:lnTo>
                  <a:lnTo>
                    <a:pt x="4095500" y="7461"/>
                  </a:lnTo>
                  <a:lnTo>
                    <a:pt x="4135660" y="28236"/>
                  </a:lnTo>
                  <a:lnTo>
                    <a:pt x="4167335" y="59911"/>
                  </a:lnTo>
                  <a:lnTo>
                    <a:pt x="4188110" y="100071"/>
                  </a:lnTo>
                  <a:lnTo>
                    <a:pt x="4195572" y="146303"/>
                  </a:lnTo>
                  <a:lnTo>
                    <a:pt x="4195572" y="4904282"/>
                  </a:lnTo>
                  <a:lnTo>
                    <a:pt x="4188110" y="4950509"/>
                  </a:lnTo>
                  <a:lnTo>
                    <a:pt x="4167335" y="4990657"/>
                  </a:lnTo>
                  <a:lnTo>
                    <a:pt x="4135660" y="5022317"/>
                  </a:lnTo>
                  <a:lnTo>
                    <a:pt x="4095500" y="5043079"/>
                  </a:lnTo>
                  <a:lnTo>
                    <a:pt x="4049268" y="5050536"/>
                  </a:lnTo>
                  <a:lnTo>
                    <a:pt x="146253" y="5050536"/>
                  </a:lnTo>
                  <a:lnTo>
                    <a:pt x="100026" y="5043079"/>
                  </a:lnTo>
                  <a:lnTo>
                    <a:pt x="59878" y="5022317"/>
                  </a:lnTo>
                  <a:lnTo>
                    <a:pt x="28218" y="4990657"/>
                  </a:lnTo>
                  <a:lnTo>
                    <a:pt x="7456" y="4950509"/>
                  </a:lnTo>
                  <a:lnTo>
                    <a:pt x="0" y="4904282"/>
                  </a:lnTo>
                  <a:lnTo>
                    <a:pt x="0" y="146303"/>
                  </a:lnTo>
                  <a:close/>
                </a:path>
              </a:pathLst>
            </a:custGeom>
            <a:ln w="30480">
              <a:solidFill>
                <a:srgbClr val="CED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3523" y="2170175"/>
              <a:ext cx="121920" cy="5050790"/>
            </a:xfrm>
            <a:custGeom>
              <a:avLst/>
              <a:gdLst/>
              <a:ahLst/>
              <a:cxnLst/>
              <a:rect l="l" t="t" r="r" b="b"/>
              <a:pathLst>
                <a:path w="121919" h="5050790">
                  <a:moveTo>
                    <a:pt x="60960" y="0"/>
                  </a:moveTo>
                  <a:lnTo>
                    <a:pt x="37231" y="4792"/>
                  </a:lnTo>
                  <a:lnTo>
                    <a:pt x="17854" y="17859"/>
                  </a:lnTo>
                  <a:lnTo>
                    <a:pt x="4790" y="37236"/>
                  </a:lnTo>
                  <a:lnTo>
                    <a:pt x="0" y="60960"/>
                  </a:lnTo>
                  <a:lnTo>
                    <a:pt x="0" y="4989576"/>
                  </a:lnTo>
                  <a:lnTo>
                    <a:pt x="4790" y="5013304"/>
                  </a:lnTo>
                  <a:lnTo>
                    <a:pt x="17854" y="5032681"/>
                  </a:lnTo>
                  <a:lnTo>
                    <a:pt x="37231" y="5045745"/>
                  </a:lnTo>
                  <a:lnTo>
                    <a:pt x="60960" y="5050536"/>
                  </a:lnTo>
                  <a:lnTo>
                    <a:pt x="84688" y="5045745"/>
                  </a:lnTo>
                  <a:lnTo>
                    <a:pt x="104065" y="5032681"/>
                  </a:lnTo>
                  <a:lnTo>
                    <a:pt x="117129" y="5013304"/>
                  </a:lnTo>
                  <a:lnTo>
                    <a:pt x="121920" y="4989576"/>
                  </a:lnTo>
                  <a:lnTo>
                    <a:pt x="121920" y="60960"/>
                  </a:lnTo>
                  <a:lnTo>
                    <a:pt x="117129" y="37236"/>
                  </a:lnTo>
                  <a:lnTo>
                    <a:pt x="104065" y="17859"/>
                  </a:lnTo>
                  <a:lnTo>
                    <a:pt x="84688" y="4792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29995" y="2386965"/>
            <a:ext cx="3397885" cy="27101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1017269">
              <a:lnSpc>
                <a:spcPct val="100800"/>
              </a:lnSpc>
              <a:spcBef>
                <a:spcPts val="75"/>
              </a:spcBef>
            </a:pPr>
            <a:r>
              <a:rPr sz="2400" b="1" i="1" spc="-35" dirty="0">
                <a:solidFill>
                  <a:srgbClr val="405348"/>
                </a:solidFill>
                <a:latin typeface="Calibri"/>
                <a:cs typeface="Calibri"/>
              </a:rPr>
              <a:t>Глобальный</a:t>
            </a:r>
            <a:r>
              <a:rPr sz="2400" b="1" i="1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405348"/>
                </a:solidFill>
                <a:latin typeface="Calibri"/>
                <a:cs typeface="Calibri"/>
              </a:rPr>
              <a:t>рост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заболеваемости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69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За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последние</a:t>
            </a:r>
            <a:endParaRPr sz="2400">
              <a:latin typeface="Calibri"/>
              <a:cs typeface="Calibri"/>
            </a:endParaRPr>
          </a:p>
          <a:p>
            <a:pPr marL="355600" marR="426720">
              <a:lnSpc>
                <a:spcPct val="100800"/>
              </a:lnSpc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десятилетия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число людей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диабетом</a:t>
            </a:r>
            <a:r>
              <a:rPr sz="24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endParaRPr sz="2400">
              <a:latin typeface="Calibri"/>
              <a:cs typeface="Calibri"/>
            </a:endParaRPr>
          </a:p>
          <a:p>
            <a:pPr marL="355600" marR="5080">
              <a:lnSpc>
                <a:spcPts val="2900"/>
              </a:lnSpc>
              <a:spcBef>
                <a:spcPts val="9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мире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выросло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4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раза,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болезнь</a:t>
            </a:r>
            <a:r>
              <a:rPr sz="2400" spc="-1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«молодеет».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186171" y="2154935"/>
            <a:ext cx="4243070" cy="5081270"/>
            <a:chOff x="5186171" y="2154935"/>
            <a:chExt cx="4243070" cy="5081270"/>
          </a:xfrm>
        </p:grpSpPr>
        <p:sp>
          <p:nvSpPr>
            <p:cNvPr id="9" name="object 9"/>
            <p:cNvSpPr/>
            <p:nvPr/>
          </p:nvSpPr>
          <p:spPr>
            <a:xfrm>
              <a:off x="5216651" y="2170175"/>
              <a:ext cx="4197350" cy="5050790"/>
            </a:xfrm>
            <a:custGeom>
              <a:avLst/>
              <a:gdLst/>
              <a:ahLst/>
              <a:cxnLst/>
              <a:rect l="l" t="t" r="r" b="b"/>
              <a:pathLst>
                <a:path w="4197350" h="5050790">
                  <a:moveTo>
                    <a:pt x="4050792" y="0"/>
                  </a:moveTo>
                  <a:lnTo>
                    <a:pt x="146303" y="0"/>
                  </a:lnTo>
                  <a:lnTo>
                    <a:pt x="100071" y="7461"/>
                  </a:lnTo>
                  <a:lnTo>
                    <a:pt x="59911" y="28236"/>
                  </a:lnTo>
                  <a:lnTo>
                    <a:pt x="28236" y="59911"/>
                  </a:lnTo>
                  <a:lnTo>
                    <a:pt x="7461" y="100071"/>
                  </a:lnTo>
                  <a:lnTo>
                    <a:pt x="0" y="146303"/>
                  </a:lnTo>
                  <a:lnTo>
                    <a:pt x="0" y="4904219"/>
                  </a:lnTo>
                  <a:lnTo>
                    <a:pt x="7461" y="4950467"/>
                  </a:lnTo>
                  <a:lnTo>
                    <a:pt x="28236" y="4990632"/>
                  </a:lnTo>
                  <a:lnTo>
                    <a:pt x="59911" y="5022305"/>
                  </a:lnTo>
                  <a:lnTo>
                    <a:pt x="100071" y="5043076"/>
                  </a:lnTo>
                  <a:lnTo>
                    <a:pt x="146303" y="5050536"/>
                  </a:lnTo>
                  <a:lnTo>
                    <a:pt x="4050792" y="5050536"/>
                  </a:lnTo>
                  <a:lnTo>
                    <a:pt x="4097024" y="5043076"/>
                  </a:lnTo>
                  <a:lnTo>
                    <a:pt x="4137184" y="5022305"/>
                  </a:lnTo>
                  <a:lnTo>
                    <a:pt x="4168859" y="4990632"/>
                  </a:lnTo>
                  <a:lnTo>
                    <a:pt x="4189634" y="4950467"/>
                  </a:lnTo>
                  <a:lnTo>
                    <a:pt x="4197096" y="4904219"/>
                  </a:lnTo>
                  <a:lnTo>
                    <a:pt x="4197096" y="146303"/>
                  </a:lnTo>
                  <a:lnTo>
                    <a:pt x="4189634" y="100071"/>
                  </a:lnTo>
                  <a:lnTo>
                    <a:pt x="4168859" y="59911"/>
                  </a:lnTo>
                  <a:lnTo>
                    <a:pt x="4137184" y="28236"/>
                  </a:lnTo>
                  <a:lnTo>
                    <a:pt x="4097024" y="7461"/>
                  </a:lnTo>
                  <a:lnTo>
                    <a:pt x="4050792" y="0"/>
                  </a:lnTo>
                  <a:close/>
                </a:path>
              </a:pathLst>
            </a:custGeom>
            <a:solidFill>
              <a:srgbClr val="F9FF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16651" y="2170175"/>
              <a:ext cx="4197350" cy="5050790"/>
            </a:xfrm>
            <a:custGeom>
              <a:avLst/>
              <a:gdLst/>
              <a:ahLst/>
              <a:cxnLst/>
              <a:rect l="l" t="t" r="r" b="b"/>
              <a:pathLst>
                <a:path w="4197350" h="5050790">
                  <a:moveTo>
                    <a:pt x="0" y="146303"/>
                  </a:moveTo>
                  <a:lnTo>
                    <a:pt x="7461" y="100071"/>
                  </a:lnTo>
                  <a:lnTo>
                    <a:pt x="28236" y="59911"/>
                  </a:lnTo>
                  <a:lnTo>
                    <a:pt x="59911" y="28236"/>
                  </a:lnTo>
                  <a:lnTo>
                    <a:pt x="100071" y="7461"/>
                  </a:lnTo>
                  <a:lnTo>
                    <a:pt x="146303" y="0"/>
                  </a:lnTo>
                  <a:lnTo>
                    <a:pt x="4050792" y="0"/>
                  </a:lnTo>
                  <a:lnTo>
                    <a:pt x="4097024" y="7461"/>
                  </a:lnTo>
                  <a:lnTo>
                    <a:pt x="4137184" y="28236"/>
                  </a:lnTo>
                  <a:lnTo>
                    <a:pt x="4168859" y="59911"/>
                  </a:lnTo>
                  <a:lnTo>
                    <a:pt x="4189634" y="100071"/>
                  </a:lnTo>
                  <a:lnTo>
                    <a:pt x="4197096" y="146303"/>
                  </a:lnTo>
                  <a:lnTo>
                    <a:pt x="4197096" y="4904219"/>
                  </a:lnTo>
                  <a:lnTo>
                    <a:pt x="4189634" y="4950467"/>
                  </a:lnTo>
                  <a:lnTo>
                    <a:pt x="4168859" y="4990632"/>
                  </a:lnTo>
                  <a:lnTo>
                    <a:pt x="4137184" y="5022305"/>
                  </a:lnTo>
                  <a:lnTo>
                    <a:pt x="4097024" y="5043076"/>
                  </a:lnTo>
                  <a:lnTo>
                    <a:pt x="4050792" y="5050536"/>
                  </a:lnTo>
                  <a:lnTo>
                    <a:pt x="146303" y="5050536"/>
                  </a:lnTo>
                  <a:lnTo>
                    <a:pt x="100071" y="5043076"/>
                  </a:lnTo>
                  <a:lnTo>
                    <a:pt x="59911" y="5022305"/>
                  </a:lnTo>
                  <a:lnTo>
                    <a:pt x="28236" y="4990632"/>
                  </a:lnTo>
                  <a:lnTo>
                    <a:pt x="7461" y="4950467"/>
                  </a:lnTo>
                  <a:lnTo>
                    <a:pt x="0" y="4904219"/>
                  </a:lnTo>
                  <a:lnTo>
                    <a:pt x="0" y="146303"/>
                  </a:lnTo>
                  <a:close/>
                </a:path>
              </a:pathLst>
            </a:custGeom>
            <a:ln w="30480">
              <a:solidFill>
                <a:srgbClr val="CED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86171" y="2170175"/>
              <a:ext cx="121920" cy="5050790"/>
            </a:xfrm>
            <a:custGeom>
              <a:avLst/>
              <a:gdLst/>
              <a:ahLst/>
              <a:cxnLst/>
              <a:rect l="l" t="t" r="r" b="b"/>
              <a:pathLst>
                <a:path w="121920" h="5050790">
                  <a:moveTo>
                    <a:pt x="60960" y="0"/>
                  </a:moveTo>
                  <a:lnTo>
                    <a:pt x="37236" y="4792"/>
                  </a:lnTo>
                  <a:lnTo>
                    <a:pt x="17859" y="17859"/>
                  </a:lnTo>
                  <a:lnTo>
                    <a:pt x="4792" y="37236"/>
                  </a:lnTo>
                  <a:lnTo>
                    <a:pt x="0" y="60960"/>
                  </a:lnTo>
                  <a:lnTo>
                    <a:pt x="0" y="4989576"/>
                  </a:lnTo>
                  <a:lnTo>
                    <a:pt x="4792" y="5013304"/>
                  </a:lnTo>
                  <a:lnTo>
                    <a:pt x="17859" y="5032681"/>
                  </a:lnTo>
                  <a:lnTo>
                    <a:pt x="37236" y="5045745"/>
                  </a:lnTo>
                  <a:lnTo>
                    <a:pt x="60960" y="5050536"/>
                  </a:lnTo>
                  <a:lnTo>
                    <a:pt x="84683" y="5045745"/>
                  </a:lnTo>
                  <a:lnTo>
                    <a:pt x="104060" y="5032681"/>
                  </a:lnTo>
                  <a:lnTo>
                    <a:pt x="117127" y="5013304"/>
                  </a:lnTo>
                  <a:lnTo>
                    <a:pt x="121919" y="4989576"/>
                  </a:lnTo>
                  <a:lnTo>
                    <a:pt x="121919" y="60960"/>
                  </a:lnTo>
                  <a:lnTo>
                    <a:pt x="117127" y="37236"/>
                  </a:lnTo>
                  <a:lnTo>
                    <a:pt x="104060" y="17859"/>
                  </a:lnTo>
                  <a:lnTo>
                    <a:pt x="84683" y="4792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553583" y="2386965"/>
            <a:ext cx="3668395" cy="309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Перегруженность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системы</a:t>
            </a:r>
            <a:r>
              <a:rPr sz="2400" b="1" i="1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здравоохранения</a:t>
            </a:r>
            <a:endParaRPr sz="2400">
              <a:latin typeface="Calibri"/>
              <a:cs typeface="Calibri"/>
            </a:endParaRPr>
          </a:p>
          <a:p>
            <a:pPr marL="355600" marR="125095" indent="-342900">
              <a:lnSpc>
                <a:spcPct val="100800"/>
              </a:lnSpc>
              <a:spcBef>
                <a:spcPts val="955"/>
              </a:spcBef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Острая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нехватка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врачей- эндокринологов,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особенно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регионах,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0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приводит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долгому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ожиданию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консультаций.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610343" y="2154935"/>
            <a:ext cx="4241800" cy="5081270"/>
            <a:chOff x="9610343" y="2154935"/>
            <a:chExt cx="4241800" cy="5081270"/>
          </a:xfrm>
        </p:grpSpPr>
        <p:sp>
          <p:nvSpPr>
            <p:cNvPr id="14" name="object 14"/>
            <p:cNvSpPr/>
            <p:nvPr/>
          </p:nvSpPr>
          <p:spPr>
            <a:xfrm>
              <a:off x="9640823" y="2170175"/>
              <a:ext cx="4196080" cy="5050790"/>
            </a:xfrm>
            <a:custGeom>
              <a:avLst/>
              <a:gdLst/>
              <a:ahLst/>
              <a:cxnLst/>
              <a:rect l="l" t="t" r="r" b="b"/>
              <a:pathLst>
                <a:path w="4196080" h="5050790">
                  <a:moveTo>
                    <a:pt x="4049268" y="0"/>
                  </a:moveTo>
                  <a:lnTo>
                    <a:pt x="146303" y="0"/>
                  </a:lnTo>
                  <a:lnTo>
                    <a:pt x="100071" y="7461"/>
                  </a:lnTo>
                  <a:lnTo>
                    <a:pt x="59911" y="28236"/>
                  </a:lnTo>
                  <a:lnTo>
                    <a:pt x="28236" y="59911"/>
                  </a:lnTo>
                  <a:lnTo>
                    <a:pt x="7461" y="100071"/>
                  </a:lnTo>
                  <a:lnTo>
                    <a:pt x="0" y="146303"/>
                  </a:lnTo>
                  <a:lnTo>
                    <a:pt x="0" y="4904282"/>
                  </a:lnTo>
                  <a:lnTo>
                    <a:pt x="7461" y="4950509"/>
                  </a:lnTo>
                  <a:lnTo>
                    <a:pt x="28236" y="4990657"/>
                  </a:lnTo>
                  <a:lnTo>
                    <a:pt x="59911" y="5022317"/>
                  </a:lnTo>
                  <a:lnTo>
                    <a:pt x="100071" y="5043079"/>
                  </a:lnTo>
                  <a:lnTo>
                    <a:pt x="146303" y="5050536"/>
                  </a:lnTo>
                  <a:lnTo>
                    <a:pt x="4049268" y="5050536"/>
                  </a:lnTo>
                  <a:lnTo>
                    <a:pt x="4095500" y="5043079"/>
                  </a:lnTo>
                  <a:lnTo>
                    <a:pt x="4135660" y="5022317"/>
                  </a:lnTo>
                  <a:lnTo>
                    <a:pt x="4167335" y="4990657"/>
                  </a:lnTo>
                  <a:lnTo>
                    <a:pt x="4188110" y="4950509"/>
                  </a:lnTo>
                  <a:lnTo>
                    <a:pt x="4195572" y="4904282"/>
                  </a:lnTo>
                  <a:lnTo>
                    <a:pt x="4195572" y="146303"/>
                  </a:lnTo>
                  <a:lnTo>
                    <a:pt x="4188110" y="100071"/>
                  </a:lnTo>
                  <a:lnTo>
                    <a:pt x="4167335" y="59911"/>
                  </a:lnTo>
                  <a:lnTo>
                    <a:pt x="4135660" y="28236"/>
                  </a:lnTo>
                  <a:lnTo>
                    <a:pt x="4095500" y="7461"/>
                  </a:lnTo>
                  <a:lnTo>
                    <a:pt x="4049268" y="0"/>
                  </a:lnTo>
                  <a:close/>
                </a:path>
              </a:pathLst>
            </a:custGeom>
            <a:solidFill>
              <a:srgbClr val="F9FF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640823" y="2170175"/>
              <a:ext cx="4196080" cy="5050790"/>
            </a:xfrm>
            <a:custGeom>
              <a:avLst/>
              <a:gdLst/>
              <a:ahLst/>
              <a:cxnLst/>
              <a:rect l="l" t="t" r="r" b="b"/>
              <a:pathLst>
                <a:path w="4196080" h="5050790">
                  <a:moveTo>
                    <a:pt x="0" y="146303"/>
                  </a:moveTo>
                  <a:lnTo>
                    <a:pt x="7461" y="100071"/>
                  </a:lnTo>
                  <a:lnTo>
                    <a:pt x="28236" y="59911"/>
                  </a:lnTo>
                  <a:lnTo>
                    <a:pt x="59911" y="28236"/>
                  </a:lnTo>
                  <a:lnTo>
                    <a:pt x="100071" y="7461"/>
                  </a:lnTo>
                  <a:lnTo>
                    <a:pt x="146303" y="0"/>
                  </a:lnTo>
                  <a:lnTo>
                    <a:pt x="4049268" y="0"/>
                  </a:lnTo>
                  <a:lnTo>
                    <a:pt x="4095500" y="7461"/>
                  </a:lnTo>
                  <a:lnTo>
                    <a:pt x="4135660" y="28236"/>
                  </a:lnTo>
                  <a:lnTo>
                    <a:pt x="4167335" y="59911"/>
                  </a:lnTo>
                  <a:lnTo>
                    <a:pt x="4188110" y="100071"/>
                  </a:lnTo>
                  <a:lnTo>
                    <a:pt x="4195572" y="146303"/>
                  </a:lnTo>
                  <a:lnTo>
                    <a:pt x="4195572" y="4904282"/>
                  </a:lnTo>
                  <a:lnTo>
                    <a:pt x="4188110" y="4950509"/>
                  </a:lnTo>
                  <a:lnTo>
                    <a:pt x="4167335" y="4990657"/>
                  </a:lnTo>
                  <a:lnTo>
                    <a:pt x="4135660" y="5022317"/>
                  </a:lnTo>
                  <a:lnTo>
                    <a:pt x="4095500" y="5043079"/>
                  </a:lnTo>
                  <a:lnTo>
                    <a:pt x="4049268" y="5050536"/>
                  </a:lnTo>
                  <a:lnTo>
                    <a:pt x="146303" y="5050536"/>
                  </a:lnTo>
                  <a:lnTo>
                    <a:pt x="100071" y="5043079"/>
                  </a:lnTo>
                  <a:lnTo>
                    <a:pt x="59911" y="5022317"/>
                  </a:lnTo>
                  <a:lnTo>
                    <a:pt x="28236" y="4990657"/>
                  </a:lnTo>
                  <a:lnTo>
                    <a:pt x="7461" y="4950509"/>
                  </a:lnTo>
                  <a:lnTo>
                    <a:pt x="0" y="4904282"/>
                  </a:lnTo>
                  <a:lnTo>
                    <a:pt x="0" y="146303"/>
                  </a:lnTo>
                  <a:close/>
                </a:path>
              </a:pathLst>
            </a:custGeom>
            <a:ln w="30480">
              <a:solidFill>
                <a:srgbClr val="CED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610343" y="2170175"/>
              <a:ext cx="121920" cy="5050790"/>
            </a:xfrm>
            <a:custGeom>
              <a:avLst/>
              <a:gdLst/>
              <a:ahLst/>
              <a:cxnLst/>
              <a:rect l="l" t="t" r="r" b="b"/>
              <a:pathLst>
                <a:path w="121920" h="5050790">
                  <a:moveTo>
                    <a:pt x="60959" y="0"/>
                  </a:moveTo>
                  <a:lnTo>
                    <a:pt x="37236" y="4792"/>
                  </a:lnTo>
                  <a:lnTo>
                    <a:pt x="17859" y="17859"/>
                  </a:lnTo>
                  <a:lnTo>
                    <a:pt x="4792" y="37236"/>
                  </a:lnTo>
                  <a:lnTo>
                    <a:pt x="0" y="60960"/>
                  </a:lnTo>
                  <a:lnTo>
                    <a:pt x="0" y="4989576"/>
                  </a:lnTo>
                  <a:lnTo>
                    <a:pt x="4792" y="5013304"/>
                  </a:lnTo>
                  <a:lnTo>
                    <a:pt x="17859" y="5032681"/>
                  </a:lnTo>
                  <a:lnTo>
                    <a:pt x="37236" y="5045745"/>
                  </a:lnTo>
                  <a:lnTo>
                    <a:pt x="60959" y="5050536"/>
                  </a:lnTo>
                  <a:lnTo>
                    <a:pt x="84683" y="5045745"/>
                  </a:lnTo>
                  <a:lnTo>
                    <a:pt x="104060" y="5032681"/>
                  </a:lnTo>
                  <a:lnTo>
                    <a:pt x="117127" y="5013304"/>
                  </a:lnTo>
                  <a:lnTo>
                    <a:pt x="121920" y="4989576"/>
                  </a:lnTo>
                  <a:lnTo>
                    <a:pt x="121920" y="60960"/>
                  </a:lnTo>
                  <a:lnTo>
                    <a:pt x="117127" y="37236"/>
                  </a:lnTo>
                  <a:lnTo>
                    <a:pt x="104060" y="17859"/>
                  </a:lnTo>
                  <a:lnTo>
                    <a:pt x="84683" y="4792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977119" y="2386965"/>
            <a:ext cx="3574415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60"/>
              </a:spcBef>
            </a:pP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Сложность</a:t>
            </a:r>
            <a:r>
              <a:rPr sz="2400" b="1" i="1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ежедневного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управления</a:t>
            </a:r>
            <a:r>
              <a:rPr sz="2400" b="1" i="1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для</a:t>
            </a:r>
            <a:r>
              <a:rPr sz="2400" b="1" i="1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пациента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77119" y="3312667"/>
            <a:ext cx="3422650" cy="37490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5080" indent="-342900">
              <a:lnSpc>
                <a:spcPct val="100699"/>
              </a:lnSpc>
              <a:spcBef>
                <a:spcPts val="80"/>
              </a:spcBef>
              <a:buChar char="•"/>
              <a:tabLst>
                <a:tab pos="355600" algn="l"/>
              </a:tabLst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Необходимость постоянно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отслеживать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уровень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сахара,</a:t>
            </a:r>
            <a:r>
              <a:rPr sz="2400" spc="-10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прием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лекарств,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питание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и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активность.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45"/>
              </a:spcBef>
              <a:buChar char="•"/>
              <a:tabLst>
                <a:tab pos="354965" algn="l"/>
              </a:tabLst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Информационная</a:t>
            </a:r>
            <a:endParaRPr sz="2400">
              <a:latin typeface="Calibri"/>
              <a:cs typeface="Calibri"/>
            </a:endParaRPr>
          </a:p>
          <a:p>
            <a:pPr marL="355600" marR="431800">
              <a:lnSpc>
                <a:spcPts val="2910"/>
              </a:lnSpc>
              <a:spcBef>
                <a:spcPts val="9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перегрузка,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стресс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и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риск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пропустить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ts val="2785"/>
              </a:lnSpc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критически</a:t>
            </a:r>
            <a:r>
              <a:rPr sz="2400" spc="-10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важное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действие.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4880" y="0"/>
            <a:ext cx="6065520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1304" y="204343"/>
            <a:ext cx="47440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Наше</a:t>
            </a:r>
            <a:r>
              <a:rPr spc="-305" dirty="0"/>
              <a:t> </a:t>
            </a:r>
            <a:r>
              <a:rPr spc="-35" dirty="0"/>
              <a:t>решение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0473" y="1209802"/>
            <a:ext cx="7104380" cy="131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DiaHealth</a:t>
            </a:r>
            <a:r>
              <a:rPr sz="18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—</a:t>
            </a:r>
            <a:r>
              <a:rPr sz="18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персональный</a:t>
            </a:r>
            <a:r>
              <a:rPr sz="18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5348"/>
                </a:solidFill>
                <a:latin typeface="Calibri"/>
                <a:cs typeface="Calibri"/>
              </a:rPr>
              <a:t>интеллектуальный</a:t>
            </a:r>
            <a:r>
              <a:rPr sz="18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помощник</a:t>
            </a:r>
            <a:r>
              <a:rPr sz="18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18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5348"/>
                </a:solidFill>
                <a:latin typeface="Calibri"/>
                <a:cs typeface="Calibri"/>
              </a:rPr>
              <a:t>Telegram,</a:t>
            </a:r>
            <a:endParaRPr sz="1800">
              <a:latin typeface="Calibri"/>
              <a:cs typeface="Calibri"/>
            </a:endParaRPr>
          </a:p>
          <a:p>
            <a:pPr marR="40640" algn="r">
              <a:lnSpc>
                <a:spcPct val="100000"/>
              </a:lnSpc>
              <a:spcBef>
                <a:spcPts val="85"/>
              </a:spcBef>
            </a:pPr>
            <a:r>
              <a:rPr sz="1800" spc="-10" dirty="0">
                <a:solidFill>
                  <a:srgbClr val="405348"/>
                </a:solidFill>
                <a:latin typeface="Calibri"/>
                <a:cs typeface="Calibri"/>
              </a:rPr>
              <a:t>который</a:t>
            </a:r>
            <a:r>
              <a:rPr sz="18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превращает</a:t>
            </a:r>
            <a:r>
              <a:rPr sz="18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сложный</a:t>
            </a:r>
            <a:r>
              <a:rPr sz="18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процесс</a:t>
            </a:r>
            <a:r>
              <a:rPr sz="18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управления</a:t>
            </a:r>
            <a:r>
              <a:rPr sz="18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диабетом</a:t>
            </a:r>
            <a:r>
              <a:rPr sz="18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18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5348"/>
                </a:solidFill>
                <a:latin typeface="Calibri"/>
                <a:cs typeface="Calibri"/>
              </a:rPr>
              <a:t>простой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800" spc="-10" dirty="0">
                <a:solidFill>
                  <a:srgbClr val="405348"/>
                </a:solidFill>
                <a:latin typeface="Calibri"/>
                <a:cs typeface="Calibri"/>
              </a:rPr>
              <a:t>диалог.</a:t>
            </a:r>
            <a:endParaRPr sz="1800">
              <a:latin typeface="Calibri"/>
              <a:cs typeface="Calibri"/>
            </a:endParaRPr>
          </a:p>
          <a:p>
            <a:pPr marL="351790">
              <a:lnSpc>
                <a:spcPct val="100000"/>
              </a:lnSpc>
              <a:spcBef>
                <a:spcPts val="535"/>
              </a:spcBef>
            </a:pPr>
            <a:r>
              <a:rPr sz="2400" b="1" i="1" dirty="0">
                <a:solidFill>
                  <a:srgbClr val="3A4540"/>
                </a:solidFill>
                <a:latin typeface="Calibri"/>
                <a:cs typeface="Calibri"/>
              </a:rPr>
              <a:t>Ключевые</a:t>
            </a:r>
            <a:r>
              <a:rPr sz="2400" b="1" i="1" spc="-35" dirty="0">
                <a:solidFill>
                  <a:srgbClr val="3A454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3A4540"/>
                </a:solidFill>
                <a:latin typeface="Calibri"/>
                <a:cs typeface="Calibri"/>
              </a:rPr>
              <a:t>функции: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4004" y="2625851"/>
            <a:ext cx="3705225" cy="1403985"/>
            <a:chOff x="794004" y="2625851"/>
            <a:chExt cx="3705225" cy="1403985"/>
          </a:xfrm>
        </p:grpSpPr>
        <p:sp>
          <p:nvSpPr>
            <p:cNvPr id="6" name="object 6"/>
            <p:cNvSpPr/>
            <p:nvPr/>
          </p:nvSpPr>
          <p:spPr>
            <a:xfrm>
              <a:off x="794004" y="2625851"/>
              <a:ext cx="3705225" cy="1403985"/>
            </a:xfrm>
            <a:custGeom>
              <a:avLst/>
              <a:gdLst/>
              <a:ahLst/>
              <a:cxnLst/>
              <a:rect l="l" t="t" r="r" b="b"/>
              <a:pathLst>
                <a:path w="3705225" h="1403985">
                  <a:moveTo>
                    <a:pt x="3572256" y="0"/>
                  </a:moveTo>
                  <a:lnTo>
                    <a:pt x="132638" y="0"/>
                  </a:lnTo>
                  <a:lnTo>
                    <a:pt x="90714" y="6766"/>
                  </a:lnTo>
                  <a:lnTo>
                    <a:pt x="54304" y="25603"/>
                  </a:lnTo>
                  <a:lnTo>
                    <a:pt x="25591" y="54315"/>
                  </a:lnTo>
                  <a:lnTo>
                    <a:pt x="6762" y="90708"/>
                  </a:lnTo>
                  <a:lnTo>
                    <a:pt x="0" y="132587"/>
                  </a:lnTo>
                  <a:lnTo>
                    <a:pt x="0" y="1271015"/>
                  </a:lnTo>
                  <a:lnTo>
                    <a:pt x="6762" y="1312895"/>
                  </a:lnTo>
                  <a:lnTo>
                    <a:pt x="25591" y="1349288"/>
                  </a:lnTo>
                  <a:lnTo>
                    <a:pt x="54304" y="1378000"/>
                  </a:lnTo>
                  <a:lnTo>
                    <a:pt x="90714" y="1396837"/>
                  </a:lnTo>
                  <a:lnTo>
                    <a:pt x="132638" y="1403603"/>
                  </a:lnTo>
                  <a:lnTo>
                    <a:pt x="3572256" y="1403603"/>
                  </a:lnTo>
                  <a:lnTo>
                    <a:pt x="3614135" y="1396837"/>
                  </a:lnTo>
                  <a:lnTo>
                    <a:pt x="3650528" y="1378000"/>
                  </a:lnTo>
                  <a:lnTo>
                    <a:pt x="3679240" y="1349288"/>
                  </a:lnTo>
                  <a:lnTo>
                    <a:pt x="3698077" y="1312895"/>
                  </a:lnTo>
                  <a:lnTo>
                    <a:pt x="3704844" y="1271015"/>
                  </a:lnTo>
                  <a:lnTo>
                    <a:pt x="3704844" y="132587"/>
                  </a:lnTo>
                  <a:lnTo>
                    <a:pt x="3698077" y="90708"/>
                  </a:lnTo>
                  <a:lnTo>
                    <a:pt x="3679240" y="54315"/>
                  </a:lnTo>
                  <a:lnTo>
                    <a:pt x="3650528" y="25603"/>
                  </a:lnTo>
                  <a:lnTo>
                    <a:pt x="3614135" y="6766"/>
                  </a:lnTo>
                  <a:lnTo>
                    <a:pt x="3572256" y="0"/>
                  </a:lnTo>
                  <a:close/>
                </a:path>
              </a:pathLst>
            </a:custGeom>
            <a:solidFill>
              <a:srgbClr val="E8F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41832" y="2773679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59" h="441960">
                  <a:moveTo>
                    <a:pt x="220980" y="0"/>
                  </a:move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80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60"/>
                  </a:lnTo>
                  <a:lnTo>
                    <a:pt x="265516" y="437470"/>
                  </a:lnTo>
                  <a:lnTo>
                    <a:pt x="306996" y="424594"/>
                  </a:lnTo>
                  <a:lnTo>
                    <a:pt x="344533" y="404220"/>
                  </a:lnTo>
                  <a:lnTo>
                    <a:pt x="377237" y="377237"/>
                  </a:lnTo>
                  <a:lnTo>
                    <a:pt x="404220" y="344533"/>
                  </a:lnTo>
                  <a:lnTo>
                    <a:pt x="424594" y="306996"/>
                  </a:lnTo>
                  <a:lnTo>
                    <a:pt x="437470" y="265516"/>
                  </a:lnTo>
                  <a:lnTo>
                    <a:pt x="441959" y="220980"/>
                  </a:lnTo>
                  <a:lnTo>
                    <a:pt x="437470" y="176443"/>
                  </a:lnTo>
                  <a:lnTo>
                    <a:pt x="424594" y="134963"/>
                  </a:lnTo>
                  <a:lnTo>
                    <a:pt x="404220" y="97426"/>
                  </a:lnTo>
                  <a:lnTo>
                    <a:pt x="377237" y="64722"/>
                  </a:lnTo>
                  <a:lnTo>
                    <a:pt x="344533" y="37739"/>
                  </a:lnTo>
                  <a:lnTo>
                    <a:pt x="306996" y="17365"/>
                  </a:lnTo>
                  <a:lnTo>
                    <a:pt x="265516" y="448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2228" y="2894075"/>
              <a:ext cx="199644" cy="19964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28522" y="3294379"/>
            <a:ext cx="3253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Мониторинг</a:t>
            </a:r>
            <a:r>
              <a:rPr sz="1800" b="1" spc="-9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динамики</a:t>
            </a:r>
            <a:r>
              <a:rPr sz="1800" b="1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глюкозы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45152" y="2625851"/>
            <a:ext cx="3705225" cy="1403985"/>
            <a:chOff x="4645152" y="2625851"/>
            <a:chExt cx="3705225" cy="1403985"/>
          </a:xfrm>
        </p:grpSpPr>
        <p:sp>
          <p:nvSpPr>
            <p:cNvPr id="11" name="object 11"/>
            <p:cNvSpPr/>
            <p:nvPr/>
          </p:nvSpPr>
          <p:spPr>
            <a:xfrm>
              <a:off x="4645152" y="2625851"/>
              <a:ext cx="3705225" cy="1403985"/>
            </a:xfrm>
            <a:custGeom>
              <a:avLst/>
              <a:gdLst/>
              <a:ahLst/>
              <a:cxnLst/>
              <a:rect l="l" t="t" r="r" b="b"/>
              <a:pathLst>
                <a:path w="3705225" h="1403985">
                  <a:moveTo>
                    <a:pt x="3572255" y="0"/>
                  </a:moveTo>
                  <a:lnTo>
                    <a:pt x="132587" y="0"/>
                  </a:lnTo>
                  <a:lnTo>
                    <a:pt x="90708" y="6766"/>
                  </a:lnTo>
                  <a:lnTo>
                    <a:pt x="54315" y="25603"/>
                  </a:lnTo>
                  <a:lnTo>
                    <a:pt x="25603" y="54315"/>
                  </a:lnTo>
                  <a:lnTo>
                    <a:pt x="6766" y="90708"/>
                  </a:lnTo>
                  <a:lnTo>
                    <a:pt x="0" y="132587"/>
                  </a:lnTo>
                  <a:lnTo>
                    <a:pt x="0" y="1271015"/>
                  </a:lnTo>
                  <a:lnTo>
                    <a:pt x="6766" y="1312895"/>
                  </a:lnTo>
                  <a:lnTo>
                    <a:pt x="25603" y="1349288"/>
                  </a:lnTo>
                  <a:lnTo>
                    <a:pt x="54315" y="1378000"/>
                  </a:lnTo>
                  <a:lnTo>
                    <a:pt x="90708" y="1396837"/>
                  </a:lnTo>
                  <a:lnTo>
                    <a:pt x="132587" y="1403603"/>
                  </a:lnTo>
                  <a:lnTo>
                    <a:pt x="3572255" y="1403603"/>
                  </a:lnTo>
                  <a:lnTo>
                    <a:pt x="3614135" y="1396837"/>
                  </a:lnTo>
                  <a:lnTo>
                    <a:pt x="3650528" y="1378000"/>
                  </a:lnTo>
                  <a:lnTo>
                    <a:pt x="3679240" y="1349288"/>
                  </a:lnTo>
                  <a:lnTo>
                    <a:pt x="3698077" y="1312895"/>
                  </a:lnTo>
                  <a:lnTo>
                    <a:pt x="3704844" y="1271015"/>
                  </a:lnTo>
                  <a:lnTo>
                    <a:pt x="3704844" y="132587"/>
                  </a:lnTo>
                  <a:lnTo>
                    <a:pt x="3698077" y="90708"/>
                  </a:lnTo>
                  <a:lnTo>
                    <a:pt x="3679240" y="54315"/>
                  </a:lnTo>
                  <a:lnTo>
                    <a:pt x="3650528" y="25603"/>
                  </a:lnTo>
                  <a:lnTo>
                    <a:pt x="3614135" y="6766"/>
                  </a:lnTo>
                  <a:lnTo>
                    <a:pt x="3572255" y="0"/>
                  </a:lnTo>
                  <a:close/>
                </a:path>
              </a:pathLst>
            </a:custGeom>
            <a:solidFill>
              <a:srgbClr val="E8F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2980" y="2773679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60" h="441960">
                  <a:moveTo>
                    <a:pt x="220980" y="0"/>
                  </a:move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80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60"/>
                  </a:lnTo>
                  <a:lnTo>
                    <a:pt x="265516" y="437470"/>
                  </a:lnTo>
                  <a:lnTo>
                    <a:pt x="306996" y="424594"/>
                  </a:lnTo>
                  <a:lnTo>
                    <a:pt x="344533" y="404220"/>
                  </a:lnTo>
                  <a:lnTo>
                    <a:pt x="377237" y="377237"/>
                  </a:lnTo>
                  <a:lnTo>
                    <a:pt x="404220" y="344533"/>
                  </a:lnTo>
                  <a:lnTo>
                    <a:pt x="424594" y="306996"/>
                  </a:lnTo>
                  <a:lnTo>
                    <a:pt x="437470" y="265516"/>
                  </a:lnTo>
                  <a:lnTo>
                    <a:pt x="441960" y="220980"/>
                  </a:lnTo>
                  <a:lnTo>
                    <a:pt x="437470" y="176443"/>
                  </a:lnTo>
                  <a:lnTo>
                    <a:pt x="424594" y="134963"/>
                  </a:lnTo>
                  <a:lnTo>
                    <a:pt x="404220" y="97426"/>
                  </a:lnTo>
                  <a:lnTo>
                    <a:pt x="377237" y="64722"/>
                  </a:lnTo>
                  <a:lnTo>
                    <a:pt x="344533" y="37739"/>
                  </a:lnTo>
                  <a:lnTo>
                    <a:pt x="306996" y="17365"/>
                  </a:lnTo>
                  <a:lnTo>
                    <a:pt x="265516" y="448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4900" y="2894075"/>
              <a:ext cx="198120" cy="19964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780915" y="3279139"/>
            <a:ext cx="3334385" cy="6045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Умные</a:t>
            </a:r>
            <a:r>
              <a:rPr sz="1800" b="1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напоминания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о</a:t>
            </a:r>
            <a:r>
              <a:rPr sz="1800" b="1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приеме</a:t>
            </a:r>
            <a:r>
              <a:rPr sz="1800" b="1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лекарств</a:t>
            </a:r>
            <a:r>
              <a:rPr sz="1800" b="1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измерениях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94004" y="4177284"/>
            <a:ext cx="3705225" cy="1865630"/>
            <a:chOff x="794004" y="4177284"/>
            <a:chExt cx="3705225" cy="1865630"/>
          </a:xfrm>
        </p:grpSpPr>
        <p:sp>
          <p:nvSpPr>
            <p:cNvPr id="16" name="object 16"/>
            <p:cNvSpPr/>
            <p:nvPr/>
          </p:nvSpPr>
          <p:spPr>
            <a:xfrm>
              <a:off x="794004" y="4177284"/>
              <a:ext cx="3705225" cy="1865630"/>
            </a:xfrm>
            <a:custGeom>
              <a:avLst/>
              <a:gdLst/>
              <a:ahLst/>
              <a:cxnLst/>
              <a:rect l="l" t="t" r="r" b="b"/>
              <a:pathLst>
                <a:path w="3705225" h="1865629">
                  <a:moveTo>
                    <a:pt x="3572129" y="0"/>
                  </a:moveTo>
                  <a:lnTo>
                    <a:pt x="132714" y="0"/>
                  </a:lnTo>
                  <a:lnTo>
                    <a:pt x="90768" y="6767"/>
                  </a:lnTo>
                  <a:lnTo>
                    <a:pt x="54337" y="25611"/>
                  </a:lnTo>
                  <a:lnTo>
                    <a:pt x="25607" y="54342"/>
                  </a:lnTo>
                  <a:lnTo>
                    <a:pt x="6766" y="90773"/>
                  </a:lnTo>
                  <a:lnTo>
                    <a:pt x="0" y="132714"/>
                  </a:lnTo>
                  <a:lnTo>
                    <a:pt x="0" y="1732660"/>
                  </a:lnTo>
                  <a:lnTo>
                    <a:pt x="6766" y="1774602"/>
                  </a:lnTo>
                  <a:lnTo>
                    <a:pt x="25607" y="1811033"/>
                  </a:lnTo>
                  <a:lnTo>
                    <a:pt x="54337" y="1839764"/>
                  </a:lnTo>
                  <a:lnTo>
                    <a:pt x="90768" y="1858608"/>
                  </a:lnTo>
                  <a:lnTo>
                    <a:pt x="132714" y="1865376"/>
                  </a:lnTo>
                  <a:lnTo>
                    <a:pt x="3572129" y="1865376"/>
                  </a:lnTo>
                  <a:lnTo>
                    <a:pt x="3614070" y="1858608"/>
                  </a:lnTo>
                  <a:lnTo>
                    <a:pt x="3650501" y="1839764"/>
                  </a:lnTo>
                  <a:lnTo>
                    <a:pt x="3679232" y="1811033"/>
                  </a:lnTo>
                  <a:lnTo>
                    <a:pt x="3698076" y="1774602"/>
                  </a:lnTo>
                  <a:lnTo>
                    <a:pt x="3704844" y="1732660"/>
                  </a:lnTo>
                  <a:lnTo>
                    <a:pt x="3704844" y="132714"/>
                  </a:lnTo>
                  <a:lnTo>
                    <a:pt x="3698076" y="90773"/>
                  </a:lnTo>
                  <a:lnTo>
                    <a:pt x="3679232" y="54342"/>
                  </a:lnTo>
                  <a:lnTo>
                    <a:pt x="3650501" y="25611"/>
                  </a:lnTo>
                  <a:lnTo>
                    <a:pt x="3614070" y="6767"/>
                  </a:lnTo>
                  <a:lnTo>
                    <a:pt x="3572129" y="0"/>
                  </a:lnTo>
                  <a:close/>
                </a:path>
              </a:pathLst>
            </a:custGeom>
            <a:solidFill>
              <a:srgbClr val="E8F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41832" y="4325112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59" h="441960">
                  <a:moveTo>
                    <a:pt x="220980" y="0"/>
                  </a:move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79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60"/>
                  </a:lnTo>
                  <a:lnTo>
                    <a:pt x="265516" y="437470"/>
                  </a:lnTo>
                  <a:lnTo>
                    <a:pt x="306996" y="424594"/>
                  </a:lnTo>
                  <a:lnTo>
                    <a:pt x="344533" y="404220"/>
                  </a:lnTo>
                  <a:lnTo>
                    <a:pt x="377237" y="377237"/>
                  </a:lnTo>
                  <a:lnTo>
                    <a:pt x="404220" y="344533"/>
                  </a:lnTo>
                  <a:lnTo>
                    <a:pt x="424594" y="306996"/>
                  </a:lnTo>
                  <a:lnTo>
                    <a:pt x="437470" y="265516"/>
                  </a:lnTo>
                  <a:lnTo>
                    <a:pt x="441959" y="220979"/>
                  </a:lnTo>
                  <a:lnTo>
                    <a:pt x="437470" y="176443"/>
                  </a:lnTo>
                  <a:lnTo>
                    <a:pt x="424594" y="134963"/>
                  </a:lnTo>
                  <a:lnTo>
                    <a:pt x="404220" y="97426"/>
                  </a:lnTo>
                  <a:lnTo>
                    <a:pt x="377237" y="64722"/>
                  </a:lnTo>
                  <a:lnTo>
                    <a:pt x="344533" y="37739"/>
                  </a:lnTo>
                  <a:lnTo>
                    <a:pt x="306996" y="17365"/>
                  </a:lnTo>
                  <a:lnTo>
                    <a:pt x="265516" y="448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2228" y="4447032"/>
              <a:ext cx="199644" cy="19812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28522" y="4845761"/>
            <a:ext cx="2616200" cy="104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Персонализированные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980"/>
              </a:lnSpc>
            </a:pP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рекомендации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1800"/>
              </a:lnSpc>
              <a:spcBef>
                <a:spcPts val="495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по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питанию</a:t>
            </a:r>
            <a:r>
              <a:rPr sz="1800" b="1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1800" b="1" spc="-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физической активности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45152" y="4177284"/>
            <a:ext cx="3705225" cy="1865630"/>
            <a:chOff x="4645152" y="4177284"/>
            <a:chExt cx="3705225" cy="1865630"/>
          </a:xfrm>
        </p:grpSpPr>
        <p:sp>
          <p:nvSpPr>
            <p:cNvPr id="21" name="object 21"/>
            <p:cNvSpPr/>
            <p:nvPr/>
          </p:nvSpPr>
          <p:spPr>
            <a:xfrm>
              <a:off x="4645152" y="4177284"/>
              <a:ext cx="3705225" cy="1865630"/>
            </a:xfrm>
            <a:custGeom>
              <a:avLst/>
              <a:gdLst/>
              <a:ahLst/>
              <a:cxnLst/>
              <a:rect l="l" t="t" r="r" b="b"/>
              <a:pathLst>
                <a:path w="3705225" h="1865629">
                  <a:moveTo>
                    <a:pt x="3572129" y="0"/>
                  </a:moveTo>
                  <a:lnTo>
                    <a:pt x="132714" y="0"/>
                  </a:lnTo>
                  <a:lnTo>
                    <a:pt x="90773" y="6767"/>
                  </a:lnTo>
                  <a:lnTo>
                    <a:pt x="54342" y="25611"/>
                  </a:lnTo>
                  <a:lnTo>
                    <a:pt x="25611" y="54342"/>
                  </a:lnTo>
                  <a:lnTo>
                    <a:pt x="6767" y="90773"/>
                  </a:lnTo>
                  <a:lnTo>
                    <a:pt x="0" y="132714"/>
                  </a:lnTo>
                  <a:lnTo>
                    <a:pt x="0" y="1732660"/>
                  </a:lnTo>
                  <a:lnTo>
                    <a:pt x="6767" y="1774602"/>
                  </a:lnTo>
                  <a:lnTo>
                    <a:pt x="25611" y="1811033"/>
                  </a:lnTo>
                  <a:lnTo>
                    <a:pt x="54342" y="1839764"/>
                  </a:lnTo>
                  <a:lnTo>
                    <a:pt x="90773" y="1858608"/>
                  </a:lnTo>
                  <a:lnTo>
                    <a:pt x="132714" y="1865376"/>
                  </a:lnTo>
                  <a:lnTo>
                    <a:pt x="3572129" y="1865376"/>
                  </a:lnTo>
                  <a:lnTo>
                    <a:pt x="3614070" y="1858608"/>
                  </a:lnTo>
                  <a:lnTo>
                    <a:pt x="3650501" y="1839764"/>
                  </a:lnTo>
                  <a:lnTo>
                    <a:pt x="3679232" y="1811033"/>
                  </a:lnTo>
                  <a:lnTo>
                    <a:pt x="3698076" y="1774602"/>
                  </a:lnTo>
                  <a:lnTo>
                    <a:pt x="3704844" y="1732660"/>
                  </a:lnTo>
                  <a:lnTo>
                    <a:pt x="3704844" y="132714"/>
                  </a:lnTo>
                  <a:lnTo>
                    <a:pt x="3698076" y="90773"/>
                  </a:lnTo>
                  <a:lnTo>
                    <a:pt x="3679232" y="54342"/>
                  </a:lnTo>
                  <a:lnTo>
                    <a:pt x="3650501" y="25611"/>
                  </a:lnTo>
                  <a:lnTo>
                    <a:pt x="3614070" y="6767"/>
                  </a:lnTo>
                  <a:lnTo>
                    <a:pt x="3572129" y="0"/>
                  </a:lnTo>
                  <a:close/>
                </a:path>
              </a:pathLst>
            </a:custGeom>
            <a:solidFill>
              <a:srgbClr val="E8F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92980" y="4325112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60" h="441960">
                  <a:moveTo>
                    <a:pt x="220980" y="0"/>
                  </a:move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79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60"/>
                  </a:lnTo>
                  <a:lnTo>
                    <a:pt x="265516" y="437470"/>
                  </a:lnTo>
                  <a:lnTo>
                    <a:pt x="306996" y="424594"/>
                  </a:lnTo>
                  <a:lnTo>
                    <a:pt x="344533" y="404220"/>
                  </a:lnTo>
                  <a:lnTo>
                    <a:pt x="377237" y="377237"/>
                  </a:lnTo>
                  <a:lnTo>
                    <a:pt x="404220" y="344533"/>
                  </a:lnTo>
                  <a:lnTo>
                    <a:pt x="424594" y="306996"/>
                  </a:lnTo>
                  <a:lnTo>
                    <a:pt x="437470" y="265516"/>
                  </a:lnTo>
                  <a:lnTo>
                    <a:pt x="441960" y="220979"/>
                  </a:lnTo>
                  <a:lnTo>
                    <a:pt x="437470" y="176443"/>
                  </a:lnTo>
                  <a:lnTo>
                    <a:pt x="424594" y="134963"/>
                  </a:lnTo>
                  <a:lnTo>
                    <a:pt x="404220" y="97426"/>
                  </a:lnTo>
                  <a:lnTo>
                    <a:pt x="377237" y="64722"/>
                  </a:lnTo>
                  <a:lnTo>
                    <a:pt x="344533" y="37739"/>
                  </a:lnTo>
                  <a:lnTo>
                    <a:pt x="306996" y="17365"/>
                  </a:lnTo>
                  <a:lnTo>
                    <a:pt x="265516" y="448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4900" y="4447032"/>
              <a:ext cx="198120" cy="19812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780915" y="4830561"/>
            <a:ext cx="2838450" cy="60515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База</a:t>
            </a:r>
            <a:r>
              <a:rPr sz="1800" b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знаний</a:t>
            </a:r>
            <a:r>
              <a:rPr sz="1800" b="1" spc="-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о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диабете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ответы</a:t>
            </a:r>
            <a:r>
              <a:rPr sz="1800" b="1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на частые</a:t>
            </a:r>
            <a:r>
              <a:rPr sz="1800" b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вопросы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94004" y="6188964"/>
            <a:ext cx="3705225" cy="1405255"/>
            <a:chOff x="794004" y="6188964"/>
            <a:chExt cx="3705225" cy="1405255"/>
          </a:xfrm>
        </p:grpSpPr>
        <p:sp>
          <p:nvSpPr>
            <p:cNvPr id="26" name="object 26"/>
            <p:cNvSpPr/>
            <p:nvPr/>
          </p:nvSpPr>
          <p:spPr>
            <a:xfrm>
              <a:off x="794004" y="6188964"/>
              <a:ext cx="3705225" cy="1405255"/>
            </a:xfrm>
            <a:custGeom>
              <a:avLst/>
              <a:gdLst/>
              <a:ahLst/>
              <a:cxnLst/>
              <a:rect l="l" t="t" r="r" b="b"/>
              <a:pathLst>
                <a:path w="3705225" h="1405254">
                  <a:moveTo>
                    <a:pt x="3572002" y="0"/>
                  </a:moveTo>
                  <a:lnTo>
                    <a:pt x="132791" y="0"/>
                  </a:lnTo>
                  <a:lnTo>
                    <a:pt x="90817" y="6768"/>
                  </a:lnTo>
                  <a:lnTo>
                    <a:pt x="54364" y="25619"/>
                  </a:lnTo>
                  <a:lnTo>
                    <a:pt x="25619" y="54370"/>
                  </a:lnTo>
                  <a:lnTo>
                    <a:pt x="6769" y="90838"/>
                  </a:lnTo>
                  <a:lnTo>
                    <a:pt x="0" y="132842"/>
                  </a:lnTo>
                  <a:lnTo>
                    <a:pt x="0" y="1272336"/>
                  </a:lnTo>
                  <a:lnTo>
                    <a:pt x="6769" y="1314310"/>
                  </a:lnTo>
                  <a:lnTo>
                    <a:pt x="25619" y="1350763"/>
                  </a:lnTo>
                  <a:lnTo>
                    <a:pt x="54364" y="1379508"/>
                  </a:lnTo>
                  <a:lnTo>
                    <a:pt x="90817" y="1398358"/>
                  </a:lnTo>
                  <a:lnTo>
                    <a:pt x="132791" y="1405128"/>
                  </a:lnTo>
                  <a:lnTo>
                    <a:pt x="3572002" y="1405128"/>
                  </a:lnTo>
                  <a:lnTo>
                    <a:pt x="3614005" y="1398358"/>
                  </a:lnTo>
                  <a:lnTo>
                    <a:pt x="3650473" y="1379508"/>
                  </a:lnTo>
                  <a:lnTo>
                    <a:pt x="3679224" y="1350763"/>
                  </a:lnTo>
                  <a:lnTo>
                    <a:pt x="3698075" y="1314310"/>
                  </a:lnTo>
                  <a:lnTo>
                    <a:pt x="3704844" y="1272336"/>
                  </a:lnTo>
                  <a:lnTo>
                    <a:pt x="3704844" y="132842"/>
                  </a:lnTo>
                  <a:lnTo>
                    <a:pt x="3698075" y="90838"/>
                  </a:lnTo>
                  <a:lnTo>
                    <a:pt x="3679224" y="54370"/>
                  </a:lnTo>
                  <a:lnTo>
                    <a:pt x="3650473" y="25619"/>
                  </a:lnTo>
                  <a:lnTo>
                    <a:pt x="3614005" y="6768"/>
                  </a:lnTo>
                  <a:lnTo>
                    <a:pt x="3572002" y="0"/>
                  </a:lnTo>
                  <a:close/>
                </a:path>
              </a:pathLst>
            </a:custGeom>
            <a:solidFill>
              <a:srgbClr val="E8F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41832" y="6336792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59" h="441959">
                  <a:moveTo>
                    <a:pt x="220980" y="0"/>
                  </a:move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79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59"/>
                  </a:lnTo>
                  <a:lnTo>
                    <a:pt x="265516" y="437470"/>
                  </a:lnTo>
                  <a:lnTo>
                    <a:pt x="306996" y="424594"/>
                  </a:lnTo>
                  <a:lnTo>
                    <a:pt x="344533" y="404220"/>
                  </a:lnTo>
                  <a:lnTo>
                    <a:pt x="377237" y="377237"/>
                  </a:lnTo>
                  <a:lnTo>
                    <a:pt x="404220" y="344533"/>
                  </a:lnTo>
                  <a:lnTo>
                    <a:pt x="424594" y="306996"/>
                  </a:lnTo>
                  <a:lnTo>
                    <a:pt x="437470" y="265516"/>
                  </a:lnTo>
                  <a:lnTo>
                    <a:pt x="441959" y="220979"/>
                  </a:lnTo>
                  <a:lnTo>
                    <a:pt x="437470" y="176443"/>
                  </a:lnTo>
                  <a:lnTo>
                    <a:pt x="424594" y="134963"/>
                  </a:lnTo>
                  <a:lnTo>
                    <a:pt x="404220" y="97426"/>
                  </a:lnTo>
                  <a:lnTo>
                    <a:pt x="377237" y="64722"/>
                  </a:lnTo>
                  <a:lnTo>
                    <a:pt x="344533" y="37739"/>
                  </a:lnTo>
                  <a:lnTo>
                    <a:pt x="306996" y="17365"/>
                  </a:lnTo>
                  <a:lnTo>
                    <a:pt x="265516" y="448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2228" y="6458712"/>
              <a:ext cx="199644" cy="19811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928522" y="6844080"/>
            <a:ext cx="2712720" cy="6045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Система</a:t>
            </a:r>
            <a:r>
              <a:rPr sz="1800" b="1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оповещений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критических</a:t>
            </a:r>
            <a:r>
              <a:rPr sz="1800" b="1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показателях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645152" y="6188964"/>
            <a:ext cx="3705225" cy="1405255"/>
            <a:chOff x="4645152" y="6188964"/>
            <a:chExt cx="3705225" cy="1405255"/>
          </a:xfrm>
        </p:grpSpPr>
        <p:sp>
          <p:nvSpPr>
            <p:cNvPr id="31" name="object 31"/>
            <p:cNvSpPr/>
            <p:nvPr/>
          </p:nvSpPr>
          <p:spPr>
            <a:xfrm>
              <a:off x="4645152" y="6188964"/>
              <a:ext cx="3705225" cy="1405255"/>
            </a:xfrm>
            <a:custGeom>
              <a:avLst/>
              <a:gdLst/>
              <a:ahLst/>
              <a:cxnLst/>
              <a:rect l="l" t="t" r="r" b="b"/>
              <a:pathLst>
                <a:path w="3705225" h="1405254">
                  <a:moveTo>
                    <a:pt x="3572002" y="0"/>
                  </a:moveTo>
                  <a:lnTo>
                    <a:pt x="132842" y="0"/>
                  </a:lnTo>
                  <a:lnTo>
                    <a:pt x="90838" y="6768"/>
                  </a:lnTo>
                  <a:lnTo>
                    <a:pt x="54370" y="25619"/>
                  </a:lnTo>
                  <a:lnTo>
                    <a:pt x="25619" y="54370"/>
                  </a:lnTo>
                  <a:lnTo>
                    <a:pt x="6768" y="90838"/>
                  </a:lnTo>
                  <a:lnTo>
                    <a:pt x="0" y="132842"/>
                  </a:lnTo>
                  <a:lnTo>
                    <a:pt x="0" y="1272336"/>
                  </a:lnTo>
                  <a:lnTo>
                    <a:pt x="6768" y="1314310"/>
                  </a:lnTo>
                  <a:lnTo>
                    <a:pt x="25619" y="1350763"/>
                  </a:lnTo>
                  <a:lnTo>
                    <a:pt x="54370" y="1379508"/>
                  </a:lnTo>
                  <a:lnTo>
                    <a:pt x="90838" y="1398358"/>
                  </a:lnTo>
                  <a:lnTo>
                    <a:pt x="132842" y="1405128"/>
                  </a:lnTo>
                  <a:lnTo>
                    <a:pt x="3572002" y="1405128"/>
                  </a:lnTo>
                  <a:lnTo>
                    <a:pt x="3614005" y="1398358"/>
                  </a:lnTo>
                  <a:lnTo>
                    <a:pt x="3650473" y="1379508"/>
                  </a:lnTo>
                  <a:lnTo>
                    <a:pt x="3679224" y="1350763"/>
                  </a:lnTo>
                  <a:lnTo>
                    <a:pt x="3698075" y="1314310"/>
                  </a:lnTo>
                  <a:lnTo>
                    <a:pt x="3704844" y="1272336"/>
                  </a:lnTo>
                  <a:lnTo>
                    <a:pt x="3704844" y="132842"/>
                  </a:lnTo>
                  <a:lnTo>
                    <a:pt x="3698075" y="90838"/>
                  </a:lnTo>
                  <a:lnTo>
                    <a:pt x="3679224" y="54370"/>
                  </a:lnTo>
                  <a:lnTo>
                    <a:pt x="3650473" y="25619"/>
                  </a:lnTo>
                  <a:lnTo>
                    <a:pt x="3614005" y="6768"/>
                  </a:lnTo>
                  <a:lnTo>
                    <a:pt x="3572002" y="0"/>
                  </a:lnTo>
                  <a:close/>
                </a:path>
              </a:pathLst>
            </a:custGeom>
            <a:solidFill>
              <a:srgbClr val="E8F3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92980" y="6336792"/>
              <a:ext cx="441959" cy="441959"/>
            </a:xfrm>
            <a:custGeom>
              <a:avLst/>
              <a:gdLst/>
              <a:ahLst/>
              <a:cxnLst/>
              <a:rect l="l" t="t" r="r" b="b"/>
              <a:pathLst>
                <a:path w="441960" h="441959">
                  <a:moveTo>
                    <a:pt x="220980" y="0"/>
                  </a:move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79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59"/>
                  </a:lnTo>
                  <a:lnTo>
                    <a:pt x="265516" y="437470"/>
                  </a:lnTo>
                  <a:lnTo>
                    <a:pt x="306996" y="424594"/>
                  </a:lnTo>
                  <a:lnTo>
                    <a:pt x="344533" y="404220"/>
                  </a:lnTo>
                  <a:lnTo>
                    <a:pt x="377237" y="377237"/>
                  </a:lnTo>
                  <a:lnTo>
                    <a:pt x="404220" y="344533"/>
                  </a:lnTo>
                  <a:lnTo>
                    <a:pt x="424594" y="306996"/>
                  </a:lnTo>
                  <a:lnTo>
                    <a:pt x="437470" y="265516"/>
                  </a:lnTo>
                  <a:lnTo>
                    <a:pt x="441960" y="220979"/>
                  </a:lnTo>
                  <a:lnTo>
                    <a:pt x="437470" y="176443"/>
                  </a:lnTo>
                  <a:lnTo>
                    <a:pt x="424594" y="134963"/>
                  </a:lnTo>
                  <a:lnTo>
                    <a:pt x="404220" y="97426"/>
                  </a:lnTo>
                  <a:lnTo>
                    <a:pt x="377237" y="64722"/>
                  </a:lnTo>
                  <a:lnTo>
                    <a:pt x="344533" y="37739"/>
                  </a:lnTo>
                  <a:lnTo>
                    <a:pt x="306996" y="17365"/>
                  </a:lnTo>
                  <a:lnTo>
                    <a:pt x="265516" y="4489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4388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4900" y="6458712"/>
              <a:ext cx="198120" cy="19811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4780915" y="6844080"/>
            <a:ext cx="312166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400"/>
              </a:lnSpc>
              <a:spcBef>
                <a:spcPts val="100"/>
              </a:spcBef>
            </a:pP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Контакты</a:t>
            </a:r>
            <a:r>
              <a:rPr sz="1800" b="1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5348"/>
                </a:solidFill>
                <a:latin typeface="Calibri"/>
                <a:cs typeface="Calibri"/>
              </a:rPr>
              <a:t>проверенных</a:t>
            </a:r>
            <a:r>
              <a:rPr sz="1800" b="1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5348"/>
                </a:solidFill>
                <a:latin typeface="Calibri"/>
                <a:cs typeface="Calibri"/>
              </a:rPr>
              <a:t>врачей эндокринологов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3980" rIns="0" bIns="0" rtlCol="0">
            <a:spAutoFit/>
          </a:bodyPr>
          <a:lstStyle/>
          <a:p>
            <a:pPr marL="54991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Целевая</a:t>
            </a:r>
            <a:r>
              <a:rPr spc="-300" dirty="0"/>
              <a:t> </a:t>
            </a:r>
            <a:r>
              <a:rPr spc="-35" dirty="0"/>
              <a:t>аудитория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67958" y="2395220"/>
            <a:ext cx="7515859" cy="44411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174625" indent="-343535">
              <a:lnSpc>
                <a:spcPct val="100899"/>
              </a:lnSpc>
              <a:spcBef>
                <a:spcPts val="75"/>
              </a:spcBef>
              <a:buFont typeface="Calibri"/>
              <a:buChar char="•"/>
              <a:tabLst>
                <a:tab pos="355600" algn="l"/>
              </a:tabLst>
            </a:pP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Взрослые</a:t>
            </a:r>
            <a:r>
              <a:rPr sz="2400" b="1" i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b="1" i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диабетом</a:t>
            </a:r>
            <a:r>
              <a:rPr sz="2400" b="1" i="1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1</a:t>
            </a:r>
            <a:r>
              <a:rPr sz="2400" b="1" i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b="1" i="1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2</a:t>
            </a:r>
            <a:r>
              <a:rPr sz="2400" b="1" i="1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типа</a:t>
            </a:r>
            <a:r>
              <a:rPr sz="2400" b="1" i="1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(</a:t>
            </a:r>
            <a:r>
              <a:rPr sz="2400" b="1" i="1" spc="-10" dirty="0" smtClean="0">
                <a:solidFill>
                  <a:srgbClr val="405348"/>
                </a:solidFill>
                <a:latin typeface="Calibri"/>
                <a:cs typeface="Calibri"/>
              </a:rPr>
              <a:t>18-</a:t>
            </a:r>
            <a:r>
              <a:rPr sz="2400" b="1" i="1" dirty="0" smtClean="0">
                <a:solidFill>
                  <a:srgbClr val="405348"/>
                </a:solidFill>
                <a:latin typeface="Calibri"/>
                <a:cs typeface="Calibri"/>
              </a:rPr>
              <a:t>6</a:t>
            </a:r>
            <a:r>
              <a:rPr lang="ru-RU" sz="2400" b="1" i="1" dirty="0" smtClean="0">
                <a:solidFill>
                  <a:srgbClr val="405348"/>
                </a:solidFill>
                <a:latin typeface="Calibri"/>
                <a:cs typeface="Calibri"/>
              </a:rPr>
              <a:t>0</a:t>
            </a:r>
            <a:r>
              <a:rPr sz="2400" b="1" i="1" spc="-10" dirty="0" smtClean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лет):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Активные</a:t>
            </a:r>
            <a:r>
              <a:rPr sz="24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пользователи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смартфонов,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нуждающиеся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в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систематизации</a:t>
            </a:r>
            <a:r>
              <a:rPr sz="2400" spc="-1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данных.</a:t>
            </a:r>
            <a:endParaRPr sz="2400" dirty="0">
              <a:latin typeface="Calibri"/>
              <a:cs typeface="Calibri"/>
            </a:endParaRPr>
          </a:p>
          <a:p>
            <a:pPr marL="355600" marR="471170" indent="-343535">
              <a:lnSpc>
                <a:spcPct val="100800"/>
              </a:lnSpc>
              <a:spcBef>
                <a:spcPts val="484"/>
              </a:spcBef>
              <a:buFont typeface="Calibri"/>
              <a:buChar char="•"/>
              <a:tabLst>
                <a:tab pos="355600" algn="l"/>
              </a:tabLst>
            </a:pP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Родители</a:t>
            </a:r>
            <a:r>
              <a:rPr sz="2400" b="1" i="1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детей</a:t>
            </a:r>
            <a:r>
              <a:rPr sz="2400" b="1" i="1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b="1" i="1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диабетом</a:t>
            </a:r>
            <a:r>
              <a:rPr sz="2400" b="1" i="1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(преимущественно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матери</a:t>
            </a:r>
            <a:r>
              <a:rPr sz="2400" b="1" i="1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30-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45</a:t>
            </a:r>
            <a:r>
              <a:rPr sz="2400" b="1" i="1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лет):</a:t>
            </a:r>
            <a:r>
              <a:rPr sz="2400" b="1" i="1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Нуждаются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помощнике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для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постоянного</a:t>
            </a:r>
            <a:r>
              <a:rPr sz="2400" spc="-9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контроля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состояния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ребенка.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Calibri"/>
              <a:buChar char="•"/>
              <a:tabLst>
                <a:tab pos="355600" algn="l"/>
              </a:tabLst>
            </a:pP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Лица</a:t>
            </a:r>
            <a:r>
              <a:rPr sz="2400" b="1" i="1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b="1" i="1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предрасположенностью</a:t>
            </a:r>
            <a:r>
              <a:rPr sz="2400" b="1" i="1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к</a:t>
            </a:r>
            <a:r>
              <a:rPr sz="2400" b="1" i="1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диабету</a:t>
            </a:r>
            <a:r>
              <a:rPr sz="2400" b="1" i="1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405348"/>
                </a:solidFill>
                <a:latin typeface="Calibri"/>
                <a:cs typeface="Calibri"/>
              </a:rPr>
              <a:t>(35-</a:t>
            </a:r>
            <a:r>
              <a:rPr sz="2400" b="1" i="1" spc="-25" dirty="0">
                <a:solidFill>
                  <a:srgbClr val="405348"/>
                </a:solidFill>
                <a:latin typeface="Calibri"/>
                <a:cs typeface="Calibri"/>
              </a:rPr>
              <a:t>60</a:t>
            </a:r>
            <a:endParaRPr sz="2400" dirty="0">
              <a:latin typeface="Calibri"/>
              <a:cs typeface="Calibri"/>
            </a:endParaRPr>
          </a:p>
          <a:p>
            <a:pPr marL="355600" marR="8255">
              <a:lnSpc>
                <a:spcPct val="100800"/>
              </a:lnSpc>
            </a:pPr>
            <a:r>
              <a:rPr sz="2400" b="1" i="1" dirty="0">
                <a:solidFill>
                  <a:srgbClr val="405348"/>
                </a:solidFill>
                <a:latin typeface="Calibri"/>
                <a:cs typeface="Calibri"/>
              </a:rPr>
              <a:t>лет):</a:t>
            </a:r>
            <a:r>
              <a:rPr sz="2400" b="1" i="1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Заинтересованы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профилактике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через</a:t>
            </a:r>
            <a:r>
              <a:rPr sz="24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контроль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питания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активности.</a:t>
            </a:r>
            <a:endParaRPr sz="24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0800"/>
              </a:lnSpc>
              <a:spcBef>
                <a:spcPts val="1875"/>
              </a:spcBef>
              <a:buFont typeface="Calibri"/>
              <a:buChar char="•"/>
              <a:tabLst>
                <a:tab pos="355600" algn="l"/>
              </a:tabLst>
            </a:pPr>
            <a:r>
              <a:rPr sz="2400" b="1" i="1" spc="-30" dirty="0">
                <a:solidFill>
                  <a:srgbClr val="405348"/>
                </a:solidFill>
                <a:latin typeface="Calibri"/>
                <a:cs typeface="Calibri"/>
              </a:rPr>
              <a:t>География:</a:t>
            </a:r>
            <a:r>
              <a:rPr sz="2400" b="1" i="1" spc="-10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Городские</a:t>
            </a:r>
            <a:r>
              <a:rPr sz="2400" spc="-9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пригородные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районы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России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с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развитой</a:t>
            </a:r>
            <a:r>
              <a:rPr sz="2400" spc="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интернет-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инфраструктурой.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5596255" cy="8229600"/>
            <a:chOff x="0" y="0"/>
            <a:chExt cx="5596255" cy="82296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821305" cy="8229600"/>
            </a:xfrm>
            <a:custGeom>
              <a:avLst/>
              <a:gdLst/>
              <a:ahLst/>
              <a:cxnLst/>
              <a:rect l="l" t="t" r="r" b="b"/>
              <a:pathLst>
                <a:path w="2821305" h="8229600">
                  <a:moveTo>
                    <a:pt x="2820924" y="8229600"/>
                  </a:moveTo>
                  <a:lnTo>
                    <a:pt x="2820924" y="0"/>
                  </a:lnTo>
                  <a:lnTo>
                    <a:pt x="0" y="0"/>
                  </a:lnTo>
                  <a:lnTo>
                    <a:pt x="0" y="8229600"/>
                  </a:lnTo>
                  <a:lnTo>
                    <a:pt x="2820924" y="8229600"/>
                  </a:lnTo>
                  <a:close/>
                </a:path>
              </a:pathLst>
            </a:custGeom>
            <a:solidFill>
              <a:srgbClr val="C5C9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4604" y="0"/>
              <a:ext cx="3811524" cy="8229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437515"/>
            <a:ext cx="405002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Конкуренты</a:t>
            </a:r>
          </a:p>
        </p:txBody>
      </p:sp>
      <p:sp>
        <p:nvSpPr>
          <p:cNvPr id="3" name="object 3"/>
          <p:cNvSpPr/>
          <p:nvPr/>
        </p:nvSpPr>
        <p:spPr>
          <a:xfrm>
            <a:off x="794766" y="1524001"/>
            <a:ext cx="13042900" cy="5838062"/>
          </a:xfrm>
          <a:custGeom>
            <a:avLst/>
            <a:gdLst/>
            <a:ahLst/>
            <a:cxnLst/>
            <a:rect l="l" t="t" r="r" b="b"/>
            <a:pathLst>
              <a:path w="13042900" h="5678805">
                <a:moveTo>
                  <a:pt x="0" y="142875"/>
                </a:moveTo>
                <a:lnTo>
                  <a:pt x="7287" y="97731"/>
                </a:lnTo>
                <a:lnTo>
                  <a:pt x="27578" y="58512"/>
                </a:lnTo>
                <a:lnTo>
                  <a:pt x="58520" y="27578"/>
                </a:lnTo>
                <a:lnTo>
                  <a:pt x="97758" y="7287"/>
                </a:lnTo>
                <a:lnTo>
                  <a:pt x="142938" y="0"/>
                </a:lnTo>
                <a:lnTo>
                  <a:pt x="12899516" y="0"/>
                </a:lnTo>
                <a:lnTo>
                  <a:pt x="12944660" y="7287"/>
                </a:lnTo>
                <a:lnTo>
                  <a:pt x="12983879" y="27578"/>
                </a:lnTo>
                <a:lnTo>
                  <a:pt x="13014813" y="58512"/>
                </a:lnTo>
                <a:lnTo>
                  <a:pt x="13035104" y="97731"/>
                </a:lnTo>
                <a:lnTo>
                  <a:pt x="13042392" y="142875"/>
                </a:lnTo>
                <a:lnTo>
                  <a:pt x="13042392" y="5535485"/>
                </a:lnTo>
                <a:lnTo>
                  <a:pt x="13035104" y="5580665"/>
                </a:lnTo>
                <a:lnTo>
                  <a:pt x="13014813" y="5619903"/>
                </a:lnTo>
                <a:lnTo>
                  <a:pt x="12983879" y="5650845"/>
                </a:lnTo>
                <a:lnTo>
                  <a:pt x="12944660" y="5671136"/>
                </a:lnTo>
                <a:lnTo>
                  <a:pt x="12899516" y="5678424"/>
                </a:lnTo>
                <a:lnTo>
                  <a:pt x="142938" y="5678424"/>
                </a:lnTo>
                <a:lnTo>
                  <a:pt x="97758" y="5671136"/>
                </a:lnTo>
                <a:lnTo>
                  <a:pt x="58520" y="5650845"/>
                </a:lnTo>
                <a:lnTo>
                  <a:pt x="27578" y="5619903"/>
                </a:lnTo>
                <a:lnTo>
                  <a:pt x="7287" y="5580665"/>
                </a:lnTo>
                <a:lnTo>
                  <a:pt x="0" y="5535485"/>
                </a:lnTo>
                <a:lnTo>
                  <a:pt x="0" y="142875"/>
                </a:lnTo>
                <a:close/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829621"/>
              </p:ext>
            </p:extLst>
          </p:nvPr>
        </p:nvGraphicFramePr>
        <p:xfrm>
          <a:off x="800483" y="1518064"/>
          <a:ext cx="13031466" cy="5843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1550"/>
                <a:gridCol w="2197735"/>
                <a:gridCol w="25400"/>
                <a:gridCol w="2020569"/>
                <a:gridCol w="2173604"/>
                <a:gridCol w="2170429"/>
                <a:gridCol w="2202179"/>
              </a:tblGrid>
              <a:tr h="473574">
                <a:tc>
                  <a:txBody>
                    <a:bodyPr/>
                    <a:lstStyle/>
                    <a:p>
                      <a:pPr marL="5772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i="0" spc="-1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Критерий</a:t>
                      </a: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200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i="0" spc="-1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DiaHealth</a:t>
                      </a: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200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784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i="0" spc="-1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MySugr</a:t>
                      </a: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i="0" spc="-35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OneTouch</a:t>
                      </a:r>
                      <a:r>
                        <a:rPr sz="2000" b="1" i="0" spc="-7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000" b="1" i="0" spc="-1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Reveal</a:t>
                      </a: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359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i="0" spc="-1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Dia-</a:t>
                      </a:r>
                      <a:r>
                        <a:rPr sz="2000" b="1" i="0" spc="-2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Life</a:t>
                      </a: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181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i="0" spc="-10" dirty="0">
                          <a:solidFill>
                            <a:srgbClr val="405348"/>
                          </a:solidFill>
                          <a:latin typeface="Calibri Light"/>
                          <a:cs typeface="Calibri Light"/>
                        </a:rPr>
                        <a:t>Glucose</a:t>
                      </a:r>
                      <a:endParaRPr sz="2000" b="1" i="0" dirty="0">
                        <a:latin typeface="Calibri Light"/>
                        <a:cs typeface="Calibri Light"/>
                      </a:endParaRPr>
                    </a:p>
                  </a:txBody>
                  <a:tcPr marL="0" marR="0" marT="40005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  <a:tr h="734563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Технология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36550">
                        <a:lnSpc>
                          <a:spcPts val="2000"/>
                        </a:lnSpc>
                        <a:spcBef>
                          <a:spcPts val="735"/>
                        </a:spcBef>
                      </a:pP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Чат-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бот в</a:t>
                      </a:r>
                      <a:r>
                        <a:rPr sz="1800" spc="-1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Telegram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-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ИИ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36550">
                        <a:lnSpc>
                          <a:spcPts val="2000"/>
                        </a:lnSpc>
                        <a:spcBef>
                          <a:spcPts val="735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744220">
                        <a:lnSpc>
                          <a:spcPts val="2000"/>
                        </a:lnSpc>
                        <a:spcBef>
                          <a:spcPts val="7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Мобильное приложение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745490">
                        <a:lnSpc>
                          <a:spcPts val="2000"/>
                        </a:lnSpc>
                        <a:spcBef>
                          <a:spcPts val="7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Мобильное приложение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 marR="744220">
                        <a:lnSpc>
                          <a:spcPts val="2000"/>
                        </a:lnSpc>
                        <a:spcBef>
                          <a:spcPts val="7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Мобильное приложение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774065">
                        <a:lnSpc>
                          <a:spcPts val="2000"/>
                        </a:lnSpc>
                        <a:spcBef>
                          <a:spcPts val="7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Мобильное приложение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solidFill>
                      <a:srgbClr val="000000">
                        <a:alpha val="3921"/>
                      </a:srgbClr>
                    </a:solidFill>
                  </a:tcPr>
                </a:tc>
              </a:tr>
              <a:tr h="530747">
                <a:tc>
                  <a:txBody>
                    <a:bodyPr/>
                    <a:lstStyle/>
                    <a:p>
                      <a:pPr marL="158750">
                        <a:lnSpc>
                          <a:spcPts val="208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Работа</a:t>
                      </a:r>
                      <a:r>
                        <a:rPr sz="1800" spc="-7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с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58750">
                        <a:lnSpc>
                          <a:spcPts val="2080"/>
                        </a:lnSpc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результатами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  <a:tr h="734563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Сложность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2085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Простое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92710">
                        <a:lnSpc>
                          <a:spcPts val="2085"/>
                        </a:lnSpc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использование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208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Средняя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Простое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Средняя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Простое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</a:tr>
              <a:tr h="735871">
                <a:tc>
                  <a:txBody>
                    <a:bodyPr/>
                    <a:lstStyle/>
                    <a:p>
                      <a:pPr marL="158750" marR="85090">
                        <a:lnSpc>
                          <a:spcPts val="2000"/>
                        </a:lnSpc>
                        <a:spcBef>
                          <a:spcPts val="7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Персонализированн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ые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рекомендации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r>
                        <a:rPr sz="1800" spc="-3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(на</a:t>
                      </a:r>
                      <a:r>
                        <a:rPr sz="1800" spc="-3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основе</a:t>
                      </a:r>
                      <a:r>
                        <a:rPr sz="1800" spc="-1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ИИ)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2080"/>
                        </a:lnSpc>
                        <a:spcBef>
                          <a:spcPts val="5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Дневник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1910">
                        <a:lnSpc>
                          <a:spcPts val="2080"/>
                        </a:lnSpc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показателей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614045">
                        <a:lnSpc>
                          <a:spcPts val="2000"/>
                        </a:lnSpc>
                        <a:spcBef>
                          <a:spcPts val="7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Визуализация данных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Учет</a:t>
                      </a:r>
                      <a:r>
                        <a:rPr sz="1800" spc="-7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показателей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800" spc="-6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дневник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  <a:tr h="472266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Контроль/оценка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Да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Частично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Частично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Нет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000000">
                        <a:alpha val="3921"/>
                      </a:srgbClr>
                    </a:solidFill>
                  </a:tcPr>
                </a:tc>
              </a:tr>
              <a:tr h="735871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Стоимость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20675">
                        <a:lnSpc>
                          <a:spcPts val="2000"/>
                        </a:lnSpc>
                        <a:spcBef>
                          <a:spcPts val="745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Free</a:t>
                      </a:r>
                      <a:r>
                        <a:rPr sz="1800" spc="-3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подписка</a:t>
                      </a:r>
                      <a:r>
                        <a:rPr sz="1800" spc="-4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от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200</a:t>
                      </a:r>
                      <a:r>
                        <a:rPr sz="1800" spc="-3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461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20675">
                        <a:lnSpc>
                          <a:spcPts val="2000"/>
                        </a:lnSpc>
                        <a:spcBef>
                          <a:spcPts val="745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4615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Free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Premium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Бесплатно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Бесплатно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Бесплатно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  <a:tr h="472266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Язык</a:t>
                      </a: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локализация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Русский</a:t>
                      </a:r>
                      <a:r>
                        <a:rPr sz="1800" spc="-7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интерфейс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Мультиязычный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Мультиязычный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Русский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Мультиязычный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solidFill>
                      <a:srgbClr val="000000">
                        <a:alpha val="3921"/>
                      </a:srgbClr>
                    </a:solidFill>
                  </a:tcPr>
                </a:tc>
              </a:tr>
              <a:tr h="883045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Доступность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3655">
                        <a:lnSpc>
                          <a:spcPts val="2000"/>
                        </a:lnSpc>
                        <a:spcBef>
                          <a:spcPts val="750"/>
                        </a:spcBef>
                      </a:pP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Не</a:t>
                      </a:r>
                      <a:r>
                        <a:rPr sz="1800" spc="-5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требует</a:t>
                      </a:r>
                      <a:r>
                        <a:rPr sz="1800" spc="-4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установки </a:t>
                      </a:r>
                      <a:r>
                        <a:rPr sz="18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доп.</a:t>
                      </a:r>
                      <a:r>
                        <a:rPr sz="1800" spc="-3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приложений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33655">
                        <a:lnSpc>
                          <a:spcPts val="2000"/>
                        </a:lnSpc>
                        <a:spcBef>
                          <a:spcPts val="750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Требует</a:t>
                      </a:r>
                      <a:r>
                        <a:rPr sz="1800" spc="-6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установки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911225">
                        <a:lnSpc>
                          <a:spcPts val="2000"/>
                        </a:lnSpc>
                        <a:spcBef>
                          <a:spcPts val="750"/>
                        </a:spcBef>
                      </a:pPr>
                      <a:r>
                        <a:rPr sz="1800" spc="-3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Только</a:t>
                      </a:r>
                      <a:r>
                        <a:rPr sz="1800" spc="-5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OneTouch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Требует</a:t>
                      </a:r>
                      <a:r>
                        <a:rPr sz="1800" spc="-6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установки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550545">
                        <a:lnSpc>
                          <a:spcPts val="2000"/>
                        </a:lnSpc>
                        <a:spcBef>
                          <a:spcPts val="750"/>
                        </a:spcBef>
                      </a:pPr>
                      <a:r>
                        <a:rPr sz="18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Минимальный функционал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2075" y="342722"/>
            <a:ext cx="983234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Конкурентные</a:t>
            </a:r>
            <a:r>
              <a:rPr spc="-275" dirty="0"/>
              <a:t> </a:t>
            </a:r>
            <a:r>
              <a:rPr spc="-35" dirty="0"/>
              <a:t>преимущества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47800" y="1194714"/>
            <a:ext cx="13639800" cy="7070525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1900" b="1" dirty="0">
                <a:solidFill>
                  <a:srgbClr val="405348"/>
                </a:solidFill>
                <a:latin typeface="Calibri"/>
                <a:cs typeface="Calibri"/>
              </a:rPr>
              <a:t>Простота</a:t>
            </a:r>
            <a:r>
              <a:rPr sz="1900" b="1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1900" b="1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405348"/>
                </a:solidFill>
                <a:latin typeface="Calibri"/>
                <a:cs typeface="Calibri"/>
              </a:rPr>
              <a:t>доступность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Работа</a:t>
            </a:r>
            <a:r>
              <a:rPr sz="19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19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привычном</a:t>
            </a:r>
            <a:r>
              <a:rPr sz="19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25" dirty="0">
                <a:solidFill>
                  <a:srgbClr val="405348"/>
                </a:solidFill>
                <a:latin typeface="Calibri"/>
                <a:cs typeface="Calibri"/>
              </a:rPr>
              <a:t>Telegram,</a:t>
            </a:r>
            <a:r>
              <a:rPr sz="19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не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требует</a:t>
            </a:r>
            <a:r>
              <a:rPr sz="19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скачивания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25" dirty="0" err="1">
                <a:solidFill>
                  <a:srgbClr val="405348"/>
                </a:solidFill>
                <a:latin typeface="Calibri"/>
                <a:cs typeface="Calibri"/>
              </a:rPr>
              <a:t>отдельного</a:t>
            </a:r>
            <a:r>
              <a:rPr sz="1900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 err="1" smtClean="0">
                <a:solidFill>
                  <a:srgbClr val="405348"/>
                </a:solidFill>
                <a:latin typeface="Calibri"/>
                <a:cs typeface="Calibri"/>
              </a:rPr>
              <a:t>приложения</a:t>
            </a:r>
            <a:endParaRPr lang="ru-RU" sz="1900" spc="-10" dirty="0" smtClean="0">
              <a:solidFill>
                <a:srgbClr val="405348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lang="ru-RU" sz="1900" b="1" dirty="0">
                <a:solidFill>
                  <a:srgbClr val="405348"/>
                </a:solidFill>
                <a:latin typeface="Calibri"/>
                <a:cs typeface="Calibri"/>
              </a:rPr>
              <a:t>Спрашивать что угодно</a:t>
            </a: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lang="ru-RU" sz="1900" spc="-10" dirty="0" smtClean="0">
                <a:solidFill>
                  <a:srgbClr val="405348"/>
                </a:solidFill>
                <a:latin typeface="Calibri"/>
                <a:cs typeface="Calibri"/>
              </a:rPr>
              <a:t>В боте нет ограничений по количеству запросов</a:t>
            </a:r>
          </a:p>
          <a:p>
            <a:pPr marL="12700">
              <a:spcBef>
                <a:spcPts val="1605"/>
              </a:spcBef>
            </a:pPr>
            <a:r>
              <a:rPr lang="ru-RU" sz="1900" b="1" dirty="0">
                <a:solidFill>
                  <a:srgbClr val="405348"/>
                </a:solidFill>
                <a:latin typeface="Calibri"/>
                <a:cs typeface="Calibri"/>
              </a:rPr>
              <a:t>Готовые ответы</a:t>
            </a: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lang="ru-RU" sz="1900" spc="-10" dirty="0" smtClean="0">
                <a:solidFill>
                  <a:srgbClr val="405348"/>
                </a:solidFill>
                <a:latin typeface="Calibri"/>
                <a:cs typeface="Calibri"/>
              </a:rPr>
              <a:t>Не нужно вбивать вопрос в чат, уже есть готовые кнопки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b="1" spc="-20" dirty="0">
                <a:solidFill>
                  <a:srgbClr val="405348"/>
                </a:solidFill>
                <a:latin typeface="Calibri"/>
                <a:cs typeface="Calibri"/>
              </a:rPr>
              <a:t>Интеллектуальная</a:t>
            </a:r>
            <a:r>
              <a:rPr sz="1900" b="1" spc="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405348"/>
                </a:solidFill>
                <a:latin typeface="Calibri"/>
                <a:cs typeface="Calibri"/>
              </a:rPr>
              <a:t>аналитика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ИИ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анализирует</a:t>
            </a:r>
            <a:r>
              <a:rPr sz="19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данные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19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дает</a:t>
            </a:r>
            <a:r>
              <a:rPr sz="19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проактивные</a:t>
            </a:r>
            <a:r>
              <a:rPr sz="19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рекомендации,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а</a:t>
            </a:r>
            <a:r>
              <a:rPr sz="19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не</a:t>
            </a:r>
            <a:r>
              <a:rPr sz="19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просто</a:t>
            </a:r>
            <a:r>
              <a:rPr sz="19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фиксирует</a:t>
            </a:r>
            <a:r>
              <a:rPr sz="1900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показатели.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b="1" spc="-30" dirty="0">
                <a:solidFill>
                  <a:srgbClr val="405348"/>
                </a:solidFill>
                <a:latin typeface="Calibri"/>
                <a:cs typeface="Calibri"/>
              </a:rPr>
              <a:t>Глубокая</a:t>
            </a:r>
            <a:r>
              <a:rPr sz="1900" b="1" spc="-9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405348"/>
                </a:solidFill>
                <a:latin typeface="Calibri"/>
                <a:cs typeface="Calibri"/>
              </a:rPr>
              <a:t>персонализация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Адаптация</a:t>
            </a:r>
            <a:r>
              <a:rPr sz="1900" spc="-9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под</a:t>
            </a:r>
            <a:r>
              <a:rPr sz="19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индивидуальные</a:t>
            </a:r>
            <a:r>
              <a:rPr sz="19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особенности</a:t>
            </a:r>
            <a:r>
              <a:rPr sz="19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1900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историю</a:t>
            </a:r>
            <a:r>
              <a:rPr sz="19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болезни</a:t>
            </a:r>
            <a:r>
              <a:rPr sz="1900" spc="-9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каждого</a:t>
            </a:r>
            <a:r>
              <a:rPr sz="1900" spc="-9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пользователя.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b="1" spc="-10" dirty="0">
                <a:solidFill>
                  <a:srgbClr val="405348"/>
                </a:solidFill>
                <a:latin typeface="Calibri"/>
                <a:cs typeface="Calibri"/>
              </a:rPr>
              <a:t>Комплексный</a:t>
            </a:r>
            <a:r>
              <a:rPr sz="1900" b="1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405348"/>
                </a:solidFill>
                <a:latin typeface="Calibri"/>
                <a:cs typeface="Calibri"/>
              </a:rPr>
              <a:t>подход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Все</a:t>
            </a:r>
            <a:r>
              <a:rPr sz="19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405348"/>
                </a:solidFill>
                <a:latin typeface="Calibri"/>
                <a:cs typeface="Calibri"/>
              </a:rPr>
              <a:t>необходимое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для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контроля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диабета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одном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месте:</a:t>
            </a:r>
            <a:r>
              <a:rPr sz="19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от</a:t>
            </a:r>
            <a:r>
              <a:rPr sz="19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напоминаний</a:t>
            </a:r>
            <a:r>
              <a:rPr sz="19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до</a:t>
            </a:r>
            <a:r>
              <a:rPr sz="19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базы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знаний.</a:t>
            </a:r>
            <a:endParaRPr sz="1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10" dirty="0">
                <a:solidFill>
                  <a:srgbClr val="405348"/>
                </a:solidFill>
                <a:latin typeface="Calibri"/>
                <a:cs typeface="Calibri"/>
              </a:rPr>
              <a:t>Открытость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Возможность</a:t>
            </a:r>
            <a:r>
              <a:rPr sz="19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интеграции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различными</a:t>
            </a:r>
            <a:r>
              <a:rPr sz="19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20" dirty="0">
                <a:solidFill>
                  <a:srgbClr val="405348"/>
                </a:solidFill>
                <a:latin typeface="Calibri"/>
                <a:cs typeface="Calibri"/>
              </a:rPr>
              <a:t>глюкометрами,</a:t>
            </a:r>
            <a:r>
              <a:rPr sz="19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а</a:t>
            </a:r>
            <a:r>
              <a:rPr sz="19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не</a:t>
            </a:r>
            <a:r>
              <a:rPr sz="19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только</a:t>
            </a:r>
            <a:r>
              <a:rPr sz="19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19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одним</a:t>
            </a:r>
            <a:r>
              <a:rPr sz="19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5348"/>
                </a:solidFill>
                <a:latin typeface="Calibri"/>
                <a:cs typeface="Calibri"/>
              </a:rPr>
              <a:t>брендом.</a:t>
            </a:r>
            <a:endParaRPr sz="19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2063" y="1491616"/>
            <a:ext cx="725805" cy="413384"/>
            <a:chOff x="512063" y="1639823"/>
            <a:chExt cx="725805" cy="413384"/>
          </a:xfrm>
        </p:grpSpPr>
        <p:sp>
          <p:nvSpPr>
            <p:cNvPr id="5" name="object 5"/>
            <p:cNvSpPr/>
            <p:nvPr/>
          </p:nvSpPr>
          <p:spPr>
            <a:xfrm>
              <a:off x="518159" y="1645919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19">
                  <a:moveTo>
                    <a:pt x="512826" y="0"/>
                  </a:moveTo>
                  <a:lnTo>
                    <a:pt x="512826" y="100202"/>
                  </a:lnTo>
                  <a:lnTo>
                    <a:pt x="0" y="100202"/>
                  </a:lnTo>
                  <a:lnTo>
                    <a:pt x="0" y="300608"/>
                  </a:lnTo>
                  <a:lnTo>
                    <a:pt x="512826" y="300608"/>
                  </a:lnTo>
                  <a:lnTo>
                    <a:pt x="512826" y="400812"/>
                  </a:lnTo>
                  <a:lnTo>
                    <a:pt x="713232" y="200405"/>
                  </a:lnTo>
                  <a:lnTo>
                    <a:pt x="512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8159" y="1645919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19">
                  <a:moveTo>
                    <a:pt x="0" y="100202"/>
                  </a:moveTo>
                  <a:lnTo>
                    <a:pt x="512826" y="100202"/>
                  </a:lnTo>
                  <a:lnTo>
                    <a:pt x="512826" y="0"/>
                  </a:lnTo>
                  <a:lnTo>
                    <a:pt x="713232" y="200405"/>
                  </a:lnTo>
                  <a:lnTo>
                    <a:pt x="512826" y="400812"/>
                  </a:lnTo>
                  <a:lnTo>
                    <a:pt x="512826" y="300608"/>
                  </a:lnTo>
                  <a:lnTo>
                    <a:pt x="0" y="300608"/>
                  </a:lnTo>
                  <a:lnTo>
                    <a:pt x="0" y="10020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18159" y="2393672"/>
            <a:ext cx="725805" cy="413384"/>
            <a:chOff x="512063" y="2982467"/>
            <a:chExt cx="725805" cy="413384"/>
          </a:xfrm>
        </p:grpSpPr>
        <p:sp>
          <p:nvSpPr>
            <p:cNvPr id="8" name="object 8"/>
            <p:cNvSpPr/>
            <p:nvPr/>
          </p:nvSpPr>
          <p:spPr>
            <a:xfrm>
              <a:off x="518159" y="2988563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512826" y="0"/>
                  </a:moveTo>
                  <a:lnTo>
                    <a:pt x="512826" y="100202"/>
                  </a:lnTo>
                  <a:lnTo>
                    <a:pt x="0" y="100202"/>
                  </a:lnTo>
                  <a:lnTo>
                    <a:pt x="0" y="300609"/>
                  </a:lnTo>
                  <a:lnTo>
                    <a:pt x="512826" y="300609"/>
                  </a:lnTo>
                  <a:lnTo>
                    <a:pt x="512826" y="400812"/>
                  </a:lnTo>
                  <a:lnTo>
                    <a:pt x="713232" y="200406"/>
                  </a:lnTo>
                  <a:lnTo>
                    <a:pt x="512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8159" y="2988563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0" y="100202"/>
                  </a:moveTo>
                  <a:lnTo>
                    <a:pt x="512826" y="100202"/>
                  </a:lnTo>
                  <a:lnTo>
                    <a:pt x="512826" y="0"/>
                  </a:lnTo>
                  <a:lnTo>
                    <a:pt x="713232" y="200406"/>
                  </a:lnTo>
                  <a:lnTo>
                    <a:pt x="512826" y="400812"/>
                  </a:lnTo>
                  <a:lnTo>
                    <a:pt x="512826" y="300609"/>
                  </a:lnTo>
                  <a:lnTo>
                    <a:pt x="0" y="300609"/>
                  </a:lnTo>
                  <a:lnTo>
                    <a:pt x="0" y="10020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18159" y="4478614"/>
            <a:ext cx="725805" cy="413384"/>
            <a:chOff x="512063" y="4223003"/>
            <a:chExt cx="725805" cy="413384"/>
          </a:xfrm>
        </p:grpSpPr>
        <p:sp>
          <p:nvSpPr>
            <p:cNvPr id="11" name="object 11"/>
            <p:cNvSpPr/>
            <p:nvPr/>
          </p:nvSpPr>
          <p:spPr>
            <a:xfrm>
              <a:off x="518159" y="4229099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512826" y="0"/>
                  </a:moveTo>
                  <a:lnTo>
                    <a:pt x="512826" y="100202"/>
                  </a:lnTo>
                  <a:lnTo>
                    <a:pt x="0" y="100202"/>
                  </a:lnTo>
                  <a:lnTo>
                    <a:pt x="0" y="300609"/>
                  </a:lnTo>
                  <a:lnTo>
                    <a:pt x="512826" y="300609"/>
                  </a:lnTo>
                  <a:lnTo>
                    <a:pt x="512826" y="400812"/>
                  </a:lnTo>
                  <a:lnTo>
                    <a:pt x="713232" y="200405"/>
                  </a:lnTo>
                  <a:lnTo>
                    <a:pt x="512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8159" y="4229099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0" y="100202"/>
                  </a:moveTo>
                  <a:lnTo>
                    <a:pt x="512826" y="100202"/>
                  </a:lnTo>
                  <a:lnTo>
                    <a:pt x="512826" y="0"/>
                  </a:lnTo>
                  <a:lnTo>
                    <a:pt x="713232" y="200405"/>
                  </a:lnTo>
                  <a:lnTo>
                    <a:pt x="512826" y="400812"/>
                  </a:lnTo>
                  <a:lnTo>
                    <a:pt x="512826" y="300609"/>
                  </a:lnTo>
                  <a:lnTo>
                    <a:pt x="0" y="300609"/>
                  </a:lnTo>
                  <a:lnTo>
                    <a:pt x="0" y="10020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18159" y="5391447"/>
            <a:ext cx="725805" cy="413384"/>
            <a:chOff x="512063" y="5433059"/>
            <a:chExt cx="725805" cy="413384"/>
          </a:xfrm>
        </p:grpSpPr>
        <p:sp>
          <p:nvSpPr>
            <p:cNvPr id="14" name="object 14"/>
            <p:cNvSpPr/>
            <p:nvPr/>
          </p:nvSpPr>
          <p:spPr>
            <a:xfrm>
              <a:off x="518159" y="5439155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512826" y="0"/>
                  </a:moveTo>
                  <a:lnTo>
                    <a:pt x="512826" y="100203"/>
                  </a:lnTo>
                  <a:lnTo>
                    <a:pt x="0" y="100203"/>
                  </a:lnTo>
                  <a:lnTo>
                    <a:pt x="0" y="300609"/>
                  </a:lnTo>
                  <a:lnTo>
                    <a:pt x="512826" y="300609"/>
                  </a:lnTo>
                  <a:lnTo>
                    <a:pt x="512826" y="400812"/>
                  </a:lnTo>
                  <a:lnTo>
                    <a:pt x="713232" y="200406"/>
                  </a:lnTo>
                  <a:lnTo>
                    <a:pt x="512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8159" y="5439155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0" y="100203"/>
                  </a:moveTo>
                  <a:lnTo>
                    <a:pt x="512826" y="100203"/>
                  </a:lnTo>
                  <a:lnTo>
                    <a:pt x="512826" y="0"/>
                  </a:lnTo>
                  <a:lnTo>
                    <a:pt x="713232" y="200406"/>
                  </a:lnTo>
                  <a:lnTo>
                    <a:pt x="512826" y="400812"/>
                  </a:lnTo>
                  <a:lnTo>
                    <a:pt x="512826" y="300609"/>
                  </a:lnTo>
                  <a:lnTo>
                    <a:pt x="0" y="300609"/>
                  </a:lnTo>
                  <a:lnTo>
                    <a:pt x="0" y="10020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12063" y="6477000"/>
            <a:ext cx="725805" cy="414655"/>
            <a:chOff x="512063" y="6705600"/>
            <a:chExt cx="725805" cy="414655"/>
          </a:xfrm>
        </p:grpSpPr>
        <p:sp>
          <p:nvSpPr>
            <p:cNvPr id="17" name="object 17"/>
            <p:cNvSpPr/>
            <p:nvPr/>
          </p:nvSpPr>
          <p:spPr>
            <a:xfrm>
              <a:off x="518159" y="6711695"/>
              <a:ext cx="713740" cy="402590"/>
            </a:xfrm>
            <a:custGeom>
              <a:avLst/>
              <a:gdLst/>
              <a:ahLst/>
              <a:cxnLst/>
              <a:rect l="l" t="t" r="r" b="b"/>
              <a:pathLst>
                <a:path w="713740" h="402590">
                  <a:moveTo>
                    <a:pt x="512064" y="0"/>
                  </a:moveTo>
                  <a:lnTo>
                    <a:pt x="512064" y="100583"/>
                  </a:lnTo>
                  <a:lnTo>
                    <a:pt x="0" y="100583"/>
                  </a:lnTo>
                  <a:lnTo>
                    <a:pt x="0" y="301751"/>
                  </a:lnTo>
                  <a:lnTo>
                    <a:pt x="512064" y="301751"/>
                  </a:lnTo>
                  <a:lnTo>
                    <a:pt x="512064" y="402335"/>
                  </a:lnTo>
                  <a:lnTo>
                    <a:pt x="713232" y="201167"/>
                  </a:lnTo>
                  <a:lnTo>
                    <a:pt x="512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8159" y="6711695"/>
              <a:ext cx="713740" cy="402590"/>
            </a:xfrm>
            <a:custGeom>
              <a:avLst/>
              <a:gdLst/>
              <a:ahLst/>
              <a:cxnLst/>
              <a:rect l="l" t="t" r="r" b="b"/>
              <a:pathLst>
                <a:path w="713740" h="402590">
                  <a:moveTo>
                    <a:pt x="0" y="100583"/>
                  </a:moveTo>
                  <a:lnTo>
                    <a:pt x="512064" y="100583"/>
                  </a:lnTo>
                  <a:lnTo>
                    <a:pt x="512064" y="0"/>
                  </a:lnTo>
                  <a:lnTo>
                    <a:pt x="713232" y="201167"/>
                  </a:lnTo>
                  <a:lnTo>
                    <a:pt x="512064" y="402335"/>
                  </a:lnTo>
                  <a:lnTo>
                    <a:pt x="512064" y="301751"/>
                  </a:lnTo>
                  <a:lnTo>
                    <a:pt x="0" y="301751"/>
                  </a:lnTo>
                  <a:lnTo>
                    <a:pt x="0" y="100583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7"/>
          <p:cNvGrpSpPr/>
          <p:nvPr/>
        </p:nvGrpSpPr>
        <p:grpSpPr>
          <a:xfrm>
            <a:off x="518159" y="3300536"/>
            <a:ext cx="725805" cy="413384"/>
            <a:chOff x="512063" y="2982467"/>
            <a:chExt cx="725805" cy="413384"/>
          </a:xfrm>
        </p:grpSpPr>
        <p:sp>
          <p:nvSpPr>
            <p:cNvPr id="20" name="object 8"/>
            <p:cNvSpPr/>
            <p:nvPr/>
          </p:nvSpPr>
          <p:spPr>
            <a:xfrm>
              <a:off x="518159" y="2988563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512826" y="0"/>
                  </a:moveTo>
                  <a:lnTo>
                    <a:pt x="512826" y="100202"/>
                  </a:lnTo>
                  <a:lnTo>
                    <a:pt x="0" y="100202"/>
                  </a:lnTo>
                  <a:lnTo>
                    <a:pt x="0" y="300609"/>
                  </a:lnTo>
                  <a:lnTo>
                    <a:pt x="512826" y="300609"/>
                  </a:lnTo>
                  <a:lnTo>
                    <a:pt x="512826" y="400812"/>
                  </a:lnTo>
                  <a:lnTo>
                    <a:pt x="713232" y="200406"/>
                  </a:lnTo>
                  <a:lnTo>
                    <a:pt x="512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/>
            <p:cNvSpPr/>
            <p:nvPr/>
          </p:nvSpPr>
          <p:spPr>
            <a:xfrm>
              <a:off x="518159" y="2988563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0" y="100202"/>
                  </a:moveTo>
                  <a:lnTo>
                    <a:pt x="512826" y="100202"/>
                  </a:lnTo>
                  <a:lnTo>
                    <a:pt x="512826" y="0"/>
                  </a:lnTo>
                  <a:lnTo>
                    <a:pt x="713232" y="200406"/>
                  </a:lnTo>
                  <a:lnTo>
                    <a:pt x="512826" y="400812"/>
                  </a:lnTo>
                  <a:lnTo>
                    <a:pt x="512826" y="300609"/>
                  </a:lnTo>
                  <a:lnTo>
                    <a:pt x="0" y="300609"/>
                  </a:lnTo>
                  <a:lnTo>
                    <a:pt x="0" y="10020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7"/>
          <p:cNvGrpSpPr/>
          <p:nvPr/>
        </p:nvGrpSpPr>
        <p:grpSpPr>
          <a:xfrm>
            <a:off x="506094" y="7476389"/>
            <a:ext cx="725805" cy="413384"/>
            <a:chOff x="512063" y="2982467"/>
            <a:chExt cx="725805" cy="413384"/>
          </a:xfrm>
        </p:grpSpPr>
        <p:sp>
          <p:nvSpPr>
            <p:cNvPr id="23" name="object 8"/>
            <p:cNvSpPr/>
            <p:nvPr/>
          </p:nvSpPr>
          <p:spPr>
            <a:xfrm>
              <a:off x="518159" y="2988563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512826" y="0"/>
                  </a:moveTo>
                  <a:lnTo>
                    <a:pt x="512826" y="100202"/>
                  </a:lnTo>
                  <a:lnTo>
                    <a:pt x="0" y="100202"/>
                  </a:lnTo>
                  <a:lnTo>
                    <a:pt x="0" y="300609"/>
                  </a:lnTo>
                  <a:lnTo>
                    <a:pt x="512826" y="300609"/>
                  </a:lnTo>
                  <a:lnTo>
                    <a:pt x="512826" y="400812"/>
                  </a:lnTo>
                  <a:lnTo>
                    <a:pt x="713232" y="200406"/>
                  </a:lnTo>
                  <a:lnTo>
                    <a:pt x="512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9"/>
            <p:cNvSpPr/>
            <p:nvPr/>
          </p:nvSpPr>
          <p:spPr>
            <a:xfrm>
              <a:off x="518159" y="2988563"/>
              <a:ext cx="713740" cy="401320"/>
            </a:xfrm>
            <a:custGeom>
              <a:avLst/>
              <a:gdLst/>
              <a:ahLst/>
              <a:cxnLst/>
              <a:rect l="l" t="t" r="r" b="b"/>
              <a:pathLst>
                <a:path w="713740" h="401320">
                  <a:moveTo>
                    <a:pt x="0" y="100202"/>
                  </a:moveTo>
                  <a:lnTo>
                    <a:pt x="512826" y="100202"/>
                  </a:lnTo>
                  <a:lnTo>
                    <a:pt x="512826" y="0"/>
                  </a:lnTo>
                  <a:lnTo>
                    <a:pt x="713232" y="200406"/>
                  </a:lnTo>
                  <a:lnTo>
                    <a:pt x="512826" y="400812"/>
                  </a:lnTo>
                  <a:lnTo>
                    <a:pt x="512826" y="300609"/>
                  </a:lnTo>
                  <a:lnTo>
                    <a:pt x="0" y="300609"/>
                  </a:lnTo>
                  <a:lnTo>
                    <a:pt x="0" y="100202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1860041"/>
            <a:ext cx="49745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Емкость</a:t>
            </a:r>
            <a:r>
              <a:rPr spc="-295" dirty="0"/>
              <a:t> </a:t>
            </a:r>
            <a:r>
              <a:rPr spc="-10" dirty="0"/>
              <a:t>рынка</a:t>
            </a:r>
          </a:p>
        </p:txBody>
      </p:sp>
      <p:sp>
        <p:nvSpPr>
          <p:cNvPr id="3" name="object 3"/>
          <p:cNvSpPr/>
          <p:nvPr/>
        </p:nvSpPr>
        <p:spPr>
          <a:xfrm>
            <a:off x="794766" y="3150870"/>
            <a:ext cx="7556500" cy="2979420"/>
          </a:xfrm>
          <a:custGeom>
            <a:avLst/>
            <a:gdLst/>
            <a:ahLst/>
            <a:cxnLst/>
            <a:rect l="l" t="t" r="r" b="b"/>
            <a:pathLst>
              <a:path w="7556500" h="2979420">
                <a:moveTo>
                  <a:pt x="0" y="204215"/>
                </a:moveTo>
                <a:lnTo>
                  <a:pt x="5391" y="157394"/>
                </a:lnTo>
                <a:lnTo>
                  <a:pt x="20750" y="114411"/>
                </a:lnTo>
                <a:lnTo>
                  <a:pt x="44849" y="76493"/>
                </a:lnTo>
                <a:lnTo>
                  <a:pt x="76465" y="44866"/>
                </a:lnTo>
                <a:lnTo>
                  <a:pt x="114371" y="20758"/>
                </a:lnTo>
                <a:lnTo>
                  <a:pt x="157342" y="5393"/>
                </a:lnTo>
                <a:lnTo>
                  <a:pt x="204152" y="0"/>
                </a:lnTo>
                <a:lnTo>
                  <a:pt x="7351776" y="0"/>
                </a:lnTo>
                <a:lnTo>
                  <a:pt x="7398597" y="5393"/>
                </a:lnTo>
                <a:lnTo>
                  <a:pt x="7441580" y="20758"/>
                </a:lnTo>
                <a:lnTo>
                  <a:pt x="7479498" y="44866"/>
                </a:lnTo>
                <a:lnTo>
                  <a:pt x="7511125" y="76493"/>
                </a:lnTo>
                <a:lnTo>
                  <a:pt x="7535233" y="114411"/>
                </a:lnTo>
                <a:lnTo>
                  <a:pt x="7550598" y="157394"/>
                </a:lnTo>
                <a:lnTo>
                  <a:pt x="7555991" y="204215"/>
                </a:lnTo>
                <a:lnTo>
                  <a:pt x="7555991" y="2775204"/>
                </a:lnTo>
                <a:lnTo>
                  <a:pt x="7550598" y="2822025"/>
                </a:lnTo>
                <a:lnTo>
                  <a:pt x="7535233" y="2865008"/>
                </a:lnTo>
                <a:lnTo>
                  <a:pt x="7511125" y="2902926"/>
                </a:lnTo>
                <a:lnTo>
                  <a:pt x="7479498" y="2934553"/>
                </a:lnTo>
                <a:lnTo>
                  <a:pt x="7441580" y="2958661"/>
                </a:lnTo>
                <a:lnTo>
                  <a:pt x="7398597" y="2974026"/>
                </a:lnTo>
                <a:lnTo>
                  <a:pt x="7351776" y="2979419"/>
                </a:lnTo>
                <a:lnTo>
                  <a:pt x="204152" y="2979419"/>
                </a:lnTo>
                <a:lnTo>
                  <a:pt x="157342" y="2974026"/>
                </a:lnTo>
                <a:lnTo>
                  <a:pt x="114371" y="2958661"/>
                </a:lnTo>
                <a:lnTo>
                  <a:pt x="76465" y="2934553"/>
                </a:lnTo>
                <a:lnTo>
                  <a:pt x="44849" y="2902926"/>
                </a:lnTo>
                <a:lnTo>
                  <a:pt x="20750" y="2865008"/>
                </a:lnTo>
                <a:lnTo>
                  <a:pt x="5391" y="2822025"/>
                </a:lnTo>
                <a:lnTo>
                  <a:pt x="0" y="2775204"/>
                </a:lnTo>
                <a:lnTo>
                  <a:pt x="0" y="204215"/>
                </a:lnTo>
                <a:close/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705209"/>
              </p:ext>
            </p:extLst>
          </p:nvPr>
        </p:nvGraphicFramePr>
        <p:xfrm>
          <a:off x="801623" y="3157727"/>
          <a:ext cx="7540624" cy="2962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7110"/>
                <a:gridCol w="2849880"/>
                <a:gridCol w="2413634"/>
              </a:tblGrid>
              <a:tr h="648970"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400" b="1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Показатель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493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5024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400" b="1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География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4935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400" b="1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Объем</a:t>
                      </a:r>
                      <a:r>
                        <a:rPr sz="2400" b="1" spc="-9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рынка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4935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  <a:tr h="650240"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SOM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50240" algn="l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Пермский</a:t>
                      </a:r>
                      <a:r>
                        <a:rPr sz="2400" spc="-5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край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3,5</a:t>
                      </a:r>
                      <a:r>
                        <a:rPr sz="2400" spc="-3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млн</a:t>
                      </a:r>
                      <a:r>
                        <a:rPr sz="2400" spc="-3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000000">
                        <a:alpha val="3921"/>
                      </a:srgbClr>
                    </a:solidFill>
                  </a:tcPr>
                </a:tc>
              </a:tr>
              <a:tr h="650240"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SAM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50240" algn="l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Россия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FFFFFF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35</a:t>
                      </a:r>
                      <a:r>
                        <a:rPr sz="2400" spc="-3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млн</a:t>
                      </a:r>
                      <a:r>
                        <a:rPr sz="2400" spc="-3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FFFFFF">
                        <a:alpha val="3921"/>
                      </a:srgbClr>
                    </a:solidFill>
                  </a:tcPr>
                </a:tc>
              </a:tr>
              <a:tr h="1012825"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spc="-2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TAM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39750" marR="219075" algn="l">
                        <a:lnSpc>
                          <a:spcPct val="100800"/>
                        </a:lnSpc>
                        <a:spcBef>
                          <a:spcPts val="885"/>
                        </a:spcBef>
                      </a:pPr>
                      <a:r>
                        <a:rPr sz="2400" spc="-10" dirty="0" err="1" smtClean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Потенциальный</a:t>
                      </a:r>
                      <a:r>
                        <a:rPr sz="2400" spc="-10" dirty="0" smtClean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рынок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12395" marB="0">
                    <a:solidFill>
                      <a:srgbClr val="000000">
                        <a:alpha val="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4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55</a:t>
                      </a:r>
                      <a:r>
                        <a:rPr sz="2400" spc="-35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млн</a:t>
                      </a:r>
                      <a:r>
                        <a:rPr sz="2400" spc="-3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rgbClr val="405348"/>
                          </a:solidFill>
                          <a:latin typeface="Calibri"/>
                          <a:cs typeface="Calibri"/>
                        </a:rPr>
                        <a:t>руб.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15570" marB="0">
                    <a:solidFill>
                      <a:srgbClr val="000000">
                        <a:alpha val="3921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8814816" y="1310639"/>
            <a:ext cx="4951730" cy="4918075"/>
            <a:chOff x="8814816" y="1310639"/>
            <a:chExt cx="4951730" cy="4918075"/>
          </a:xfrm>
        </p:grpSpPr>
        <p:sp>
          <p:nvSpPr>
            <p:cNvPr id="6" name="object 6"/>
            <p:cNvSpPr/>
            <p:nvPr/>
          </p:nvSpPr>
          <p:spPr>
            <a:xfrm>
              <a:off x="8817864" y="1313687"/>
              <a:ext cx="4945380" cy="4815840"/>
            </a:xfrm>
            <a:custGeom>
              <a:avLst/>
              <a:gdLst/>
              <a:ahLst/>
              <a:cxnLst/>
              <a:rect l="l" t="t" r="r" b="b"/>
              <a:pathLst>
                <a:path w="4945380" h="4815840">
                  <a:moveTo>
                    <a:pt x="2472689" y="0"/>
                  </a:moveTo>
                  <a:lnTo>
                    <a:pt x="2423443" y="468"/>
                  </a:lnTo>
                  <a:lnTo>
                    <a:pt x="2374431" y="1866"/>
                  </a:lnTo>
                  <a:lnTo>
                    <a:pt x="2325663" y="4186"/>
                  </a:lnTo>
                  <a:lnTo>
                    <a:pt x="2277145" y="7419"/>
                  </a:lnTo>
                  <a:lnTo>
                    <a:pt x="2228889" y="11556"/>
                  </a:lnTo>
                  <a:lnTo>
                    <a:pt x="2180903" y="16589"/>
                  </a:lnTo>
                  <a:lnTo>
                    <a:pt x="2133195" y="22509"/>
                  </a:lnTo>
                  <a:lnTo>
                    <a:pt x="2085775" y="29307"/>
                  </a:lnTo>
                  <a:lnTo>
                    <a:pt x="2038651" y="36974"/>
                  </a:lnTo>
                  <a:lnTo>
                    <a:pt x="1991832" y="45503"/>
                  </a:lnTo>
                  <a:lnTo>
                    <a:pt x="1945328" y="54884"/>
                  </a:lnTo>
                  <a:lnTo>
                    <a:pt x="1899147" y="65108"/>
                  </a:lnTo>
                  <a:lnTo>
                    <a:pt x="1853297" y="76168"/>
                  </a:lnTo>
                  <a:lnTo>
                    <a:pt x="1807789" y="88053"/>
                  </a:lnTo>
                  <a:lnTo>
                    <a:pt x="1762631" y="100757"/>
                  </a:lnTo>
                  <a:lnTo>
                    <a:pt x="1717831" y="114269"/>
                  </a:lnTo>
                  <a:lnTo>
                    <a:pt x="1673399" y="128581"/>
                  </a:lnTo>
                  <a:lnTo>
                    <a:pt x="1629344" y="143685"/>
                  </a:lnTo>
                  <a:lnTo>
                    <a:pt x="1585674" y="159572"/>
                  </a:lnTo>
                  <a:lnTo>
                    <a:pt x="1542399" y="176233"/>
                  </a:lnTo>
                  <a:lnTo>
                    <a:pt x="1499526" y="193659"/>
                  </a:lnTo>
                  <a:lnTo>
                    <a:pt x="1457066" y="211843"/>
                  </a:lnTo>
                  <a:lnTo>
                    <a:pt x="1415027" y="230774"/>
                  </a:lnTo>
                  <a:lnTo>
                    <a:pt x="1373418" y="250446"/>
                  </a:lnTo>
                  <a:lnTo>
                    <a:pt x="1332248" y="270848"/>
                  </a:lnTo>
                  <a:lnTo>
                    <a:pt x="1291526" y="291972"/>
                  </a:lnTo>
                  <a:lnTo>
                    <a:pt x="1251260" y="313810"/>
                  </a:lnTo>
                  <a:lnTo>
                    <a:pt x="1211460" y="336352"/>
                  </a:lnTo>
                  <a:lnTo>
                    <a:pt x="1172135" y="359591"/>
                  </a:lnTo>
                  <a:lnTo>
                    <a:pt x="1133293" y="383517"/>
                  </a:lnTo>
                  <a:lnTo>
                    <a:pt x="1094943" y="408122"/>
                  </a:lnTo>
                  <a:lnTo>
                    <a:pt x="1057094" y="433397"/>
                  </a:lnTo>
                  <a:lnTo>
                    <a:pt x="1019756" y="459334"/>
                  </a:lnTo>
                  <a:lnTo>
                    <a:pt x="982936" y="485924"/>
                  </a:lnTo>
                  <a:lnTo>
                    <a:pt x="946645" y="513157"/>
                  </a:lnTo>
                  <a:lnTo>
                    <a:pt x="910890" y="541026"/>
                  </a:lnTo>
                  <a:lnTo>
                    <a:pt x="875681" y="569522"/>
                  </a:lnTo>
                  <a:lnTo>
                    <a:pt x="841027" y="598636"/>
                  </a:lnTo>
                  <a:lnTo>
                    <a:pt x="806936" y="628360"/>
                  </a:lnTo>
                  <a:lnTo>
                    <a:pt x="773418" y="658684"/>
                  </a:lnTo>
                  <a:lnTo>
                    <a:pt x="740481" y="689601"/>
                  </a:lnTo>
                  <a:lnTo>
                    <a:pt x="708134" y="721100"/>
                  </a:lnTo>
                  <a:lnTo>
                    <a:pt x="676386" y="753175"/>
                  </a:lnTo>
                  <a:lnTo>
                    <a:pt x="645247" y="785816"/>
                  </a:lnTo>
                  <a:lnTo>
                    <a:pt x="614724" y="819014"/>
                  </a:lnTo>
                  <a:lnTo>
                    <a:pt x="584827" y="852761"/>
                  </a:lnTo>
                  <a:lnTo>
                    <a:pt x="555565" y="887048"/>
                  </a:lnTo>
                  <a:lnTo>
                    <a:pt x="526947" y="921866"/>
                  </a:lnTo>
                  <a:lnTo>
                    <a:pt x="498981" y="957207"/>
                  </a:lnTo>
                  <a:lnTo>
                    <a:pt x="471677" y="993062"/>
                  </a:lnTo>
                  <a:lnTo>
                    <a:pt x="445043" y="1029423"/>
                  </a:lnTo>
                  <a:lnTo>
                    <a:pt x="419089" y="1066280"/>
                  </a:lnTo>
                  <a:lnTo>
                    <a:pt x="393822" y="1103626"/>
                  </a:lnTo>
                  <a:lnTo>
                    <a:pt x="369253" y="1141450"/>
                  </a:lnTo>
                  <a:lnTo>
                    <a:pt x="345390" y="1179746"/>
                  </a:lnTo>
                  <a:lnTo>
                    <a:pt x="322241" y="1218503"/>
                  </a:lnTo>
                  <a:lnTo>
                    <a:pt x="299817" y="1257714"/>
                  </a:lnTo>
                  <a:lnTo>
                    <a:pt x="278125" y="1297370"/>
                  </a:lnTo>
                  <a:lnTo>
                    <a:pt x="257175" y="1337461"/>
                  </a:lnTo>
                  <a:lnTo>
                    <a:pt x="236975" y="1377980"/>
                  </a:lnTo>
                  <a:lnTo>
                    <a:pt x="217534" y="1418918"/>
                  </a:lnTo>
                  <a:lnTo>
                    <a:pt x="198862" y="1460266"/>
                  </a:lnTo>
                  <a:lnTo>
                    <a:pt x="180968" y="1502014"/>
                  </a:lnTo>
                  <a:lnTo>
                    <a:pt x="163859" y="1544156"/>
                  </a:lnTo>
                  <a:lnTo>
                    <a:pt x="147545" y="1586682"/>
                  </a:lnTo>
                  <a:lnTo>
                    <a:pt x="132035" y="1629583"/>
                  </a:lnTo>
                  <a:lnTo>
                    <a:pt x="117339" y="1672850"/>
                  </a:lnTo>
                  <a:lnTo>
                    <a:pt x="103463" y="1716476"/>
                  </a:lnTo>
                  <a:lnTo>
                    <a:pt x="90419" y="1760451"/>
                  </a:lnTo>
                  <a:lnTo>
                    <a:pt x="78214" y="1804766"/>
                  </a:lnTo>
                  <a:lnTo>
                    <a:pt x="66857" y="1849413"/>
                  </a:lnTo>
                  <a:lnTo>
                    <a:pt x="56358" y="1894384"/>
                  </a:lnTo>
                  <a:lnTo>
                    <a:pt x="46725" y="1939670"/>
                  </a:lnTo>
                  <a:lnTo>
                    <a:pt x="37968" y="1985261"/>
                  </a:lnTo>
                  <a:lnTo>
                    <a:pt x="30094" y="2031149"/>
                  </a:lnTo>
                  <a:lnTo>
                    <a:pt x="23113" y="2077327"/>
                  </a:lnTo>
                  <a:lnTo>
                    <a:pt x="17035" y="2123784"/>
                  </a:lnTo>
                  <a:lnTo>
                    <a:pt x="11866" y="2170512"/>
                  </a:lnTo>
                  <a:lnTo>
                    <a:pt x="7618" y="2217503"/>
                  </a:lnTo>
                  <a:lnTo>
                    <a:pt x="4298" y="2264748"/>
                  </a:lnTo>
                  <a:lnTo>
                    <a:pt x="1916" y="2312238"/>
                  </a:lnTo>
                  <a:lnTo>
                    <a:pt x="480" y="2359965"/>
                  </a:lnTo>
                  <a:lnTo>
                    <a:pt x="0" y="2407919"/>
                  </a:lnTo>
                  <a:lnTo>
                    <a:pt x="480" y="2455874"/>
                  </a:lnTo>
                  <a:lnTo>
                    <a:pt x="1916" y="2503601"/>
                  </a:lnTo>
                  <a:lnTo>
                    <a:pt x="4298" y="2551091"/>
                  </a:lnTo>
                  <a:lnTo>
                    <a:pt x="7618" y="2598336"/>
                  </a:lnTo>
                  <a:lnTo>
                    <a:pt x="11866" y="2645327"/>
                  </a:lnTo>
                  <a:lnTo>
                    <a:pt x="17035" y="2692055"/>
                  </a:lnTo>
                  <a:lnTo>
                    <a:pt x="23113" y="2738512"/>
                  </a:lnTo>
                  <a:lnTo>
                    <a:pt x="30094" y="2784690"/>
                  </a:lnTo>
                  <a:lnTo>
                    <a:pt x="37968" y="2830578"/>
                  </a:lnTo>
                  <a:lnTo>
                    <a:pt x="46725" y="2876169"/>
                  </a:lnTo>
                  <a:lnTo>
                    <a:pt x="56358" y="2921455"/>
                  </a:lnTo>
                  <a:lnTo>
                    <a:pt x="66857" y="2966426"/>
                  </a:lnTo>
                  <a:lnTo>
                    <a:pt x="78214" y="3011073"/>
                  </a:lnTo>
                  <a:lnTo>
                    <a:pt x="90419" y="3055388"/>
                  </a:lnTo>
                  <a:lnTo>
                    <a:pt x="103463" y="3099363"/>
                  </a:lnTo>
                  <a:lnTo>
                    <a:pt x="117339" y="3142989"/>
                  </a:lnTo>
                  <a:lnTo>
                    <a:pt x="132035" y="3186256"/>
                  </a:lnTo>
                  <a:lnTo>
                    <a:pt x="147545" y="3229157"/>
                  </a:lnTo>
                  <a:lnTo>
                    <a:pt x="163859" y="3271683"/>
                  </a:lnTo>
                  <a:lnTo>
                    <a:pt x="180968" y="3313825"/>
                  </a:lnTo>
                  <a:lnTo>
                    <a:pt x="198862" y="3355573"/>
                  </a:lnTo>
                  <a:lnTo>
                    <a:pt x="217534" y="3396921"/>
                  </a:lnTo>
                  <a:lnTo>
                    <a:pt x="236975" y="3437859"/>
                  </a:lnTo>
                  <a:lnTo>
                    <a:pt x="257175" y="3478378"/>
                  </a:lnTo>
                  <a:lnTo>
                    <a:pt x="278125" y="3518469"/>
                  </a:lnTo>
                  <a:lnTo>
                    <a:pt x="299817" y="3558125"/>
                  </a:lnTo>
                  <a:lnTo>
                    <a:pt x="322241" y="3597336"/>
                  </a:lnTo>
                  <a:lnTo>
                    <a:pt x="345390" y="3636093"/>
                  </a:lnTo>
                  <a:lnTo>
                    <a:pt x="369253" y="3674389"/>
                  </a:lnTo>
                  <a:lnTo>
                    <a:pt x="393822" y="3712213"/>
                  </a:lnTo>
                  <a:lnTo>
                    <a:pt x="419089" y="3749559"/>
                  </a:lnTo>
                  <a:lnTo>
                    <a:pt x="445043" y="3786416"/>
                  </a:lnTo>
                  <a:lnTo>
                    <a:pt x="471677" y="3822777"/>
                  </a:lnTo>
                  <a:lnTo>
                    <a:pt x="498981" y="3858632"/>
                  </a:lnTo>
                  <a:lnTo>
                    <a:pt x="526947" y="3893973"/>
                  </a:lnTo>
                  <a:lnTo>
                    <a:pt x="555565" y="3928791"/>
                  </a:lnTo>
                  <a:lnTo>
                    <a:pt x="584827" y="3963078"/>
                  </a:lnTo>
                  <a:lnTo>
                    <a:pt x="614724" y="3996825"/>
                  </a:lnTo>
                  <a:lnTo>
                    <a:pt x="645247" y="4030023"/>
                  </a:lnTo>
                  <a:lnTo>
                    <a:pt x="676386" y="4062664"/>
                  </a:lnTo>
                  <a:lnTo>
                    <a:pt x="708134" y="4094739"/>
                  </a:lnTo>
                  <a:lnTo>
                    <a:pt x="740481" y="4126238"/>
                  </a:lnTo>
                  <a:lnTo>
                    <a:pt x="773418" y="4157155"/>
                  </a:lnTo>
                  <a:lnTo>
                    <a:pt x="806936" y="4187479"/>
                  </a:lnTo>
                  <a:lnTo>
                    <a:pt x="841027" y="4217203"/>
                  </a:lnTo>
                  <a:lnTo>
                    <a:pt x="875681" y="4246317"/>
                  </a:lnTo>
                  <a:lnTo>
                    <a:pt x="910890" y="4274813"/>
                  </a:lnTo>
                  <a:lnTo>
                    <a:pt x="946645" y="4302682"/>
                  </a:lnTo>
                  <a:lnTo>
                    <a:pt x="982936" y="4329915"/>
                  </a:lnTo>
                  <a:lnTo>
                    <a:pt x="1019756" y="4356505"/>
                  </a:lnTo>
                  <a:lnTo>
                    <a:pt x="1057094" y="4382442"/>
                  </a:lnTo>
                  <a:lnTo>
                    <a:pt x="1094943" y="4407717"/>
                  </a:lnTo>
                  <a:lnTo>
                    <a:pt x="1133293" y="4432322"/>
                  </a:lnTo>
                  <a:lnTo>
                    <a:pt x="1172135" y="4456248"/>
                  </a:lnTo>
                  <a:lnTo>
                    <a:pt x="1211460" y="4479487"/>
                  </a:lnTo>
                  <a:lnTo>
                    <a:pt x="1251260" y="4502029"/>
                  </a:lnTo>
                  <a:lnTo>
                    <a:pt x="1291526" y="4523867"/>
                  </a:lnTo>
                  <a:lnTo>
                    <a:pt x="1332248" y="4544991"/>
                  </a:lnTo>
                  <a:lnTo>
                    <a:pt x="1373418" y="4565393"/>
                  </a:lnTo>
                  <a:lnTo>
                    <a:pt x="1415027" y="4585065"/>
                  </a:lnTo>
                  <a:lnTo>
                    <a:pt x="1457066" y="4603996"/>
                  </a:lnTo>
                  <a:lnTo>
                    <a:pt x="1499526" y="4622180"/>
                  </a:lnTo>
                  <a:lnTo>
                    <a:pt x="1542399" y="4639606"/>
                  </a:lnTo>
                  <a:lnTo>
                    <a:pt x="1585674" y="4656267"/>
                  </a:lnTo>
                  <a:lnTo>
                    <a:pt x="1629344" y="4672154"/>
                  </a:lnTo>
                  <a:lnTo>
                    <a:pt x="1673399" y="4687258"/>
                  </a:lnTo>
                  <a:lnTo>
                    <a:pt x="1717831" y="4701570"/>
                  </a:lnTo>
                  <a:lnTo>
                    <a:pt x="1762631" y="4715082"/>
                  </a:lnTo>
                  <a:lnTo>
                    <a:pt x="1807789" y="4727786"/>
                  </a:lnTo>
                  <a:lnTo>
                    <a:pt x="1853297" y="4739671"/>
                  </a:lnTo>
                  <a:lnTo>
                    <a:pt x="1899147" y="4750731"/>
                  </a:lnTo>
                  <a:lnTo>
                    <a:pt x="1945328" y="4760955"/>
                  </a:lnTo>
                  <a:lnTo>
                    <a:pt x="1991832" y="4770336"/>
                  </a:lnTo>
                  <a:lnTo>
                    <a:pt x="2038651" y="4778865"/>
                  </a:lnTo>
                  <a:lnTo>
                    <a:pt x="2085775" y="4786532"/>
                  </a:lnTo>
                  <a:lnTo>
                    <a:pt x="2133195" y="4793330"/>
                  </a:lnTo>
                  <a:lnTo>
                    <a:pt x="2180903" y="4799250"/>
                  </a:lnTo>
                  <a:lnTo>
                    <a:pt x="2228889" y="4804283"/>
                  </a:lnTo>
                  <a:lnTo>
                    <a:pt x="2277145" y="4808420"/>
                  </a:lnTo>
                  <a:lnTo>
                    <a:pt x="2325663" y="4811653"/>
                  </a:lnTo>
                  <a:lnTo>
                    <a:pt x="2374431" y="4813973"/>
                  </a:lnTo>
                  <a:lnTo>
                    <a:pt x="2423443" y="4815371"/>
                  </a:lnTo>
                  <a:lnTo>
                    <a:pt x="2472689" y="4815839"/>
                  </a:lnTo>
                  <a:lnTo>
                    <a:pt x="2521936" y="4815371"/>
                  </a:lnTo>
                  <a:lnTo>
                    <a:pt x="2570948" y="4813973"/>
                  </a:lnTo>
                  <a:lnTo>
                    <a:pt x="2619716" y="4811653"/>
                  </a:lnTo>
                  <a:lnTo>
                    <a:pt x="2668234" y="4808420"/>
                  </a:lnTo>
                  <a:lnTo>
                    <a:pt x="2716490" y="4804283"/>
                  </a:lnTo>
                  <a:lnTo>
                    <a:pt x="2764476" y="4799250"/>
                  </a:lnTo>
                  <a:lnTo>
                    <a:pt x="2812184" y="4793330"/>
                  </a:lnTo>
                  <a:lnTo>
                    <a:pt x="2859604" y="4786532"/>
                  </a:lnTo>
                  <a:lnTo>
                    <a:pt x="2906728" y="4778865"/>
                  </a:lnTo>
                  <a:lnTo>
                    <a:pt x="2953547" y="4770336"/>
                  </a:lnTo>
                  <a:lnTo>
                    <a:pt x="3000051" y="4760955"/>
                  </a:lnTo>
                  <a:lnTo>
                    <a:pt x="3046232" y="4750731"/>
                  </a:lnTo>
                  <a:lnTo>
                    <a:pt x="3092082" y="4739671"/>
                  </a:lnTo>
                  <a:lnTo>
                    <a:pt x="3137590" y="4727786"/>
                  </a:lnTo>
                  <a:lnTo>
                    <a:pt x="3182748" y="4715082"/>
                  </a:lnTo>
                  <a:lnTo>
                    <a:pt x="3227548" y="4701570"/>
                  </a:lnTo>
                  <a:lnTo>
                    <a:pt x="3271980" y="4687258"/>
                  </a:lnTo>
                  <a:lnTo>
                    <a:pt x="3316035" y="4672154"/>
                  </a:lnTo>
                  <a:lnTo>
                    <a:pt x="3359705" y="4656267"/>
                  </a:lnTo>
                  <a:lnTo>
                    <a:pt x="3402980" y="4639606"/>
                  </a:lnTo>
                  <a:lnTo>
                    <a:pt x="3445853" y="4622180"/>
                  </a:lnTo>
                  <a:lnTo>
                    <a:pt x="3488313" y="4603996"/>
                  </a:lnTo>
                  <a:lnTo>
                    <a:pt x="3530352" y="4585065"/>
                  </a:lnTo>
                  <a:lnTo>
                    <a:pt x="3571961" y="4565393"/>
                  </a:lnTo>
                  <a:lnTo>
                    <a:pt x="3613131" y="4544991"/>
                  </a:lnTo>
                  <a:lnTo>
                    <a:pt x="3653853" y="4523867"/>
                  </a:lnTo>
                  <a:lnTo>
                    <a:pt x="3694119" y="4502029"/>
                  </a:lnTo>
                  <a:lnTo>
                    <a:pt x="3733919" y="4479487"/>
                  </a:lnTo>
                  <a:lnTo>
                    <a:pt x="3773244" y="4456248"/>
                  </a:lnTo>
                  <a:lnTo>
                    <a:pt x="3812086" y="4432322"/>
                  </a:lnTo>
                  <a:lnTo>
                    <a:pt x="3850436" y="4407717"/>
                  </a:lnTo>
                  <a:lnTo>
                    <a:pt x="3888285" y="4382442"/>
                  </a:lnTo>
                  <a:lnTo>
                    <a:pt x="3925623" y="4356505"/>
                  </a:lnTo>
                  <a:lnTo>
                    <a:pt x="3962443" y="4329915"/>
                  </a:lnTo>
                  <a:lnTo>
                    <a:pt x="3998734" y="4302682"/>
                  </a:lnTo>
                  <a:lnTo>
                    <a:pt x="4034489" y="4274813"/>
                  </a:lnTo>
                  <a:lnTo>
                    <a:pt x="4069698" y="4246317"/>
                  </a:lnTo>
                  <a:lnTo>
                    <a:pt x="4104352" y="4217203"/>
                  </a:lnTo>
                  <a:lnTo>
                    <a:pt x="4138443" y="4187479"/>
                  </a:lnTo>
                  <a:lnTo>
                    <a:pt x="4171961" y="4157155"/>
                  </a:lnTo>
                  <a:lnTo>
                    <a:pt x="4204898" y="4126238"/>
                  </a:lnTo>
                  <a:lnTo>
                    <a:pt x="4237245" y="4094739"/>
                  </a:lnTo>
                  <a:lnTo>
                    <a:pt x="4268993" y="4062664"/>
                  </a:lnTo>
                  <a:lnTo>
                    <a:pt x="4300132" y="4030023"/>
                  </a:lnTo>
                  <a:lnTo>
                    <a:pt x="4330655" y="3996825"/>
                  </a:lnTo>
                  <a:lnTo>
                    <a:pt x="4360552" y="3963078"/>
                  </a:lnTo>
                  <a:lnTo>
                    <a:pt x="4389814" y="3928791"/>
                  </a:lnTo>
                  <a:lnTo>
                    <a:pt x="4418432" y="3893973"/>
                  </a:lnTo>
                  <a:lnTo>
                    <a:pt x="4446398" y="3858632"/>
                  </a:lnTo>
                  <a:lnTo>
                    <a:pt x="4473702" y="3822777"/>
                  </a:lnTo>
                  <a:lnTo>
                    <a:pt x="4500336" y="3786416"/>
                  </a:lnTo>
                  <a:lnTo>
                    <a:pt x="4526290" y="3749559"/>
                  </a:lnTo>
                  <a:lnTo>
                    <a:pt x="4551557" y="3712213"/>
                  </a:lnTo>
                  <a:lnTo>
                    <a:pt x="4576126" y="3674389"/>
                  </a:lnTo>
                  <a:lnTo>
                    <a:pt x="4599989" y="3636093"/>
                  </a:lnTo>
                  <a:lnTo>
                    <a:pt x="4623138" y="3597336"/>
                  </a:lnTo>
                  <a:lnTo>
                    <a:pt x="4645562" y="3558125"/>
                  </a:lnTo>
                  <a:lnTo>
                    <a:pt x="4667254" y="3518469"/>
                  </a:lnTo>
                  <a:lnTo>
                    <a:pt x="4688204" y="3478378"/>
                  </a:lnTo>
                  <a:lnTo>
                    <a:pt x="4708404" y="3437859"/>
                  </a:lnTo>
                  <a:lnTo>
                    <a:pt x="4727845" y="3396921"/>
                  </a:lnTo>
                  <a:lnTo>
                    <a:pt x="4746517" y="3355573"/>
                  </a:lnTo>
                  <a:lnTo>
                    <a:pt x="4764411" y="3313825"/>
                  </a:lnTo>
                  <a:lnTo>
                    <a:pt x="4781520" y="3271683"/>
                  </a:lnTo>
                  <a:lnTo>
                    <a:pt x="4797834" y="3229157"/>
                  </a:lnTo>
                  <a:lnTo>
                    <a:pt x="4813344" y="3186256"/>
                  </a:lnTo>
                  <a:lnTo>
                    <a:pt x="4828040" y="3142989"/>
                  </a:lnTo>
                  <a:lnTo>
                    <a:pt x="4841916" y="3099363"/>
                  </a:lnTo>
                  <a:lnTo>
                    <a:pt x="4854960" y="3055388"/>
                  </a:lnTo>
                  <a:lnTo>
                    <a:pt x="4867165" y="3011073"/>
                  </a:lnTo>
                  <a:lnTo>
                    <a:pt x="4878522" y="2966426"/>
                  </a:lnTo>
                  <a:lnTo>
                    <a:pt x="4889021" y="2921455"/>
                  </a:lnTo>
                  <a:lnTo>
                    <a:pt x="4898654" y="2876169"/>
                  </a:lnTo>
                  <a:lnTo>
                    <a:pt x="4907411" y="2830578"/>
                  </a:lnTo>
                  <a:lnTo>
                    <a:pt x="4915285" y="2784690"/>
                  </a:lnTo>
                  <a:lnTo>
                    <a:pt x="4922266" y="2738512"/>
                  </a:lnTo>
                  <a:lnTo>
                    <a:pt x="4928344" y="2692055"/>
                  </a:lnTo>
                  <a:lnTo>
                    <a:pt x="4933513" y="2645327"/>
                  </a:lnTo>
                  <a:lnTo>
                    <a:pt x="4937761" y="2598336"/>
                  </a:lnTo>
                  <a:lnTo>
                    <a:pt x="4941081" y="2551091"/>
                  </a:lnTo>
                  <a:lnTo>
                    <a:pt x="4943463" y="2503601"/>
                  </a:lnTo>
                  <a:lnTo>
                    <a:pt x="4944899" y="2455874"/>
                  </a:lnTo>
                  <a:lnTo>
                    <a:pt x="4945380" y="2407919"/>
                  </a:lnTo>
                  <a:lnTo>
                    <a:pt x="4944899" y="2359965"/>
                  </a:lnTo>
                  <a:lnTo>
                    <a:pt x="4943463" y="2312238"/>
                  </a:lnTo>
                  <a:lnTo>
                    <a:pt x="4941081" y="2264748"/>
                  </a:lnTo>
                  <a:lnTo>
                    <a:pt x="4937761" y="2217503"/>
                  </a:lnTo>
                  <a:lnTo>
                    <a:pt x="4933513" y="2170512"/>
                  </a:lnTo>
                  <a:lnTo>
                    <a:pt x="4928344" y="2123784"/>
                  </a:lnTo>
                  <a:lnTo>
                    <a:pt x="4922266" y="2077327"/>
                  </a:lnTo>
                  <a:lnTo>
                    <a:pt x="4915285" y="2031149"/>
                  </a:lnTo>
                  <a:lnTo>
                    <a:pt x="4907411" y="1985261"/>
                  </a:lnTo>
                  <a:lnTo>
                    <a:pt x="4898654" y="1939670"/>
                  </a:lnTo>
                  <a:lnTo>
                    <a:pt x="4889021" y="1894384"/>
                  </a:lnTo>
                  <a:lnTo>
                    <a:pt x="4878522" y="1849413"/>
                  </a:lnTo>
                  <a:lnTo>
                    <a:pt x="4867165" y="1804766"/>
                  </a:lnTo>
                  <a:lnTo>
                    <a:pt x="4854960" y="1760451"/>
                  </a:lnTo>
                  <a:lnTo>
                    <a:pt x="4841916" y="1716476"/>
                  </a:lnTo>
                  <a:lnTo>
                    <a:pt x="4828040" y="1672850"/>
                  </a:lnTo>
                  <a:lnTo>
                    <a:pt x="4813344" y="1629583"/>
                  </a:lnTo>
                  <a:lnTo>
                    <a:pt x="4797834" y="1586682"/>
                  </a:lnTo>
                  <a:lnTo>
                    <a:pt x="4781520" y="1544156"/>
                  </a:lnTo>
                  <a:lnTo>
                    <a:pt x="4764411" y="1502014"/>
                  </a:lnTo>
                  <a:lnTo>
                    <a:pt x="4746517" y="1460266"/>
                  </a:lnTo>
                  <a:lnTo>
                    <a:pt x="4727845" y="1418918"/>
                  </a:lnTo>
                  <a:lnTo>
                    <a:pt x="4708404" y="1377980"/>
                  </a:lnTo>
                  <a:lnTo>
                    <a:pt x="4688204" y="1337461"/>
                  </a:lnTo>
                  <a:lnTo>
                    <a:pt x="4667254" y="1297370"/>
                  </a:lnTo>
                  <a:lnTo>
                    <a:pt x="4645562" y="1257714"/>
                  </a:lnTo>
                  <a:lnTo>
                    <a:pt x="4623138" y="1218503"/>
                  </a:lnTo>
                  <a:lnTo>
                    <a:pt x="4599989" y="1179746"/>
                  </a:lnTo>
                  <a:lnTo>
                    <a:pt x="4576126" y="1141450"/>
                  </a:lnTo>
                  <a:lnTo>
                    <a:pt x="4551557" y="1103626"/>
                  </a:lnTo>
                  <a:lnTo>
                    <a:pt x="4526290" y="1066280"/>
                  </a:lnTo>
                  <a:lnTo>
                    <a:pt x="4500336" y="1029423"/>
                  </a:lnTo>
                  <a:lnTo>
                    <a:pt x="4473702" y="993062"/>
                  </a:lnTo>
                  <a:lnTo>
                    <a:pt x="4446398" y="957207"/>
                  </a:lnTo>
                  <a:lnTo>
                    <a:pt x="4418432" y="921866"/>
                  </a:lnTo>
                  <a:lnTo>
                    <a:pt x="4389814" y="887048"/>
                  </a:lnTo>
                  <a:lnTo>
                    <a:pt x="4360552" y="852761"/>
                  </a:lnTo>
                  <a:lnTo>
                    <a:pt x="4330655" y="819014"/>
                  </a:lnTo>
                  <a:lnTo>
                    <a:pt x="4300132" y="785816"/>
                  </a:lnTo>
                  <a:lnTo>
                    <a:pt x="4268993" y="753175"/>
                  </a:lnTo>
                  <a:lnTo>
                    <a:pt x="4237245" y="721100"/>
                  </a:lnTo>
                  <a:lnTo>
                    <a:pt x="4204898" y="689601"/>
                  </a:lnTo>
                  <a:lnTo>
                    <a:pt x="4171961" y="658684"/>
                  </a:lnTo>
                  <a:lnTo>
                    <a:pt x="4138443" y="628360"/>
                  </a:lnTo>
                  <a:lnTo>
                    <a:pt x="4104352" y="598636"/>
                  </a:lnTo>
                  <a:lnTo>
                    <a:pt x="4069698" y="569522"/>
                  </a:lnTo>
                  <a:lnTo>
                    <a:pt x="4034489" y="541026"/>
                  </a:lnTo>
                  <a:lnTo>
                    <a:pt x="3998734" y="513157"/>
                  </a:lnTo>
                  <a:lnTo>
                    <a:pt x="3962443" y="485924"/>
                  </a:lnTo>
                  <a:lnTo>
                    <a:pt x="3925623" y="459334"/>
                  </a:lnTo>
                  <a:lnTo>
                    <a:pt x="3888285" y="433397"/>
                  </a:lnTo>
                  <a:lnTo>
                    <a:pt x="3850436" y="408122"/>
                  </a:lnTo>
                  <a:lnTo>
                    <a:pt x="3812086" y="383517"/>
                  </a:lnTo>
                  <a:lnTo>
                    <a:pt x="3773244" y="359591"/>
                  </a:lnTo>
                  <a:lnTo>
                    <a:pt x="3733919" y="336352"/>
                  </a:lnTo>
                  <a:lnTo>
                    <a:pt x="3694119" y="313810"/>
                  </a:lnTo>
                  <a:lnTo>
                    <a:pt x="3653853" y="291972"/>
                  </a:lnTo>
                  <a:lnTo>
                    <a:pt x="3613131" y="270848"/>
                  </a:lnTo>
                  <a:lnTo>
                    <a:pt x="3571961" y="250446"/>
                  </a:lnTo>
                  <a:lnTo>
                    <a:pt x="3530352" y="230774"/>
                  </a:lnTo>
                  <a:lnTo>
                    <a:pt x="3488313" y="211843"/>
                  </a:lnTo>
                  <a:lnTo>
                    <a:pt x="3445853" y="193659"/>
                  </a:lnTo>
                  <a:lnTo>
                    <a:pt x="3402980" y="176233"/>
                  </a:lnTo>
                  <a:lnTo>
                    <a:pt x="3359705" y="159572"/>
                  </a:lnTo>
                  <a:lnTo>
                    <a:pt x="3316035" y="143685"/>
                  </a:lnTo>
                  <a:lnTo>
                    <a:pt x="3271980" y="128581"/>
                  </a:lnTo>
                  <a:lnTo>
                    <a:pt x="3227548" y="114269"/>
                  </a:lnTo>
                  <a:lnTo>
                    <a:pt x="3182748" y="100757"/>
                  </a:lnTo>
                  <a:lnTo>
                    <a:pt x="3137590" y="88053"/>
                  </a:lnTo>
                  <a:lnTo>
                    <a:pt x="3092082" y="76168"/>
                  </a:lnTo>
                  <a:lnTo>
                    <a:pt x="3046232" y="65108"/>
                  </a:lnTo>
                  <a:lnTo>
                    <a:pt x="3000051" y="54884"/>
                  </a:lnTo>
                  <a:lnTo>
                    <a:pt x="2953547" y="45503"/>
                  </a:lnTo>
                  <a:lnTo>
                    <a:pt x="2906728" y="36974"/>
                  </a:lnTo>
                  <a:lnTo>
                    <a:pt x="2859604" y="29307"/>
                  </a:lnTo>
                  <a:lnTo>
                    <a:pt x="2812184" y="22509"/>
                  </a:lnTo>
                  <a:lnTo>
                    <a:pt x="2764476" y="16589"/>
                  </a:lnTo>
                  <a:lnTo>
                    <a:pt x="2716490" y="11556"/>
                  </a:lnTo>
                  <a:lnTo>
                    <a:pt x="2668234" y="7419"/>
                  </a:lnTo>
                  <a:lnTo>
                    <a:pt x="2619716" y="4186"/>
                  </a:lnTo>
                  <a:lnTo>
                    <a:pt x="2570948" y="1866"/>
                  </a:lnTo>
                  <a:lnTo>
                    <a:pt x="2521936" y="468"/>
                  </a:lnTo>
                  <a:lnTo>
                    <a:pt x="2472689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817864" y="1313687"/>
              <a:ext cx="4945380" cy="4815840"/>
            </a:xfrm>
            <a:custGeom>
              <a:avLst/>
              <a:gdLst/>
              <a:ahLst/>
              <a:cxnLst/>
              <a:rect l="l" t="t" r="r" b="b"/>
              <a:pathLst>
                <a:path w="4945380" h="4815840">
                  <a:moveTo>
                    <a:pt x="0" y="2407919"/>
                  </a:moveTo>
                  <a:lnTo>
                    <a:pt x="480" y="2359965"/>
                  </a:lnTo>
                  <a:lnTo>
                    <a:pt x="1916" y="2312238"/>
                  </a:lnTo>
                  <a:lnTo>
                    <a:pt x="4298" y="2264748"/>
                  </a:lnTo>
                  <a:lnTo>
                    <a:pt x="7618" y="2217503"/>
                  </a:lnTo>
                  <a:lnTo>
                    <a:pt x="11866" y="2170512"/>
                  </a:lnTo>
                  <a:lnTo>
                    <a:pt x="17035" y="2123784"/>
                  </a:lnTo>
                  <a:lnTo>
                    <a:pt x="23113" y="2077327"/>
                  </a:lnTo>
                  <a:lnTo>
                    <a:pt x="30094" y="2031149"/>
                  </a:lnTo>
                  <a:lnTo>
                    <a:pt x="37968" y="1985261"/>
                  </a:lnTo>
                  <a:lnTo>
                    <a:pt x="46725" y="1939670"/>
                  </a:lnTo>
                  <a:lnTo>
                    <a:pt x="56358" y="1894384"/>
                  </a:lnTo>
                  <a:lnTo>
                    <a:pt x="66857" y="1849413"/>
                  </a:lnTo>
                  <a:lnTo>
                    <a:pt x="78214" y="1804766"/>
                  </a:lnTo>
                  <a:lnTo>
                    <a:pt x="90419" y="1760451"/>
                  </a:lnTo>
                  <a:lnTo>
                    <a:pt x="103463" y="1716476"/>
                  </a:lnTo>
                  <a:lnTo>
                    <a:pt x="117339" y="1672850"/>
                  </a:lnTo>
                  <a:lnTo>
                    <a:pt x="132035" y="1629583"/>
                  </a:lnTo>
                  <a:lnTo>
                    <a:pt x="147545" y="1586682"/>
                  </a:lnTo>
                  <a:lnTo>
                    <a:pt x="163859" y="1544156"/>
                  </a:lnTo>
                  <a:lnTo>
                    <a:pt x="180968" y="1502014"/>
                  </a:lnTo>
                  <a:lnTo>
                    <a:pt x="198862" y="1460266"/>
                  </a:lnTo>
                  <a:lnTo>
                    <a:pt x="217534" y="1418918"/>
                  </a:lnTo>
                  <a:lnTo>
                    <a:pt x="236975" y="1377980"/>
                  </a:lnTo>
                  <a:lnTo>
                    <a:pt x="257175" y="1337461"/>
                  </a:lnTo>
                  <a:lnTo>
                    <a:pt x="278125" y="1297370"/>
                  </a:lnTo>
                  <a:lnTo>
                    <a:pt x="299817" y="1257714"/>
                  </a:lnTo>
                  <a:lnTo>
                    <a:pt x="322241" y="1218503"/>
                  </a:lnTo>
                  <a:lnTo>
                    <a:pt x="345390" y="1179746"/>
                  </a:lnTo>
                  <a:lnTo>
                    <a:pt x="369253" y="1141450"/>
                  </a:lnTo>
                  <a:lnTo>
                    <a:pt x="393822" y="1103626"/>
                  </a:lnTo>
                  <a:lnTo>
                    <a:pt x="419089" y="1066280"/>
                  </a:lnTo>
                  <a:lnTo>
                    <a:pt x="445043" y="1029423"/>
                  </a:lnTo>
                  <a:lnTo>
                    <a:pt x="471677" y="993062"/>
                  </a:lnTo>
                  <a:lnTo>
                    <a:pt x="498981" y="957207"/>
                  </a:lnTo>
                  <a:lnTo>
                    <a:pt x="526947" y="921866"/>
                  </a:lnTo>
                  <a:lnTo>
                    <a:pt x="555565" y="887048"/>
                  </a:lnTo>
                  <a:lnTo>
                    <a:pt x="584827" y="852761"/>
                  </a:lnTo>
                  <a:lnTo>
                    <a:pt x="614724" y="819014"/>
                  </a:lnTo>
                  <a:lnTo>
                    <a:pt x="645247" y="785816"/>
                  </a:lnTo>
                  <a:lnTo>
                    <a:pt x="676386" y="753175"/>
                  </a:lnTo>
                  <a:lnTo>
                    <a:pt x="708134" y="721100"/>
                  </a:lnTo>
                  <a:lnTo>
                    <a:pt x="740481" y="689601"/>
                  </a:lnTo>
                  <a:lnTo>
                    <a:pt x="773418" y="658684"/>
                  </a:lnTo>
                  <a:lnTo>
                    <a:pt x="806936" y="628360"/>
                  </a:lnTo>
                  <a:lnTo>
                    <a:pt x="841027" y="598636"/>
                  </a:lnTo>
                  <a:lnTo>
                    <a:pt x="875681" y="569522"/>
                  </a:lnTo>
                  <a:lnTo>
                    <a:pt x="910890" y="541026"/>
                  </a:lnTo>
                  <a:lnTo>
                    <a:pt x="946645" y="513157"/>
                  </a:lnTo>
                  <a:lnTo>
                    <a:pt x="982936" y="485924"/>
                  </a:lnTo>
                  <a:lnTo>
                    <a:pt x="1019756" y="459334"/>
                  </a:lnTo>
                  <a:lnTo>
                    <a:pt x="1057094" y="433397"/>
                  </a:lnTo>
                  <a:lnTo>
                    <a:pt x="1094943" y="408122"/>
                  </a:lnTo>
                  <a:lnTo>
                    <a:pt x="1133293" y="383517"/>
                  </a:lnTo>
                  <a:lnTo>
                    <a:pt x="1172135" y="359591"/>
                  </a:lnTo>
                  <a:lnTo>
                    <a:pt x="1211460" y="336352"/>
                  </a:lnTo>
                  <a:lnTo>
                    <a:pt x="1251260" y="313810"/>
                  </a:lnTo>
                  <a:lnTo>
                    <a:pt x="1291526" y="291972"/>
                  </a:lnTo>
                  <a:lnTo>
                    <a:pt x="1332248" y="270848"/>
                  </a:lnTo>
                  <a:lnTo>
                    <a:pt x="1373418" y="250446"/>
                  </a:lnTo>
                  <a:lnTo>
                    <a:pt x="1415027" y="230774"/>
                  </a:lnTo>
                  <a:lnTo>
                    <a:pt x="1457066" y="211843"/>
                  </a:lnTo>
                  <a:lnTo>
                    <a:pt x="1499526" y="193659"/>
                  </a:lnTo>
                  <a:lnTo>
                    <a:pt x="1542399" y="176233"/>
                  </a:lnTo>
                  <a:lnTo>
                    <a:pt x="1585674" y="159572"/>
                  </a:lnTo>
                  <a:lnTo>
                    <a:pt x="1629344" y="143685"/>
                  </a:lnTo>
                  <a:lnTo>
                    <a:pt x="1673399" y="128581"/>
                  </a:lnTo>
                  <a:lnTo>
                    <a:pt x="1717831" y="114269"/>
                  </a:lnTo>
                  <a:lnTo>
                    <a:pt x="1762631" y="100757"/>
                  </a:lnTo>
                  <a:lnTo>
                    <a:pt x="1807789" y="88053"/>
                  </a:lnTo>
                  <a:lnTo>
                    <a:pt x="1853297" y="76168"/>
                  </a:lnTo>
                  <a:lnTo>
                    <a:pt x="1899147" y="65108"/>
                  </a:lnTo>
                  <a:lnTo>
                    <a:pt x="1945328" y="54884"/>
                  </a:lnTo>
                  <a:lnTo>
                    <a:pt x="1991832" y="45503"/>
                  </a:lnTo>
                  <a:lnTo>
                    <a:pt x="2038651" y="36974"/>
                  </a:lnTo>
                  <a:lnTo>
                    <a:pt x="2085775" y="29307"/>
                  </a:lnTo>
                  <a:lnTo>
                    <a:pt x="2133195" y="22509"/>
                  </a:lnTo>
                  <a:lnTo>
                    <a:pt x="2180903" y="16589"/>
                  </a:lnTo>
                  <a:lnTo>
                    <a:pt x="2228889" y="11556"/>
                  </a:lnTo>
                  <a:lnTo>
                    <a:pt x="2277145" y="7419"/>
                  </a:lnTo>
                  <a:lnTo>
                    <a:pt x="2325663" y="4186"/>
                  </a:lnTo>
                  <a:lnTo>
                    <a:pt x="2374431" y="1866"/>
                  </a:lnTo>
                  <a:lnTo>
                    <a:pt x="2423443" y="468"/>
                  </a:lnTo>
                  <a:lnTo>
                    <a:pt x="2472689" y="0"/>
                  </a:lnTo>
                  <a:lnTo>
                    <a:pt x="2521936" y="468"/>
                  </a:lnTo>
                  <a:lnTo>
                    <a:pt x="2570948" y="1866"/>
                  </a:lnTo>
                  <a:lnTo>
                    <a:pt x="2619716" y="4186"/>
                  </a:lnTo>
                  <a:lnTo>
                    <a:pt x="2668234" y="7419"/>
                  </a:lnTo>
                  <a:lnTo>
                    <a:pt x="2716490" y="11556"/>
                  </a:lnTo>
                  <a:lnTo>
                    <a:pt x="2764476" y="16589"/>
                  </a:lnTo>
                  <a:lnTo>
                    <a:pt x="2812184" y="22509"/>
                  </a:lnTo>
                  <a:lnTo>
                    <a:pt x="2859604" y="29307"/>
                  </a:lnTo>
                  <a:lnTo>
                    <a:pt x="2906728" y="36974"/>
                  </a:lnTo>
                  <a:lnTo>
                    <a:pt x="2953547" y="45503"/>
                  </a:lnTo>
                  <a:lnTo>
                    <a:pt x="3000051" y="54884"/>
                  </a:lnTo>
                  <a:lnTo>
                    <a:pt x="3046232" y="65108"/>
                  </a:lnTo>
                  <a:lnTo>
                    <a:pt x="3092082" y="76168"/>
                  </a:lnTo>
                  <a:lnTo>
                    <a:pt x="3137590" y="88053"/>
                  </a:lnTo>
                  <a:lnTo>
                    <a:pt x="3182748" y="100757"/>
                  </a:lnTo>
                  <a:lnTo>
                    <a:pt x="3227548" y="114269"/>
                  </a:lnTo>
                  <a:lnTo>
                    <a:pt x="3271980" y="128581"/>
                  </a:lnTo>
                  <a:lnTo>
                    <a:pt x="3316035" y="143685"/>
                  </a:lnTo>
                  <a:lnTo>
                    <a:pt x="3359705" y="159572"/>
                  </a:lnTo>
                  <a:lnTo>
                    <a:pt x="3402980" y="176233"/>
                  </a:lnTo>
                  <a:lnTo>
                    <a:pt x="3445853" y="193659"/>
                  </a:lnTo>
                  <a:lnTo>
                    <a:pt x="3488313" y="211843"/>
                  </a:lnTo>
                  <a:lnTo>
                    <a:pt x="3530352" y="230774"/>
                  </a:lnTo>
                  <a:lnTo>
                    <a:pt x="3571961" y="250446"/>
                  </a:lnTo>
                  <a:lnTo>
                    <a:pt x="3613131" y="270848"/>
                  </a:lnTo>
                  <a:lnTo>
                    <a:pt x="3653853" y="291972"/>
                  </a:lnTo>
                  <a:lnTo>
                    <a:pt x="3694119" y="313810"/>
                  </a:lnTo>
                  <a:lnTo>
                    <a:pt x="3733919" y="336352"/>
                  </a:lnTo>
                  <a:lnTo>
                    <a:pt x="3773244" y="359591"/>
                  </a:lnTo>
                  <a:lnTo>
                    <a:pt x="3812086" y="383517"/>
                  </a:lnTo>
                  <a:lnTo>
                    <a:pt x="3850436" y="408122"/>
                  </a:lnTo>
                  <a:lnTo>
                    <a:pt x="3888285" y="433397"/>
                  </a:lnTo>
                  <a:lnTo>
                    <a:pt x="3925623" y="459334"/>
                  </a:lnTo>
                  <a:lnTo>
                    <a:pt x="3962443" y="485924"/>
                  </a:lnTo>
                  <a:lnTo>
                    <a:pt x="3998734" y="513157"/>
                  </a:lnTo>
                  <a:lnTo>
                    <a:pt x="4034489" y="541026"/>
                  </a:lnTo>
                  <a:lnTo>
                    <a:pt x="4069698" y="569522"/>
                  </a:lnTo>
                  <a:lnTo>
                    <a:pt x="4104352" y="598636"/>
                  </a:lnTo>
                  <a:lnTo>
                    <a:pt x="4138443" y="628360"/>
                  </a:lnTo>
                  <a:lnTo>
                    <a:pt x="4171961" y="658684"/>
                  </a:lnTo>
                  <a:lnTo>
                    <a:pt x="4204898" y="689601"/>
                  </a:lnTo>
                  <a:lnTo>
                    <a:pt x="4237245" y="721100"/>
                  </a:lnTo>
                  <a:lnTo>
                    <a:pt x="4268993" y="753175"/>
                  </a:lnTo>
                  <a:lnTo>
                    <a:pt x="4300132" y="785816"/>
                  </a:lnTo>
                  <a:lnTo>
                    <a:pt x="4330655" y="819014"/>
                  </a:lnTo>
                  <a:lnTo>
                    <a:pt x="4360552" y="852761"/>
                  </a:lnTo>
                  <a:lnTo>
                    <a:pt x="4389814" y="887048"/>
                  </a:lnTo>
                  <a:lnTo>
                    <a:pt x="4418432" y="921866"/>
                  </a:lnTo>
                  <a:lnTo>
                    <a:pt x="4446398" y="957207"/>
                  </a:lnTo>
                  <a:lnTo>
                    <a:pt x="4473702" y="993062"/>
                  </a:lnTo>
                  <a:lnTo>
                    <a:pt x="4500336" y="1029423"/>
                  </a:lnTo>
                  <a:lnTo>
                    <a:pt x="4526290" y="1066280"/>
                  </a:lnTo>
                  <a:lnTo>
                    <a:pt x="4551557" y="1103626"/>
                  </a:lnTo>
                  <a:lnTo>
                    <a:pt x="4576126" y="1141450"/>
                  </a:lnTo>
                  <a:lnTo>
                    <a:pt x="4599989" y="1179746"/>
                  </a:lnTo>
                  <a:lnTo>
                    <a:pt x="4623138" y="1218503"/>
                  </a:lnTo>
                  <a:lnTo>
                    <a:pt x="4645562" y="1257714"/>
                  </a:lnTo>
                  <a:lnTo>
                    <a:pt x="4667254" y="1297370"/>
                  </a:lnTo>
                  <a:lnTo>
                    <a:pt x="4688204" y="1337461"/>
                  </a:lnTo>
                  <a:lnTo>
                    <a:pt x="4708404" y="1377980"/>
                  </a:lnTo>
                  <a:lnTo>
                    <a:pt x="4727845" y="1418918"/>
                  </a:lnTo>
                  <a:lnTo>
                    <a:pt x="4746517" y="1460266"/>
                  </a:lnTo>
                  <a:lnTo>
                    <a:pt x="4764411" y="1502014"/>
                  </a:lnTo>
                  <a:lnTo>
                    <a:pt x="4781520" y="1544156"/>
                  </a:lnTo>
                  <a:lnTo>
                    <a:pt x="4797834" y="1586682"/>
                  </a:lnTo>
                  <a:lnTo>
                    <a:pt x="4813344" y="1629583"/>
                  </a:lnTo>
                  <a:lnTo>
                    <a:pt x="4828040" y="1672850"/>
                  </a:lnTo>
                  <a:lnTo>
                    <a:pt x="4841916" y="1716476"/>
                  </a:lnTo>
                  <a:lnTo>
                    <a:pt x="4854960" y="1760451"/>
                  </a:lnTo>
                  <a:lnTo>
                    <a:pt x="4867165" y="1804766"/>
                  </a:lnTo>
                  <a:lnTo>
                    <a:pt x="4878522" y="1849413"/>
                  </a:lnTo>
                  <a:lnTo>
                    <a:pt x="4889021" y="1894384"/>
                  </a:lnTo>
                  <a:lnTo>
                    <a:pt x="4898654" y="1939670"/>
                  </a:lnTo>
                  <a:lnTo>
                    <a:pt x="4907411" y="1985261"/>
                  </a:lnTo>
                  <a:lnTo>
                    <a:pt x="4915285" y="2031149"/>
                  </a:lnTo>
                  <a:lnTo>
                    <a:pt x="4922266" y="2077327"/>
                  </a:lnTo>
                  <a:lnTo>
                    <a:pt x="4928344" y="2123784"/>
                  </a:lnTo>
                  <a:lnTo>
                    <a:pt x="4933513" y="2170512"/>
                  </a:lnTo>
                  <a:lnTo>
                    <a:pt x="4937761" y="2217503"/>
                  </a:lnTo>
                  <a:lnTo>
                    <a:pt x="4941081" y="2264748"/>
                  </a:lnTo>
                  <a:lnTo>
                    <a:pt x="4943463" y="2312238"/>
                  </a:lnTo>
                  <a:lnTo>
                    <a:pt x="4944899" y="2359965"/>
                  </a:lnTo>
                  <a:lnTo>
                    <a:pt x="4945380" y="2407919"/>
                  </a:lnTo>
                  <a:lnTo>
                    <a:pt x="4944899" y="2455874"/>
                  </a:lnTo>
                  <a:lnTo>
                    <a:pt x="4943463" y="2503601"/>
                  </a:lnTo>
                  <a:lnTo>
                    <a:pt x="4941081" y="2551091"/>
                  </a:lnTo>
                  <a:lnTo>
                    <a:pt x="4937761" y="2598336"/>
                  </a:lnTo>
                  <a:lnTo>
                    <a:pt x="4933513" y="2645327"/>
                  </a:lnTo>
                  <a:lnTo>
                    <a:pt x="4928344" y="2692055"/>
                  </a:lnTo>
                  <a:lnTo>
                    <a:pt x="4922266" y="2738512"/>
                  </a:lnTo>
                  <a:lnTo>
                    <a:pt x="4915285" y="2784690"/>
                  </a:lnTo>
                  <a:lnTo>
                    <a:pt x="4907411" y="2830578"/>
                  </a:lnTo>
                  <a:lnTo>
                    <a:pt x="4898654" y="2876169"/>
                  </a:lnTo>
                  <a:lnTo>
                    <a:pt x="4889021" y="2921455"/>
                  </a:lnTo>
                  <a:lnTo>
                    <a:pt x="4878522" y="2966426"/>
                  </a:lnTo>
                  <a:lnTo>
                    <a:pt x="4867165" y="3011073"/>
                  </a:lnTo>
                  <a:lnTo>
                    <a:pt x="4854960" y="3055388"/>
                  </a:lnTo>
                  <a:lnTo>
                    <a:pt x="4841916" y="3099363"/>
                  </a:lnTo>
                  <a:lnTo>
                    <a:pt x="4828040" y="3142989"/>
                  </a:lnTo>
                  <a:lnTo>
                    <a:pt x="4813344" y="3186256"/>
                  </a:lnTo>
                  <a:lnTo>
                    <a:pt x="4797834" y="3229157"/>
                  </a:lnTo>
                  <a:lnTo>
                    <a:pt x="4781520" y="3271683"/>
                  </a:lnTo>
                  <a:lnTo>
                    <a:pt x="4764411" y="3313825"/>
                  </a:lnTo>
                  <a:lnTo>
                    <a:pt x="4746517" y="3355573"/>
                  </a:lnTo>
                  <a:lnTo>
                    <a:pt x="4727845" y="3396921"/>
                  </a:lnTo>
                  <a:lnTo>
                    <a:pt x="4708404" y="3437859"/>
                  </a:lnTo>
                  <a:lnTo>
                    <a:pt x="4688204" y="3478378"/>
                  </a:lnTo>
                  <a:lnTo>
                    <a:pt x="4667254" y="3518469"/>
                  </a:lnTo>
                  <a:lnTo>
                    <a:pt x="4645562" y="3558125"/>
                  </a:lnTo>
                  <a:lnTo>
                    <a:pt x="4623138" y="3597336"/>
                  </a:lnTo>
                  <a:lnTo>
                    <a:pt x="4599989" y="3636093"/>
                  </a:lnTo>
                  <a:lnTo>
                    <a:pt x="4576126" y="3674389"/>
                  </a:lnTo>
                  <a:lnTo>
                    <a:pt x="4551557" y="3712213"/>
                  </a:lnTo>
                  <a:lnTo>
                    <a:pt x="4526290" y="3749559"/>
                  </a:lnTo>
                  <a:lnTo>
                    <a:pt x="4500336" y="3786416"/>
                  </a:lnTo>
                  <a:lnTo>
                    <a:pt x="4473702" y="3822777"/>
                  </a:lnTo>
                  <a:lnTo>
                    <a:pt x="4446398" y="3858632"/>
                  </a:lnTo>
                  <a:lnTo>
                    <a:pt x="4418432" y="3893973"/>
                  </a:lnTo>
                  <a:lnTo>
                    <a:pt x="4389814" y="3928791"/>
                  </a:lnTo>
                  <a:lnTo>
                    <a:pt x="4360552" y="3963078"/>
                  </a:lnTo>
                  <a:lnTo>
                    <a:pt x="4330655" y="3996825"/>
                  </a:lnTo>
                  <a:lnTo>
                    <a:pt x="4300132" y="4030023"/>
                  </a:lnTo>
                  <a:lnTo>
                    <a:pt x="4268993" y="4062664"/>
                  </a:lnTo>
                  <a:lnTo>
                    <a:pt x="4237245" y="4094739"/>
                  </a:lnTo>
                  <a:lnTo>
                    <a:pt x="4204898" y="4126238"/>
                  </a:lnTo>
                  <a:lnTo>
                    <a:pt x="4171961" y="4157155"/>
                  </a:lnTo>
                  <a:lnTo>
                    <a:pt x="4138443" y="4187479"/>
                  </a:lnTo>
                  <a:lnTo>
                    <a:pt x="4104352" y="4217203"/>
                  </a:lnTo>
                  <a:lnTo>
                    <a:pt x="4069698" y="4246317"/>
                  </a:lnTo>
                  <a:lnTo>
                    <a:pt x="4034489" y="4274813"/>
                  </a:lnTo>
                  <a:lnTo>
                    <a:pt x="3998734" y="4302682"/>
                  </a:lnTo>
                  <a:lnTo>
                    <a:pt x="3962443" y="4329915"/>
                  </a:lnTo>
                  <a:lnTo>
                    <a:pt x="3925623" y="4356505"/>
                  </a:lnTo>
                  <a:lnTo>
                    <a:pt x="3888285" y="4382442"/>
                  </a:lnTo>
                  <a:lnTo>
                    <a:pt x="3850436" y="4407717"/>
                  </a:lnTo>
                  <a:lnTo>
                    <a:pt x="3812086" y="4432322"/>
                  </a:lnTo>
                  <a:lnTo>
                    <a:pt x="3773244" y="4456248"/>
                  </a:lnTo>
                  <a:lnTo>
                    <a:pt x="3733919" y="4479487"/>
                  </a:lnTo>
                  <a:lnTo>
                    <a:pt x="3694119" y="4502029"/>
                  </a:lnTo>
                  <a:lnTo>
                    <a:pt x="3653853" y="4523867"/>
                  </a:lnTo>
                  <a:lnTo>
                    <a:pt x="3613131" y="4544991"/>
                  </a:lnTo>
                  <a:lnTo>
                    <a:pt x="3571961" y="4565393"/>
                  </a:lnTo>
                  <a:lnTo>
                    <a:pt x="3530352" y="4585065"/>
                  </a:lnTo>
                  <a:lnTo>
                    <a:pt x="3488313" y="4603996"/>
                  </a:lnTo>
                  <a:lnTo>
                    <a:pt x="3445853" y="4622180"/>
                  </a:lnTo>
                  <a:lnTo>
                    <a:pt x="3402980" y="4639606"/>
                  </a:lnTo>
                  <a:lnTo>
                    <a:pt x="3359705" y="4656267"/>
                  </a:lnTo>
                  <a:lnTo>
                    <a:pt x="3316035" y="4672154"/>
                  </a:lnTo>
                  <a:lnTo>
                    <a:pt x="3271980" y="4687258"/>
                  </a:lnTo>
                  <a:lnTo>
                    <a:pt x="3227548" y="4701570"/>
                  </a:lnTo>
                  <a:lnTo>
                    <a:pt x="3182748" y="4715082"/>
                  </a:lnTo>
                  <a:lnTo>
                    <a:pt x="3137590" y="4727786"/>
                  </a:lnTo>
                  <a:lnTo>
                    <a:pt x="3092082" y="4739671"/>
                  </a:lnTo>
                  <a:lnTo>
                    <a:pt x="3046232" y="4750731"/>
                  </a:lnTo>
                  <a:lnTo>
                    <a:pt x="3000051" y="4760955"/>
                  </a:lnTo>
                  <a:lnTo>
                    <a:pt x="2953547" y="4770336"/>
                  </a:lnTo>
                  <a:lnTo>
                    <a:pt x="2906728" y="4778865"/>
                  </a:lnTo>
                  <a:lnTo>
                    <a:pt x="2859604" y="4786532"/>
                  </a:lnTo>
                  <a:lnTo>
                    <a:pt x="2812184" y="4793330"/>
                  </a:lnTo>
                  <a:lnTo>
                    <a:pt x="2764476" y="4799250"/>
                  </a:lnTo>
                  <a:lnTo>
                    <a:pt x="2716490" y="4804283"/>
                  </a:lnTo>
                  <a:lnTo>
                    <a:pt x="2668234" y="4808420"/>
                  </a:lnTo>
                  <a:lnTo>
                    <a:pt x="2619716" y="4811653"/>
                  </a:lnTo>
                  <a:lnTo>
                    <a:pt x="2570948" y="4813973"/>
                  </a:lnTo>
                  <a:lnTo>
                    <a:pt x="2521936" y="4815371"/>
                  </a:lnTo>
                  <a:lnTo>
                    <a:pt x="2472689" y="4815839"/>
                  </a:lnTo>
                  <a:lnTo>
                    <a:pt x="2423443" y="4815371"/>
                  </a:lnTo>
                  <a:lnTo>
                    <a:pt x="2374431" y="4813973"/>
                  </a:lnTo>
                  <a:lnTo>
                    <a:pt x="2325663" y="4811653"/>
                  </a:lnTo>
                  <a:lnTo>
                    <a:pt x="2277145" y="4808420"/>
                  </a:lnTo>
                  <a:lnTo>
                    <a:pt x="2228889" y="4804283"/>
                  </a:lnTo>
                  <a:lnTo>
                    <a:pt x="2180903" y="4799250"/>
                  </a:lnTo>
                  <a:lnTo>
                    <a:pt x="2133195" y="4793330"/>
                  </a:lnTo>
                  <a:lnTo>
                    <a:pt x="2085775" y="4786532"/>
                  </a:lnTo>
                  <a:lnTo>
                    <a:pt x="2038651" y="4778865"/>
                  </a:lnTo>
                  <a:lnTo>
                    <a:pt x="1991832" y="4770336"/>
                  </a:lnTo>
                  <a:lnTo>
                    <a:pt x="1945328" y="4760955"/>
                  </a:lnTo>
                  <a:lnTo>
                    <a:pt x="1899147" y="4750731"/>
                  </a:lnTo>
                  <a:lnTo>
                    <a:pt x="1853297" y="4739671"/>
                  </a:lnTo>
                  <a:lnTo>
                    <a:pt x="1807789" y="4727786"/>
                  </a:lnTo>
                  <a:lnTo>
                    <a:pt x="1762631" y="4715082"/>
                  </a:lnTo>
                  <a:lnTo>
                    <a:pt x="1717831" y="4701570"/>
                  </a:lnTo>
                  <a:lnTo>
                    <a:pt x="1673399" y="4687258"/>
                  </a:lnTo>
                  <a:lnTo>
                    <a:pt x="1629344" y="4672154"/>
                  </a:lnTo>
                  <a:lnTo>
                    <a:pt x="1585674" y="4656267"/>
                  </a:lnTo>
                  <a:lnTo>
                    <a:pt x="1542399" y="4639606"/>
                  </a:lnTo>
                  <a:lnTo>
                    <a:pt x="1499526" y="4622180"/>
                  </a:lnTo>
                  <a:lnTo>
                    <a:pt x="1457066" y="4603996"/>
                  </a:lnTo>
                  <a:lnTo>
                    <a:pt x="1415027" y="4585065"/>
                  </a:lnTo>
                  <a:lnTo>
                    <a:pt x="1373418" y="4565393"/>
                  </a:lnTo>
                  <a:lnTo>
                    <a:pt x="1332248" y="4544991"/>
                  </a:lnTo>
                  <a:lnTo>
                    <a:pt x="1291526" y="4523867"/>
                  </a:lnTo>
                  <a:lnTo>
                    <a:pt x="1251260" y="4502029"/>
                  </a:lnTo>
                  <a:lnTo>
                    <a:pt x="1211460" y="4479487"/>
                  </a:lnTo>
                  <a:lnTo>
                    <a:pt x="1172135" y="4456248"/>
                  </a:lnTo>
                  <a:lnTo>
                    <a:pt x="1133293" y="4432322"/>
                  </a:lnTo>
                  <a:lnTo>
                    <a:pt x="1094943" y="4407717"/>
                  </a:lnTo>
                  <a:lnTo>
                    <a:pt x="1057094" y="4382442"/>
                  </a:lnTo>
                  <a:lnTo>
                    <a:pt x="1019756" y="4356505"/>
                  </a:lnTo>
                  <a:lnTo>
                    <a:pt x="982936" y="4329915"/>
                  </a:lnTo>
                  <a:lnTo>
                    <a:pt x="946645" y="4302682"/>
                  </a:lnTo>
                  <a:lnTo>
                    <a:pt x="910890" y="4274813"/>
                  </a:lnTo>
                  <a:lnTo>
                    <a:pt x="875681" y="4246317"/>
                  </a:lnTo>
                  <a:lnTo>
                    <a:pt x="841027" y="4217203"/>
                  </a:lnTo>
                  <a:lnTo>
                    <a:pt x="806936" y="4187479"/>
                  </a:lnTo>
                  <a:lnTo>
                    <a:pt x="773418" y="4157155"/>
                  </a:lnTo>
                  <a:lnTo>
                    <a:pt x="740481" y="4126238"/>
                  </a:lnTo>
                  <a:lnTo>
                    <a:pt x="708134" y="4094739"/>
                  </a:lnTo>
                  <a:lnTo>
                    <a:pt x="676386" y="4062664"/>
                  </a:lnTo>
                  <a:lnTo>
                    <a:pt x="645247" y="4030023"/>
                  </a:lnTo>
                  <a:lnTo>
                    <a:pt x="614724" y="3996825"/>
                  </a:lnTo>
                  <a:lnTo>
                    <a:pt x="584827" y="3963078"/>
                  </a:lnTo>
                  <a:lnTo>
                    <a:pt x="555565" y="3928791"/>
                  </a:lnTo>
                  <a:lnTo>
                    <a:pt x="526947" y="3893973"/>
                  </a:lnTo>
                  <a:lnTo>
                    <a:pt x="498981" y="3858632"/>
                  </a:lnTo>
                  <a:lnTo>
                    <a:pt x="471677" y="3822777"/>
                  </a:lnTo>
                  <a:lnTo>
                    <a:pt x="445043" y="3786416"/>
                  </a:lnTo>
                  <a:lnTo>
                    <a:pt x="419089" y="3749559"/>
                  </a:lnTo>
                  <a:lnTo>
                    <a:pt x="393822" y="3712213"/>
                  </a:lnTo>
                  <a:lnTo>
                    <a:pt x="369253" y="3674389"/>
                  </a:lnTo>
                  <a:lnTo>
                    <a:pt x="345390" y="3636093"/>
                  </a:lnTo>
                  <a:lnTo>
                    <a:pt x="322241" y="3597336"/>
                  </a:lnTo>
                  <a:lnTo>
                    <a:pt x="299817" y="3558125"/>
                  </a:lnTo>
                  <a:lnTo>
                    <a:pt x="278125" y="3518469"/>
                  </a:lnTo>
                  <a:lnTo>
                    <a:pt x="257175" y="3478378"/>
                  </a:lnTo>
                  <a:lnTo>
                    <a:pt x="236975" y="3437859"/>
                  </a:lnTo>
                  <a:lnTo>
                    <a:pt x="217534" y="3396921"/>
                  </a:lnTo>
                  <a:lnTo>
                    <a:pt x="198862" y="3355573"/>
                  </a:lnTo>
                  <a:lnTo>
                    <a:pt x="180968" y="3313825"/>
                  </a:lnTo>
                  <a:lnTo>
                    <a:pt x="163859" y="3271683"/>
                  </a:lnTo>
                  <a:lnTo>
                    <a:pt x="147545" y="3229157"/>
                  </a:lnTo>
                  <a:lnTo>
                    <a:pt x="132035" y="3186256"/>
                  </a:lnTo>
                  <a:lnTo>
                    <a:pt x="117339" y="3142989"/>
                  </a:lnTo>
                  <a:lnTo>
                    <a:pt x="103463" y="3099363"/>
                  </a:lnTo>
                  <a:lnTo>
                    <a:pt x="90419" y="3055388"/>
                  </a:lnTo>
                  <a:lnTo>
                    <a:pt x="78214" y="3011073"/>
                  </a:lnTo>
                  <a:lnTo>
                    <a:pt x="66857" y="2966426"/>
                  </a:lnTo>
                  <a:lnTo>
                    <a:pt x="56358" y="2921455"/>
                  </a:lnTo>
                  <a:lnTo>
                    <a:pt x="46725" y="2876169"/>
                  </a:lnTo>
                  <a:lnTo>
                    <a:pt x="37968" y="2830578"/>
                  </a:lnTo>
                  <a:lnTo>
                    <a:pt x="30094" y="2784690"/>
                  </a:lnTo>
                  <a:lnTo>
                    <a:pt x="23113" y="2738512"/>
                  </a:lnTo>
                  <a:lnTo>
                    <a:pt x="17035" y="2692055"/>
                  </a:lnTo>
                  <a:lnTo>
                    <a:pt x="11866" y="2645327"/>
                  </a:lnTo>
                  <a:lnTo>
                    <a:pt x="7618" y="2598336"/>
                  </a:lnTo>
                  <a:lnTo>
                    <a:pt x="4298" y="2551091"/>
                  </a:lnTo>
                  <a:lnTo>
                    <a:pt x="1916" y="2503601"/>
                  </a:lnTo>
                  <a:lnTo>
                    <a:pt x="480" y="2455874"/>
                  </a:lnTo>
                  <a:lnTo>
                    <a:pt x="0" y="2407919"/>
                  </a:lnTo>
                  <a:close/>
                </a:path>
              </a:pathLst>
            </a:custGeom>
            <a:ln w="6096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75064" y="2110740"/>
              <a:ext cx="4030979" cy="41178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334500" y="2150363"/>
              <a:ext cx="3912235" cy="4000500"/>
            </a:xfrm>
            <a:custGeom>
              <a:avLst/>
              <a:gdLst/>
              <a:ahLst/>
              <a:cxnLst/>
              <a:rect l="l" t="t" r="r" b="b"/>
              <a:pathLst>
                <a:path w="3912234" h="4000500">
                  <a:moveTo>
                    <a:pt x="1956053" y="0"/>
                  </a:moveTo>
                  <a:lnTo>
                    <a:pt x="1908530" y="578"/>
                  </a:lnTo>
                  <a:lnTo>
                    <a:pt x="1861284" y="2306"/>
                  </a:lnTo>
                  <a:lnTo>
                    <a:pt x="1814329" y="5170"/>
                  </a:lnTo>
                  <a:lnTo>
                    <a:pt x="1767678" y="9157"/>
                  </a:lnTo>
                  <a:lnTo>
                    <a:pt x="1721344" y="14253"/>
                  </a:lnTo>
                  <a:lnTo>
                    <a:pt x="1675339" y="20446"/>
                  </a:lnTo>
                  <a:lnTo>
                    <a:pt x="1629676" y="27722"/>
                  </a:lnTo>
                  <a:lnTo>
                    <a:pt x="1584368" y="36069"/>
                  </a:lnTo>
                  <a:lnTo>
                    <a:pt x="1539428" y="45473"/>
                  </a:lnTo>
                  <a:lnTo>
                    <a:pt x="1494868" y="55922"/>
                  </a:lnTo>
                  <a:lnTo>
                    <a:pt x="1450702" y="67401"/>
                  </a:lnTo>
                  <a:lnTo>
                    <a:pt x="1406942" y="79899"/>
                  </a:lnTo>
                  <a:lnTo>
                    <a:pt x="1363601" y="93401"/>
                  </a:lnTo>
                  <a:lnTo>
                    <a:pt x="1320692" y="107895"/>
                  </a:lnTo>
                  <a:lnTo>
                    <a:pt x="1278228" y="123368"/>
                  </a:lnTo>
                  <a:lnTo>
                    <a:pt x="1236221" y="139807"/>
                  </a:lnTo>
                  <a:lnTo>
                    <a:pt x="1194685" y="157198"/>
                  </a:lnTo>
                  <a:lnTo>
                    <a:pt x="1153631" y="175528"/>
                  </a:lnTo>
                  <a:lnTo>
                    <a:pt x="1113073" y="194785"/>
                  </a:lnTo>
                  <a:lnTo>
                    <a:pt x="1073025" y="214955"/>
                  </a:lnTo>
                  <a:lnTo>
                    <a:pt x="1033497" y="236025"/>
                  </a:lnTo>
                  <a:lnTo>
                    <a:pt x="994504" y="257982"/>
                  </a:lnTo>
                  <a:lnTo>
                    <a:pt x="956058" y="280813"/>
                  </a:lnTo>
                  <a:lnTo>
                    <a:pt x="918172" y="304504"/>
                  </a:lnTo>
                  <a:lnTo>
                    <a:pt x="880859" y="329044"/>
                  </a:lnTo>
                  <a:lnTo>
                    <a:pt x="844131" y="354417"/>
                  </a:lnTo>
                  <a:lnTo>
                    <a:pt x="808002" y="380613"/>
                  </a:lnTo>
                  <a:lnTo>
                    <a:pt x="772484" y="407617"/>
                  </a:lnTo>
                  <a:lnTo>
                    <a:pt x="737590" y="435416"/>
                  </a:lnTo>
                  <a:lnTo>
                    <a:pt x="703333" y="463997"/>
                  </a:lnTo>
                  <a:lnTo>
                    <a:pt x="669725" y="493348"/>
                  </a:lnTo>
                  <a:lnTo>
                    <a:pt x="636780" y="523454"/>
                  </a:lnTo>
                  <a:lnTo>
                    <a:pt x="604510" y="554303"/>
                  </a:lnTo>
                  <a:lnTo>
                    <a:pt x="572928" y="585882"/>
                  </a:lnTo>
                  <a:lnTo>
                    <a:pt x="542047" y="618178"/>
                  </a:lnTo>
                  <a:lnTo>
                    <a:pt x="511880" y="651177"/>
                  </a:lnTo>
                  <a:lnTo>
                    <a:pt x="482439" y="684867"/>
                  </a:lnTo>
                  <a:lnTo>
                    <a:pt x="453737" y="719234"/>
                  </a:lnTo>
                  <a:lnTo>
                    <a:pt x="425788" y="754266"/>
                  </a:lnTo>
                  <a:lnTo>
                    <a:pt x="398603" y="789948"/>
                  </a:lnTo>
                  <a:lnTo>
                    <a:pt x="372197" y="826269"/>
                  </a:lnTo>
                  <a:lnTo>
                    <a:pt x="346580" y="863215"/>
                  </a:lnTo>
                  <a:lnTo>
                    <a:pt x="321767" y="900772"/>
                  </a:lnTo>
                  <a:lnTo>
                    <a:pt x="297770" y="938929"/>
                  </a:lnTo>
                  <a:lnTo>
                    <a:pt x="274603" y="977671"/>
                  </a:lnTo>
                  <a:lnTo>
                    <a:pt x="252277" y="1016985"/>
                  </a:lnTo>
                  <a:lnTo>
                    <a:pt x="230805" y="1056859"/>
                  </a:lnTo>
                  <a:lnTo>
                    <a:pt x="210201" y="1097280"/>
                  </a:lnTo>
                  <a:lnTo>
                    <a:pt x="190477" y="1138233"/>
                  </a:lnTo>
                  <a:lnTo>
                    <a:pt x="171646" y="1179707"/>
                  </a:lnTo>
                  <a:lnTo>
                    <a:pt x="153721" y="1221688"/>
                  </a:lnTo>
                  <a:lnTo>
                    <a:pt x="136715" y="1264163"/>
                  </a:lnTo>
                  <a:lnTo>
                    <a:pt x="120640" y="1307119"/>
                  </a:lnTo>
                  <a:lnTo>
                    <a:pt x="105509" y="1350542"/>
                  </a:lnTo>
                  <a:lnTo>
                    <a:pt x="91335" y="1394420"/>
                  </a:lnTo>
                  <a:lnTo>
                    <a:pt x="78132" y="1438740"/>
                  </a:lnTo>
                  <a:lnTo>
                    <a:pt x="65910" y="1483488"/>
                  </a:lnTo>
                  <a:lnTo>
                    <a:pt x="54685" y="1528652"/>
                  </a:lnTo>
                  <a:lnTo>
                    <a:pt x="44468" y="1574217"/>
                  </a:lnTo>
                  <a:lnTo>
                    <a:pt x="35271" y="1620172"/>
                  </a:lnTo>
                  <a:lnTo>
                    <a:pt x="27109" y="1666503"/>
                  </a:lnTo>
                  <a:lnTo>
                    <a:pt x="19994" y="1713197"/>
                  </a:lnTo>
                  <a:lnTo>
                    <a:pt x="13938" y="1760241"/>
                  </a:lnTo>
                  <a:lnTo>
                    <a:pt x="8954" y="1807622"/>
                  </a:lnTo>
                  <a:lnTo>
                    <a:pt x="5056" y="1855326"/>
                  </a:lnTo>
                  <a:lnTo>
                    <a:pt x="2255" y="1903341"/>
                  </a:lnTo>
                  <a:lnTo>
                    <a:pt x="566" y="1951653"/>
                  </a:lnTo>
                  <a:lnTo>
                    <a:pt x="0" y="2000250"/>
                  </a:lnTo>
                  <a:lnTo>
                    <a:pt x="566" y="2048846"/>
                  </a:lnTo>
                  <a:lnTo>
                    <a:pt x="2255" y="2097158"/>
                  </a:lnTo>
                  <a:lnTo>
                    <a:pt x="5056" y="2145173"/>
                  </a:lnTo>
                  <a:lnTo>
                    <a:pt x="8954" y="2192877"/>
                  </a:lnTo>
                  <a:lnTo>
                    <a:pt x="13938" y="2240258"/>
                  </a:lnTo>
                  <a:lnTo>
                    <a:pt x="19994" y="2287302"/>
                  </a:lnTo>
                  <a:lnTo>
                    <a:pt x="27109" y="2333996"/>
                  </a:lnTo>
                  <a:lnTo>
                    <a:pt x="35271" y="2380327"/>
                  </a:lnTo>
                  <a:lnTo>
                    <a:pt x="44468" y="2426282"/>
                  </a:lnTo>
                  <a:lnTo>
                    <a:pt x="54685" y="2471847"/>
                  </a:lnTo>
                  <a:lnTo>
                    <a:pt x="65910" y="2517011"/>
                  </a:lnTo>
                  <a:lnTo>
                    <a:pt x="78132" y="2561759"/>
                  </a:lnTo>
                  <a:lnTo>
                    <a:pt x="91335" y="2606079"/>
                  </a:lnTo>
                  <a:lnTo>
                    <a:pt x="105509" y="2649957"/>
                  </a:lnTo>
                  <a:lnTo>
                    <a:pt x="120640" y="2693380"/>
                  </a:lnTo>
                  <a:lnTo>
                    <a:pt x="136715" y="2736336"/>
                  </a:lnTo>
                  <a:lnTo>
                    <a:pt x="153721" y="2778811"/>
                  </a:lnTo>
                  <a:lnTo>
                    <a:pt x="171646" y="2820792"/>
                  </a:lnTo>
                  <a:lnTo>
                    <a:pt x="190477" y="2862266"/>
                  </a:lnTo>
                  <a:lnTo>
                    <a:pt x="210201" y="2903219"/>
                  </a:lnTo>
                  <a:lnTo>
                    <a:pt x="230805" y="2943640"/>
                  </a:lnTo>
                  <a:lnTo>
                    <a:pt x="252277" y="2983514"/>
                  </a:lnTo>
                  <a:lnTo>
                    <a:pt x="274603" y="3022828"/>
                  </a:lnTo>
                  <a:lnTo>
                    <a:pt x="297770" y="3061570"/>
                  </a:lnTo>
                  <a:lnTo>
                    <a:pt x="321767" y="3099727"/>
                  </a:lnTo>
                  <a:lnTo>
                    <a:pt x="346580" y="3137284"/>
                  </a:lnTo>
                  <a:lnTo>
                    <a:pt x="372197" y="3174230"/>
                  </a:lnTo>
                  <a:lnTo>
                    <a:pt x="398603" y="3210551"/>
                  </a:lnTo>
                  <a:lnTo>
                    <a:pt x="425788" y="3246233"/>
                  </a:lnTo>
                  <a:lnTo>
                    <a:pt x="453737" y="3281265"/>
                  </a:lnTo>
                  <a:lnTo>
                    <a:pt x="482439" y="3315632"/>
                  </a:lnTo>
                  <a:lnTo>
                    <a:pt x="511880" y="3349322"/>
                  </a:lnTo>
                  <a:lnTo>
                    <a:pt x="542047" y="3382321"/>
                  </a:lnTo>
                  <a:lnTo>
                    <a:pt x="572928" y="3414617"/>
                  </a:lnTo>
                  <a:lnTo>
                    <a:pt x="604510" y="3446196"/>
                  </a:lnTo>
                  <a:lnTo>
                    <a:pt x="636780" y="3477045"/>
                  </a:lnTo>
                  <a:lnTo>
                    <a:pt x="669725" y="3507151"/>
                  </a:lnTo>
                  <a:lnTo>
                    <a:pt x="703333" y="3536502"/>
                  </a:lnTo>
                  <a:lnTo>
                    <a:pt x="737590" y="3565083"/>
                  </a:lnTo>
                  <a:lnTo>
                    <a:pt x="772484" y="3592882"/>
                  </a:lnTo>
                  <a:lnTo>
                    <a:pt x="808002" y="3619886"/>
                  </a:lnTo>
                  <a:lnTo>
                    <a:pt x="844131" y="3646082"/>
                  </a:lnTo>
                  <a:lnTo>
                    <a:pt x="880859" y="3671455"/>
                  </a:lnTo>
                  <a:lnTo>
                    <a:pt x="918172" y="3695995"/>
                  </a:lnTo>
                  <a:lnTo>
                    <a:pt x="956058" y="3719686"/>
                  </a:lnTo>
                  <a:lnTo>
                    <a:pt x="994504" y="3742517"/>
                  </a:lnTo>
                  <a:lnTo>
                    <a:pt x="1033497" y="3764474"/>
                  </a:lnTo>
                  <a:lnTo>
                    <a:pt x="1073025" y="3785544"/>
                  </a:lnTo>
                  <a:lnTo>
                    <a:pt x="1113073" y="3805714"/>
                  </a:lnTo>
                  <a:lnTo>
                    <a:pt x="1153631" y="3824971"/>
                  </a:lnTo>
                  <a:lnTo>
                    <a:pt x="1194685" y="3843301"/>
                  </a:lnTo>
                  <a:lnTo>
                    <a:pt x="1236221" y="3860692"/>
                  </a:lnTo>
                  <a:lnTo>
                    <a:pt x="1278228" y="3877131"/>
                  </a:lnTo>
                  <a:lnTo>
                    <a:pt x="1320692" y="3892604"/>
                  </a:lnTo>
                  <a:lnTo>
                    <a:pt x="1363601" y="3907098"/>
                  </a:lnTo>
                  <a:lnTo>
                    <a:pt x="1406942" y="3920600"/>
                  </a:lnTo>
                  <a:lnTo>
                    <a:pt x="1450702" y="3933098"/>
                  </a:lnTo>
                  <a:lnTo>
                    <a:pt x="1494868" y="3944577"/>
                  </a:lnTo>
                  <a:lnTo>
                    <a:pt x="1539428" y="3955026"/>
                  </a:lnTo>
                  <a:lnTo>
                    <a:pt x="1584368" y="3964430"/>
                  </a:lnTo>
                  <a:lnTo>
                    <a:pt x="1629676" y="3972777"/>
                  </a:lnTo>
                  <a:lnTo>
                    <a:pt x="1675339" y="3980053"/>
                  </a:lnTo>
                  <a:lnTo>
                    <a:pt x="1721344" y="3986246"/>
                  </a:lnTo>
                  <a:lnTo>
                    <a:pt x="1767678" y="3991342"/>
                  </a:lnTo>
                  <a:lnTo>
                    <a:pt x="1814329" y="3995329"/>
                  </a:lnTo>
                  <a:lnTo>
                    <a:pt x="1861284" y="3998193"/>
                  </a:lnTo>
                  <a:lnTo>
                    <a:pt x="1908530" y="3999921"/>
                  </a:lnTo>
                  <a:lnTo>
                    <a:pt x="1956053" y="4000500"/>
                  </a:lnTo>
                  <a:lnTo>
                    <a:pt x="2003577" y="3999921"/>
                  </a:lnTo>
                  <a:lnTo>
                    <a:pt x="2050823" y="3998193"/>
                  </a:lnTo>
                  <a:lnTo>
                    <a:pt x="2097778" y="3995329"/>
                  </a:lnTo>
                  <a:lnTo>
                    <a:pt x="2144429" y="3991342"/>
                  </a:lnTo>
                  <a:lnTo>
                    <a:pt x="2190763" y="3986246"/>
                  </a:lnTo>
                  <a:lnTo>
                    <a:pt x="2236768" y="3980053"/>
                  </a:lnTo>
                  <a:lnTo>
                    <a:pt x="2282431" y="3972777"/>
                  </a:lnTo>
                  <a:lnTo>
                    <a:pt x="2327739" y="3964430"/>
                  </a:lnTo>
                  <a:lnTo>
                    <a:pt x="2372679" y="3955026"/>
                  </a:lnTo>
                  <a:lnTo>
                    <a:pt x="2417239" y="3944577"/>
                  </a:lnTo>
                  <a:lnTo>
                    <a:pt x="2461405" y="3933098"/>
                  </a:lnTo>
                  <a:lnTo>
                    <a:pt x="2505165" y="3920600"/>
                  </a:lnTo>
                  <a:lnTo>
                    <a:pt x="2548506" y="3907098"/>
                  </a:lnTo>
                  <a:lnTo>
                    <a:pt x="2591415" y="3892604"/>
                  </a:lnTo>
                  <a:lnTo>
                    <a:pt x="2633879" y="3877131"/>
                  </a:lnTo>
                  <a:lnTo>
                    <a:pt x="2675886" y="3860692"/>
                  </a:lnTo>
                  <a:lnTo>
                    <a:pt x="2717422" y="3843301"/>
                  </a:lnTo>
                  <a:lnTo>
                    <a:pt x="2758476" y="3824971"/>
                  </a:lnTo>
                  <a:lnTo>
                    <a:pt x="2799034" y="3805714"/>
                  </a:lnTo>
                  <a:lnTo>
                    <a:pt x="2839082" y="3785544"/>
                  </a:lnTo>
                  <a:lnTo>
                    <a:pt x="2878610" y="3764474"/>
                  </a:lnTo>
                  <a:lnTo>
                    <a:pt x="2917603" y="3742517"/>
                  </a:lnTo>
                  <a:lnTo>
                    <a:pt x="2956049" y="3719686"/>
                  </a:lnTo>
                  <a:lnTo>
                    <a:pt x="2993935" y="3695995"/>
                  </a:lnTo>
                  <a:lnTo>
                    <a:pt x="3031248" y="3671455"/>
                  </a:lnTo>
                  <a:lnTo>
                    <a:pt x="3067976" y="3646082"/>
                  </a:lnTo>
                  <a:lnTo>
                    <a:pt x="3104105" y="3619886"/>
                  </a:lnTo>
                  <a:lnTo>
                    <a:pt x="3139623" y="3592882"/>
                  </a:lnTo>
                  <a:lnTo>
                    <a:pt x="3174517" y="3565083"/>
                  </a:lnTo>
                  <a:lnTo>
                    <a:pt x="3208774" y="3536502"/>
                  </a:lnTo>
                  <a:lnTo>
                    <a:pt x="3242382" y="3507151"/>
                  </a:lnTo>
                  <a:lnTo>
                    <a:pt x="3275327" y="3477045"/>
                  </a:lnTo>
                  <a:lnTo>
                    <a:pt x="3307597" y="3446196"/>
                  </a:lnTo>
                  <a:lnTo>
                    <a:pt x="3339179" y="3414617"/>
                  </a:lnTo>
                  <a:lnTo>
                    <a:pt x="3370060" y="3382321"/>
                  </a:lnTo>
                  <a:lnTo>
                    <a:pt x="3400227" y="3349322"/>
                  </a:lnTo>
                  <a:lnTo>
                    <a:pt x="3429668" y="3315632"/>
                  </a:lnTo>
                  <a:lnTo>
                    <a:pt x="3458370" y="3281265"/>
                  </a:lnTo>
                  <a:lnTo>
                    <a:pt x="3486319" y="3246233"/>
                  </a:lnTo>
                  <a:lnTo>
                    <a:pt x="3513504" y="3210551"/>
                  </a:lnTo>
                  <a:lnTo>
                    <a:pt x="3539910" y="3174230"/>
                  </a:lnTo>
                  <a:lnTo>
                    <a:pt x="3565527" y="3137284"/>
                  </a:lnTo>
                  <a:lnTo>
                    <a:pt x="3590340" y="3099727"/>
                  </a:lnTo>
                  <a:lnTo>
                    <a:pt x="3614337" y="3061570"/>
                  </a:lnTo>
                  <a:lnTo>
                    <a:pt x="3637504" y="3022828"/>
                  </a:lnTo>
                  <a:lnTo>
                    <a:pt x="3659830" y="2983514"/>
                  </a:lnTo>
                  <a:lnTo>
                    <a:pt x="3681302" y="2943640"/>
                  </a:lnTo>
                  <a:lnTo>
                    <a:pt x="3701906" y="2903219"/>
                  </a:lnTo>
                  <a:lnTo>
                    <a:pt x="3721630" y="2862266"/>
                  </a:lnTo>
                  <a:lnTo>
                    <a:pt x="3740461" y="2820792"/>
                  </a:lnTo>
                  <a:lnTo>
                    <a:pt x="3758386" y="2778811"/>
                  </a:lnTo>
                  <a:lnTo>
                    <a:pt x="3775392" y="2736336"/>
                  </a:lnTo>
                  <a:lnTo>
                    <a:pt x="3791467" y="2693380"/>
                  </a:lnTo>
                  <a:lnTo>
                    <a:pt x="3806598" y="2649957"/>
                  </a:lnTo>
                  <a:lnTo>
                    <a:pt x="3820772" y="2606079"/>
                  </a:lnTo>
                  <a:lnTo>
                    <a:pt x="3833975" y="2561759"/>
                  </a:lnTo>
                  <a:lnTo>
                    <a:pt x="3846197" y="2517011"/>
                  </a:lnTo>
                  <a:lnTo>
                    <a:pt x="3857422" y="2471847"/>
                  </a:lnTo>
                  <a:lnTo>
                    <a:pt x="3867639" y="2426282"/>
                  </a:lnTo>
                  <a:lnTo>
                    <a:pt x="3876836" y="2380327"/>
                  </a:lnTo>
                  <a:lnTo>
                    <a:pt x="3884998" y="2333996"/>
                  </a:lnTo>
                  <a:lnTo>
                    <a:pt x="3892113" y="2287302"/>
                  </a:lnTo>
                  <a:lnTo>
                    <a:pt x="3898169" y="2240258"/>
                  </a:lnTo>
                  <a:lnTo>
                    <a:pt x="3903153" y="2192877"/>
                  </a:lnTo>
                  <a:lnTo>
                    <a:pt x="3907051" y="2145173"/>
                  </a:lnTo>
                  <a:lnTo>
                    <a:pt x="3909852" y="2097158"/>
                  </a:lnTo>
                  <a:lnTo>
                    <a:pt x="3911541" y="2048846"/>
                  </a:lnTo>
                  <a:lnTo>
                    <a:pt x="3912107" y="2000250"/>
                  </a:lnTo>
                  <a:lnTo>
                    <a:pt x="3911541" y="1951653"/>
                  </a:lnTo>
                  <a:lnTo>
                    <a:pt x="3909852" y="1903341"/>
                  </a:lnTo>
                  <a:lnTo>
                    <a:pt x="3907051" y="1855326"/>
                  </a:lnTo>
                  <a:lnTo>
                    <a:pt x="3903153" y="1807622"/>
                  </a:lnTo>
                  <a:lnTo>
                    <a:pt x="3898169" y="1760241"/>
                  </a:lnTo>
                  <a:lnTo>
                    <a:pt x="3892113" y="1713197"/>
                  </a:lnTo>
                  <a:lnTo>
                    <a:pt x="3884998" y="1666503"/>
                  </a:lnTo>
                  <a:lnTo>
                    <a:pt x="3876836" y="1620172"/>
                  </a:lnTo>
                  <a:lnTo>
                    <a:pt x="3867639" y="1574217"/>
                  </a:lnTo>
                  <a:lnTo>
                    <a:pt x="3857422" y="1528652"/>
                  </a:lnTo>
                  <a:lnTo>
                    <a:pt x="3846197" y="1483488"/>
                  </a:lnTo>
                  <a:lnTo>
                    <a:pt x="3833975" y="1438740"/>
                  </a:lnTo>
                  <a:lnTo>
                    <a:pt x="3820772" y="1394420"/>
                  </a:lnTo>
                  <a:lnTo>
                    <a:pt x="3806598" y="1350542"/>
                  </a:lnTo>
                  <a:lnTo>
                    <a:pt x="3791467" y="1307119"/>
                  </a:lnTo>
                  <a:lnTo>
                    <a:pt x="3775392" y="1264163"/>
                  </a:lnTo>
                  <a:lnTo>
                    <a:pt x="3758386" y="1221688"/>
                  </a:lnTo>
                  <a:lnTo>
                    <a:pt x="3740461" y="1179707"/>
                  </a:lnTo>
                  <a:lnTo>
                    <a:pt x="3721630" y="1138233"/>
                  </a:lnTo>
                  <a:lnTo>
                    <a:pt x="3701906" y="1097280"/>
                  </a:lnTo>
                  <a:lnTo>
                    <a:pt x="3681302" y="1056859"/>
                  </a:lnTo>
                  <a:lnTo>
                    <a:pt x="3659830" y="1016985"/>
                  </a:lnTo>
                  <a:lnTo>
                    <a:pt x="3637504" y="977671"/>
                  </a:lnTo>
                  <a:lnTo>
                    <a:pt x="3614337" y="938929"/>
                  </a:lnTo>
                  <a:lnTo>
                    <a:pt x="3590340" y="900772"/>
                  </a:lnTo>
                  <a:lnTo>
                    <a:pt x="3565527" y="863215"/>
                  </a:lnTo>
                  <a:lnTo>
                    <a:pt x="3539910" y="826269"/>
                  </a:lnTo>
                  <a:lnTo>
                    <a:pt x="3513504" y="789948"/>
                  </a:lnTo>
                  <a:lnTo>
                    <a:pt x="3486319" y="754266"/>
                  </a:lnTo>
                  <a:lnTo>
                    <a:pt x="3458370" y="719234"/>
                  </a:lnTo>
                  <a:lnTo>
                    <a:pt x="3429668" y="684867"/>
                  </a:lnTo>
                  <a:lnTo>
                    <a:pt x="3400227" y="651177"/>
                  </a:lnTo>
                  <a:lnTo>
                    <a:pt x="3370060" y="618178"/>
                  </a:lnTo>
                  <a:lnTo>
                    <a:pt x="3339179" y="585882"/>
                  </a:lnTo>
                  <a:lnTo>
                    <a:pt x="3307597" y="554303"/>
                  </a:lnTo>
                  <a:lnTo>
                    <a:pt x="3275327" y="523454"/>
                  </a:lnTo>
                  <a:lnTo>
                    <a:pt x="3242382" y="493348"/>
                  </a:lnTo>
                  <a:lnTo>
                    <a:pt x="3208774" y="463997"/>
                  </a:lnTo>
                  <a:lnTo>
                    <a:pt x="3174517" y="435416"/>
                  </a:lnTo>
                  <a:lnTo>
                    <a:pt x="3139623" y="407617"/>
                  </a:lnTo>
                  <a:lnTo>
                    <a:pt x="3104105" y="380613"/>
                  </a:lnTo>
                  <a:lnTo>
                    <a:pt x="3067976" y="354417"/>
                  </a:lnTo>
                  <a:lnTo>
                    <a:pt x="3031248" y="329044"/>
                  </a:lnTo>
                  <a:lnTo>
                    <a:pt x="2993935" y="304504"/>
                  </a:lnTo>
                  <a:lnTo>
                    <a:pt x="2956049" y="280813"/>
                  </a:lnTo>
                  <a:lnTo>
                    <a:pt x="2917603" y="257982"/>
                  </a:lnTo>
                  <a:lnTo>
                    <a:pt x="2878610" y="236025"/>
                  </a:lnTo>
                  <a:lnTo>
                    <a:pt x="2839082" y="214955"/>
                  </a:lnTo>
                  <a:lnTo>
                    <a:pt x="2799034" y="194785"/>
                  </a:lnTo>
                  <a:lnTo>
                    <a:pt x="2758476" y="175528"/>
                  </a:lnTo>
                  <a:lnTo>
                    <a:pt x="2717422" y="157198"/>
                  </a:lnTo>
                  <a:lnTo>
                    <a:pt x="2675886" y="139807"/>
                  </a:lnTo>
                  <a:lnTo>
                    <a:pt x="2633879" y="123368"/>
                  </a:lnTo>
                  <a:lnTo>
                    <a:pt x="2591415" y="107895"/>
                  </a:lnTo>
                  <a:lnTo>
                    <a:pt x="2548506" y="93401"/>
                  </a:lnTo>
                  <a:lnTo>
                    <a:pt x="2505165" y="79899"/>
                  </a:lnTo>
                  <a:lnTo>
                    <a:pt x="2461405" y="67401"/>
                  </a:lnTo>
                  <a:lnTo>
                    <a:pt x="2417239" y="55922"/>
                  </a:lnTo>
                  <a:lnTo>
                    <a:pt x="2372679" y="45473"/>
                  </a:lnTo>
                  <a:lnTo>
                    <a:pt x="2327739" y="36069"/>
                  </a:lnTo>
                  <a:lnTo>
                    <a:pt x="2282431" y="27722"/>
                  </a:lnTo>
                  <a:lnTo>
                    <a:pt x="2236768" y="20446"/>
                  </a:lnTo>
                  <a:lnTo>
                    <a:pt x="2190763" y="14253"/>
                  </a:lnTo>
                  <a:lnTo>
                    <a:pt x="2144429" y="9157"/>
                  </a:lnTo>
                  <a:lnTo>
                    <a:pt x="2097778" y="5170"/>
                  </a:lnTo>
                  <a:lnTo>
                    <a:pt x="2050823" y="2306"/>
                  </a:lnTo>
                  <a:lnTo>
                    <a:pt x="2003577" y="578"/>
                  </a:lnTo>
                  <a:lnTo>
                    <a:pt x="1956053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52660" y="3398519"/>
              <a:ext cx="2856230" cy="2769235"/>
            </a:xfrm>
            <a:custGeom>
              <a:avLst/>
              <a:gdLst/>
              <a:ahLst/>
              <a:cxnLst/>
              <a:rect l="l" t="t" r="r" b="b"/>
              <a:pathLst>
                <a:path w="2856229" h="2769235">
                  <a:moveTo>
                    <a:pt x="1427988" y="0"/>
                  </a:moveTo>
                  <a:lnTo>
                    <a:pt x="1378895" y="802"/>
                  </a:lnTo>
                  <a:lnTo>
                    <a:pt x="1330217" y="3194"/>
                  </a:lnTo>
                  <a:lnTo>
                    <a:pt x="1281982" y="7148"/>
                  </a:lnTo>
                  <a:lnTo>
                    <a:pt x="1234215" y="12639"/>
                  </a:lnTo>
                  <a:lnTo>
                    <a:pt x="1186944" y="19641"/>
                  </a:lnTo>
                  <a:lnTo>
                    <a:pt x="1140194" y="28129"/>
                  </a:lnTo>
                  <a:lnTo>
                    <a:pt x="1093993" y="38076"/>
                  </a:lnTo>
                  <a:lnTo>
                    <a:pt x="1048367" y="49457"/>
                  </a:lnTo>
                  <a:lnTo>
                    <a:pt x="1003342" y="62246"/>
                  </a:lnTo>
                  <a:lnTo>
                    <a:pt x="958946" y="76418"/>
                  </a:lnTo>
                  <a:lnTo>
                    <a:pt x="915204" y="91946"/>
                  </a:lnTo>
                  <a:lnTo>
                    <a:pt x="872144" y="108805"/>
                  </a:lnTo>
                  <a:lnTo>
                    <a:pt x="829792" y="126969"/>
                  </a:lnTo>
                  <a:lnTo>
                    <a:pt x="788174" y="146412"/>
                  </a:lnTo>
                  <a:lnTo>
                    <a:pt x="747317" y="167108"/>
                  </a:lnTo>
                  <a:lnTo>
                    <a:pt x="707248" y="189032"/>
                  </a:lnTo>
                  <a:lnTo>
                    <a:pt x="667994" y="212158"/>
                  </a:lnTo>
                  <a:lnTo>
                    <a:pt x="629580" y="236460"/>
                  </a:lnTo>
                  <a:lnTo>
                    <a:pt x="592033" y="261912"/>
                  </a:lnTo>
                  <a:lnTo>
                    <a:pt x="555381" y="288489"/>
                  </a:lnTo>
                  <a:lnTo>
                    <a:pt x="519649" y="316165"/>
                  </a:lnTo>
                  <a:lnTo>
                    <a:pt x="484864" y="344913"/>
                  </a:lnTo>
                  <a:lnTo>
                    <a:pt x="451053" y="374709"/>
                  </a:lnTo>
                  <a:lnTo>
                    <a:pt x="418242" y="405526"/>
                  </a:lnTo>
                  <a:lnTo>
                    <a:pt x="386458" y="437339"/>
                  </a:lnTo>
                  <a:lnTo>
                    <a:pt x="355728" y="470122"/>
                  </a:lnTo>
                  <a:lnTo>
                    <a:pt x="326078" y="503849"/>
                  </a:lnTo>
                  <a:lnTo>
                    <a:pt x="297534" y="538494"/>
                  </a:lnTo>
                  <a:lnTo>
                    <a:pt x="270124" y="574032"/>
                  </a:lnTo>
                  <a:lnTo>
                    <a:pt x="243874" y="610437"/>
                  </a:lnTo>
                  <a:lnTo>
                    <a:pt x="218810" y="647682"/>
                  </a:lnTo>
                  <a:lnTo>
                    <a:pt x="194959" y="685743"/>
                  </a:lnTo>
                  <a:lnTo>
                    <a:pt x="172347" y="724593"/>
                  </a:lnTo>
                  <a:lnTo>
                    <a:pt x="151002" y="764207"/>
                  </a:lnTo>
                  <a:lnTo>
                    <a:pt x="130949" y="804559"/>
                  </a:lnTo>
                  <a:lnTo>
                    <a:pt x="112216" y="845623"/>
                  </a:lnTo>
                  <a:lnTo>
                    <a:pt x="94829" y="887373"/>
                  </a:lnTo>
                  <a:lnTo>
                    <a:pt x="78814" y="929784"/>
                  </a:lnTo>
                  <a:lnTo>
                    <a:pt x="64198" y="972830"/>
                  </a:lnTo>
                  <a:lnTo>
                    <a:pt x="51008" y="1016485"/>
                  </a:lnTo>
                  <a:lnTo>
                    <a:pt x="39270" y="1060722"/>
                  </a:lnTo>
                  <a:lnTo>
                    <a:pt x="29011" y="1105518"/>
                  </a:lnTo>
                  <a:lnTo>
                    <a:pt x="20257" y="1150845"/>
                  </a:lnTo>
                  <a:lnTo>
                    <a:pt x="13035" y="1196678"/>
                  </a:lnTo>
                  <a:lnTo>
                    <a:pt x="7372" y="1242991"/>
                  </a:lnTo>
                  <a:lnTo>
                    <a:pt x="3294" y="1289759"/>
                  </a:lnTo>
                  <a:lnTo>
                    <a:pt x="828" y="1336955"/>
                  </a:lnTo>
                  <a:lnTo>
                    <a:pt x="0" y="1384553"/>
                  </a:lnTo>
                  <a:lnTo>
                    <a:pt x="828" y="1432152"/>
                  </a:lnTo>
                  <a:lnTo>
                    <a:pt x="3294" y="1479348"/>
                  </a:lnTo>
                  <a:lnTo>
                    <a:pt x="7372" y="1526116"/>
                  </a:lnTo>
                  <a:lnTo>
                    <a:pt x="13035" y="1572429"/>
                  </a:lnTo>
                  <a:lnTo>
                    <a:pt x="20257" y="1618262"/>
                  </a:lnTo>
                  <a:lnTo>
                    <a:pt x="29011" y="1663589"/>
                  </a:lnTo>
                  <a:lnTo>
                    <a:pt x="39270" y="1708385"/>
                  </a:lnTo>
                  <a:lnTo>
                    <a:pt x="51008" y="1752622"/>
                  </a:lnTo>
                  <a:lnTo>
                    <a:pt x="64198" y="1796277"/>
                  </a:lnTo>
                  <a:lnTo>
                    <a:pt x="78814" y="1839323"/>
                  </a:lnTo>
                  <a:lnTo>
                    <a:pt x="94829" y="1881734"/>
                  </a:lnTo>
                  <a:lnTo>
                    <a:pt x="112216" y="1923484"/>
                  </a:lnTo>
                  <a:lnTo>
                    <a:pt x="130949" y="1964548"/>
                  </a:lnTo>
                  <a:lnTo>
                    <a:pt x="151002" y="2004900"/>
                  </a:lnTo>
                  <a:lnTo>
                    <a:pt x="172347" y="2044514"/>
                  </a:lnTo>
                  <a:lnTo>
                    <a:pt x="194959" y="2083364"/>
                  </a:lnTo>
                  <a:lnTo>
                    <a:pt x="218810" y="2121425"/>
                  </a:lnTo>
                  <a:lnTo>
                    <a:pt x="243874" y="2158670"/>
                  </a:lnTo>
                  <a:lnTo>
                    <a:pt x="270124" y="2195075"/>
                  </a:lnTo>
                  <a:lnTo>
                    <a:pt x="297534" y="2230613"/>
                  </a:lnTo>
                  <a:lnTo>
                    <a:pt x="326078" y="2265258"/>
                  </a:lnTo>
                  <a:lnTo>
                    <a:pt x="355728" y="2298985"/>
                  </a:lnTo>
                  <a:lnTo>
                    <a:pt x="386458" y="2331768"/>
                  </a:lnTo>
                  <a:lnTo>
                    <a:pt x="418242" y="2363581"/>
                  </a:lnTo>
                  <a:lnTo>
                    <a:pt x="451053" y="2394398"/>
                  </a:lnTo>
                  <a:lnTo>
                    <a:pt x="484864" y="2424194"/>
                  </a:lnTo>
                  <a:lnTo>
                    <a:pt x="519649" y="2452942"/>
                  </a:lnTo>
                  <a:lnTo>
                    <a:pt x="555381" y="2480618"/>
                  </a:lnTo>
                  <a:lnTo>
                    <a:pt x="592033" y="2507195"/>
                  </a:lnTo>
                  <a:lnTo>
                    <a:pt x="629580" y="2532647"/>
                  </a:lnTo>
                  <a:lnTo>
                    <a:pt x="667994" y="2556949"/>
                  </a:lnTo>
                  <a:lnTo>
                    <a:pt x="707248" y="2580075"/>
                  </a:lnTo>
                  <a:lnTo>
                    <a:pt x="747317" y="2601999"/>
                  </a:lnTo>
                  <a:lnTo>
                    <a:pt x="788174" y="2622695"/>
                  </a:lnTo>
                  <a:lnTo>
                    <a:pt x="829792" y="2642138"/>
                  </a:lnTo>
                  <a:lnTo>
                    <a:pt x="872144" y="2660302"/>
                  </a:lnTo>
                  <a:lnTo>
                    <a:pt x="915204" y="2677161"/>
                  </a:lnTo>
                  <a:lnTo>
                    <a:pt x="958946" y="2692689"/>
                  </a:lnTo>
                  <a:lnTo>
                    <a:pt x="1003342" y="2706861"/>
                  </a:lnTo>
                  <a:lnTo>
                    <a:pt x="1048367" y="2719650"/>
                  </a:lnTo>
                  <a:lnTo>
                    <a:pt x="1093993" y="2731031"/>
                  </a:lnTo>
                  <a:lnTo>
                    <a:pt x="1140194" y="2740978"/>
                  </a:lnTo>
                  <a:lnTo>
                    <a:pt x="1186944" y="2749466"/>
                  </a:lnTo>
                  <a:lnTo>
                    <a:pt x="1234215" y="2756468"/>
                  </a:lnTo>
                  <a:lnTo>
                    <a:pt x="1281982" y="2761959"/>
                  </a:lnTo>
                  <a:lnTo>
                    <a:pt x="1330217" y="2765913"/>
                  </a:lnTo>
                  <a:lnTo>
                    <a:pt x="1378895" y="2768305"/>
                  </a:lnTo>
                  <a:lnTo>
                    <a:pt x="1427988" y="2769107"/>
                  </a:lnTo>
                  <a:lnTo>
                    <a:pt x="1477080" y="2768305"/>
                  </a:lnTo>
                  <a:lnTo>
                    <a:pt x="1525758" y="2765913"/>
                  </a:lnTo>
                  <a:lnTo>
                    <a:pt x="1573993" y="2761959"/>
                  </a:lnTo>
                  <a:lnTo>
                    <a:pt x="1621760" y="2756468"/>
                  </a:lnTo>
                  <a:lnTo>
                    <a:pt x="1669031" y="2749466"/>
                  </a:lnTo>
                  <a:lnTo>
                    <a:pt x="1715781" y="2740978"/>
                  </a:lnTo>
                  <a:lnTo>
                    <a:pt x="1761982" y="2731031"/>
                  </a:lnTo>
                  <a:lnTo>
                    <a:pt x="1807608" y="2719650"/>
                  </a:lnTo>
                  <a:lnTo>
                    <a:pt x="1852633" y="2706861"/>
                  </a:lnTo>
                  <a:lnTo>
                    <a:pt x="1897029" y="2692689"/>
                  </a:lnTo>
                  <a:lnTo>
                    <a:pt x="1940771" y="2677161"/>
                  </a:lnTo>
                  <a:lnTo>
                    <a:pt x="1983831" y="2660302"/>
                  </a:lnTo>
                  <a:lnTo>
                    <a:pt x="2026183" y="2642138"/>
                  </a:lnTo>
                  <a:lnTo>
                    <a:pt x="2067801" y="2622695"/>
                  </a:lnTo>
                  <a:lnTo>
                    <a:pt x="2108658" y="2601999"/>
                  </a:lnTo>
                  <a:lnTo>
                    <a:pt x="2148727" y="2580075"/>
                  </a:lnTo>
                  <a:lnTo>
                    <a:pt x="2187981" y="2556949"/>
                  </a:lnTo>
                  <a:lnTo>
                    <a:pt x="2226395" y="2532647"/>
                  </a:lnTo>
                  <a:lnTo>
                    <a:pt x="2263942" y="2507195"/>
                  </a:lnTo>
                  <a:lnTo>
                    <a:pt x="2300594" y="2480618"/>
                  </a:lnTo>
                  <a:lnTo>
                    <a:pt x="2336326" y="2452942"/>
                  </a:lnTo>
                  <a:lnTo>
                    <a:pt x="2371111" y="2424194"/>
                  </a:lnTo>
                  <a:lnTo>
                    <a:pt x="2404922" y="2394398"/>
                  </a:lnTo>
                  <a:lnTo>
                    <a:pt x="2437733" y="2363581"/>
                  </a:lnTo>
                  <a:lnTo>
                    <a:pt x="2469517" y="2331768"/>
                  </a:lnTo>
                  <a:lnTo>
                    <a:pt x="2500247" y="2298985"/>
                  </a:lnTo>
                  <a:lnTo>
                    <a:pt x="2529897" y="2265258"/>
                  </a:lnTo>
                  <a:lnTo>
                    <a:pt x="2558441" y="2230613"/>
                  </a:lnTo>
                  <a:lnTo>
                    <a:pt x="2585851" y="2195075"/>
                  </a:lnTo>
                  <a:lnTo>
                    <a:pt x="2612101" y="2158670"/>
                  </a:lnTo>
                  <a:lnTo>
                    <a:pt x="2637165" y="2121425"/>
                  </a:lnTo>
                  <a:lnTo>
                    <a:pt x="2661016" y="2083364"/>
                  </a:lnTo>
                  <a:lnTo>
                    <a:pt x="2683628" y="2044514"/>
                  </a:lnTo>
                  <a:lnTo>
                    <a:pt x="2704973" y="2004900"/>
                  </a:lnTo>
                  <a:lnTo>
                    <a:pt x="2725026" y="1964548"/>
                  </a:lnTo>
                  <a:lnTo>
                    <a:pt x="2743759" y="1923484"/>
                  </a:lnTo>
                  <a:lnTo>
                    <a:pt x="2761146" y="1881734"/>
                  </a:lnTo>
                  <a:lnTo>
                    <a:pt x="2777161" y="1839323"/>
                  </a:lnTo>
                  <a:lnTo>
                    <a:pt x="2791777" y="1796277"/>
                  </a:lnTo>
                  <a:lnTo>
                    <a:pt x="2804967" y="1752622"/>
                  </a:lnTo>
                  <a:lnTo>
                    <a:pt x="2816705" y="1708385"/>
                  </a:lnTo>
                  <a:lnTo>
                    <a:pt x="2826964" y="1663589"/>
                  </a:lnTo>
                  <a:lnTo>
                    <a:pt x="2835718" y="1618262"/>
                  </a:lnTo>
                  <a:lnTo>
                    <a:pt x="2842940" y="1572429"/>
                  </a:lnTo>
                  <a:lnTo>
                    <a:pt x="2848603" y="1526116"/>
                  </a:lnTo>
                  <a:lnTo>
                    <a:pt x="2852681" y="1479348"/>
                  </a:lnTo>
                  <a:lnTo>
                    <a:pt x="2855147" y="1432152"/>
                  </a:lnTo>
                  <a:lnTo>
                    <a:pt x="2855976" y="1384553"/>
                  </a:lnTo>
                  <a:lnTo>
                    <a:pt x="2855147" y="1336955"/>
                  </a:lnTo>
                  <a:lnTo>
                    <a:pt x="2852681" y="1289759"/>
                  </a:lnTo>
                  <a:lnTo>
                    <a:pt x="2848603" y="1242991"/>
                  </a:lnTo>
                  <a:lnTo>
                    <a:pt x="2842940" y="1196678"/>
                  </a:lnTo>
                  <a:lnTo>
                    <a:pt x="2835718" y="1150845"/>
                  </a:lnTo>
                  <a:lnTo>
                    <a:pt x="2826964" y="1105518"/>
                  </a:lnTo>
                  <a:lnTo>
                    <a:pt x="2816705" y="1060722"/>
                  </a:lnTo>
                  <a:lnTo>
                    <a:pt x="2804967" y="1016485"/>
                  </a:lnTo>
                  <a:lnTo>
                    <a:pt x="2791777" y="972830"/>
                  </a:lnTo>
                  <a:lnTo>
                    <a:pt x="2777161" y="929784"/>
                  </a:lnTo>
                  <a:lnTo>
                    <a:pt x="2761146" y="887373"/>
                  </a:lnTo>
                  <a:lnTo>
                    <a:pt x="2743759" y="845623"/>
                  </a:lnTo>
                  <a:lnTo>
                    <a:pt x="2725026" y="804559"/>
                  </a:lnTo>
                  <a:lnTo>
                    <a:pt x="2704973" y="764207"/>
                  </a:lnTo>
                  <a:lnTo>
                    <a:pt x="2683628" y="724593"/>
                  </a:lnTo>
                  <a:lnTo>
                    <a:pt x="2661016" y="685743"/>
                  </a:lnTo>
                  <a:lnTo>
                    <a:pt x="2637165" y="647682"/>
                  </a:lnTo>
                  <a:lnTo>
                    <a:pt x="2612101" y="610437"/>
                  </a:lnTo>
                  <a:lnTo>
                    <a:pt x="2585851" y="574032"/>
                  </a:lnTo>
                  <a:lnTo>
                    <a:pt x="2558441" y="538494"/>
                  </a:lnTo>
                  <a:lnTo>
                    <a:pt x="2529897" y="503849"/>
                  </a:lnTo>
                  <a:lnTo>
                    <a:pt x="2500247" y="470122"/>
                  </a:lnTo>
                  <a:lnTo>
                    <a:pt x="2469517" y="437339"/>
                  </a:lnTo>
                  <a:lnTo>
                    <a:pt x="2437733" y="405526"/>
                  </a:lnTo>
                  <a:lnTo>
                    <a:pt x="2404922" y="374709"/>
                  </a:lnTo>
                  <a:lnTo>
                    <a:pt x="2371111" y="344913"/>
                  </a:lnTo>
                  <a:lnTo>
                    <a:pt x="2336326" y="316165"/>
                  </a:lnTo>
                  <a:lnTo>
                    <a:pt x="2300594" y="288489"/>
                  </a:lnTo>
                  <a:lnTo>
                    <a:pt x="2263942" y="261912"/>
                  </a:lnTo>
                  <a:lnTo>
                    <a:pt x="2226395" y="236460"/>
                  </a:lnTo>
                  <a:lnTo>
                    <a:pt x="2187981" y="212158"/>
                  </a:lnTo>
                  <a:lnTo>
                    <a:pt x="2148727" y="189032"/>
                  </a:lnTo>
                  <a:lnTo>
                    <a:pt x="2108658" y="167108"/>
                  </a:lnTo>
                  <a:lnTo>
                    <a:pt x="2067801" y="146412"/>
                  </a:lnTo>
                  <a:lnTo>
                    <a:pt x="2026183" y="126969"/>
                  </a:lnTo>
                  <a:lnTo>
                    <a:pt x="1983831" y="108805"/>
                  </a:lnTo>
                  <a:lnTo>
                    <a:pt x="1940771" y="91946"/>
                  </a:lnTo>
                  <a:lnTo>
                    <a:pt x="1897029" y="76418"/>
                  </a:lnTo>
                  <a:lnTo>
                    <a:pt x="1852633" y="62246"/>
                  </a:lnTo>
                  <a:lnTo>
                    <a:pt x="1807608" y="49457"/>
                  </a:lnTo>
                  <a:lnTo>
                    <a:pt x="1761982" y="38076"/>
                  </a:lnTo>
                  <a:lnTo>
                    <a:pt x="1715781" y="28129"/>
                  </a:lnTo>
                  <a:lnTo>
                    <a:pt x="1669031" y="19641"/>
                  </a:lnTo>
                  <a:lnTo>
                    <a:pt x="1621760" y="12639"/>
                  </a:lnTo>
                  <a:lnTo>
                    <a:pt x="1573993" y="7148"/>
                  </a:lnTo>
                  <a:lnTo>
                    <a:pt x="1525758" y="3194"/>
                  </a:lnTo>
                  <a:lnTo>
                    <a:pt x="1477080" y="802"/>
                  </a:lnTo>
                  <a:lnTo>
                    <a:pt x="1427988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52660" y="3398519"/>
              <a:ext cx="2856230" cy="2769235"/>
            </a:xfrm>
            <a:custGeom>
              <a:avLst/>
              <a:gdLst/>
              <a:ahLst/>
              <a:cxnLst/>
              <a:rect l="l" t="t" r="r" b="b"/>
              <a:pathLst>
                <a:path w="2856229" h="2769235">
                  <a:moveTo>
                    <a:pt x="0" y="1384553"/>
                  </a:moveTo>
                  <a:lnTo>
                    <a:pt x="828" y="1336955"/>
                  </a:lnTo>
                  <a:lnTo>
                    <a:pt x="3294" y="1289759"/>
                  </a:lnTo>
                  <a:lnTo>
                    <a:pt x="7372" y="1242991"/>
                  </a:lnTo>
                  <a:lnTo>
                    <a:pt x="13035" y="1196678"/>
                  </a:lnTo>
                  <a:lnTo>
                    <a:pt x="20257" y="1150845"/>
                  </a:lnTo>
                  <a:lnTo>
                    <a:pt x="29011" y="1105518"/>
                  </a:lnTo>
                  <a:lnTo>
                    <a:pt x="39270" y="1060722"/>
                  </a:lnTo>
                  <a:lnTo>
                    <a:pt x="51008" y="1016485"/>
                  </a:lnTo>
                  <a:lnTo>
                    <a:pt x="64198" y="972830"/>
                  </a:lnTo>
                  <a:lnTo>
                    <a:pt x="78814" y="929784"/>
                  </a:lnTo>
                  <a:lnTo>
                    <a:pt x="94829" y="887373"/>
                  </a:lnTo>
                  <a:lnTo>
                    <a:pt x="112216" y="845623"/>
                  </a:lnTo>
                  <a:lnTo>
                    <a:pt x="130949" y="804559"/>
                  </a:lnTo>
                  <a:lnTo>
                    <a:pt x="151002" y="764207"/>
                  </a:lnTo>
                  <a:lnTo>
                    <a:pt x="172347" y="724593"/>
                  </a:lnTo>
                  <a:lnTo>
                    <a:pt x="194959" y="685743"/>
                  </a:lnTo>
                  <a:lnTo>
                    <a:pt x="218810" y="647682"/>
                  </a:lnTo>
                  <a:lnTo>
                    <a:pt x="243874" y="610437"/>
                  </a:lnTo>
                  <a:lnTo>
                    <a:pt x="270124" y="574032"/>
                  </a:lnTo>
                  <a:lnTo>
                    <a:pt x="297534" y="538494"/>
                  </a:lnTo>
                  <a:lnTo>
                    <a:pt x="326078" y="503849"/>
                  </a:lnTo>
                  <a:lnTo>
                    <a:pt x="355728" y="470122"/>
                  </a:lnTo>
                  <a:lnTo>
                    <a:pt x="386458" y="437339"/>
                  </a:lnTo>
                  <a:lnTo>
                    <a:pt x="418242" y="405526"/>
                  </a:lnTo>
                  <a:lnTo>
                    <a:pt x="451053" y="374709"/>
                  </a:lnTo>
                  <a:lnTo>
                    <a:pt x="484864" y="344913"/>
                  </a:lnTo>
                  <a:lnTo>
                    <a:pt x="519649" y="316165"/>
                  </a:lnTo>
                  <a:lnTo>
                    <a:pt x="555381" y="288489"/>
                  </a:lnTo>
                  <a:lnTo>
                    <a:pt x="592033" y="261912"/>
                  </a:lnTo>
                  <a:lnTo>
                    <a:pt x="629580" y="236460"/>
                  </a:lnTo>
                  <a:lnTo>
                    <a:pt x="667994" y="212158"/>
                  </a:lnTo>
                  <a:lnTo>
                    <a:pt x="707248" y="189032"/>
                  </a:lnTo>
                  <a:lnTo>
                    <a:pt x="747317" y="167108"/>
                  </a:lnTo>
                  <a:lnTo>
                    <a:pt x="788174" y="146412"/>
                  </a:lnTo>
                  <a:lnTo>
                    <a:pt x="829792" y="126969"/>
                  </a:lnTo>
                  <a:lnTo>
                    <a:pt x="872144" y="108805"/>
                  </a:lnTo>
                  <a:lnTo>
                    <a:pt x="915204" y="91946"/>
                  </a:lnTo>
                  <a:lnTo>
                    <a:pt x="958946" y="76418"/>
                  </a:lnTo>
                  <a:lnTo>
                    <a:pt x="1003342" y="62246"/>
                  </a:lnTo>
                  <a:lnTo>
                    <a:pt x="1048367" y="49457"/>
                  </a:lnTo>
                  <a:lnTo>
                    <a:pt x="1093993" y="38076"/>
                  </a:lnTo>
                  <a:lnTo>
                    <a:pt x="1140194" y="28129"/>
                  </a:lnTo>
                  <a:lnTo>
                    <a:pt x="1186944" y="19641"/>
                  </a:lnTo>
                  <a:lnTo>
                    <a:pt x="1234215" y="12639"/>
                  </a:lnTo>
                  <a:lnTo>
                    <a:pt x="1281982" y="7148"/>
                  </a:lnTo>
                  <a:lnTo>
                    <a:pt x="1330217" y="3194"/>
                  </a:lnTo>
                  <a:lnTo>
                    <a:pt x="1378895" y="802"/>
                  </a:lnTo>
                  <a:lnTo>
                    <a:pt x="1427988" y="0"/>
                  </a:lnTo>
                  <a:lnTo>
                    <a:pt x="1477080" y="802"/>
                  </a:lnTo>
                  <a:lnTo>
                    <a:pt x="1525758" y="3194"/>
                  </a:lnTo>
                  <a:lnTo>
                    <a:pt x="1573993" y="7148"/>
                  </a:lnTo>
                  <a:lnTo>
                    <a:pt x="1621760" y="12639"/>
                  </a:lnTo>
                  <a:lnTo>
                    <a:pt x="1669031" y="19641"/>
                  </a:lnTo>
                  <a:lnTo>
                    <a:pt x="1715781" y="28129"/>
                  </a:lnTo>
                  <a:lnTo>
                    <a:pt x="1761982" y="38076"/>
                  </a:lnTo>
                  <a:lnTo>
                    <a:pt x="1807608" y="49457"/>
                  </a:lnTo>
                  <a:lnTo>
                    <a:pt x="1852633" y="62246"/>
                  </a:lnTo>
                  <a:lnTo>
                    <a:pt x="1897029" y="76418"/>
                  </a:lnTo>
                  <a:lnTo>
                    <a:pt x="1940771" y="91946"/>
                  </a:lnTo>
                  <a:lnTo>
                    <a:pt x="1983831" y="108805"/>
                  </a:lnTo>
                  <a:lnTo>
                    <a:pt x="2026183" y="126969"/>
                  </a:lnTo>
                  <a:lnTo>
                    <a:pt x="2067801" y="146412"/>
                  </a:lnTo>
                  <a:lnTo>
                    <a:pt x="2108658" y="167108"/>
                  </a:lnTo>
                  <a:lnTo>
                    <a:pt x="2148727" y="189032"/>
                  </a:lnTo>
                  <a:lnTo>
                    <a:pt x="2187981" y="212158"/>
                  </a:lnTo>
                  <a:lnTo>
                    <a:pt x="2226395" y="236460"/>
                  </a:lnTo>
                  <a:lnTo>
                    <a:pt x="2263942" y="261912"/>
                  </a:lnTo>
                  <a:lnTo>
                    <a:pt x="2300594" y="288489"/>
                  </a:lnTo>
                  <a:lnTo>
                    <a:pt x="2336326" y="316165"/>
                  </a:lnTo>
                  <a:lnTo>
                    <a:pt x="2371111" y="344913"/>
                  </a:lnTo>
                  <a:lnTo>
                    <a:pt x="2404922" y="374709"/>
                  </a:lnTo>
                  <a:lnTo>
                    <a:pt x="2437733" y="405526"/>
                  </a:lnTo>
                  <a:lnTo>
                    <a:pt x="2469517" y="437339"/>
                  </a:lnTo>
                  <a:lnTo>
                    <a:pt x="2500247" y="470122"/>
                  </a:lnTo>
                  <a:lnTo>
                    <a:pt x="2529897" y="503849"/>
                  </a:lnTo>
                  <a:lnTo>
                    <a:pt x="2558441" y="538494"/>
                  </a:lnTo>
                  <a:lnTo>
                    <a:pt x="2585851" y="574032"/>
                  </a:lnTo>
                  <a:lnTo>
                    <a:pt x="2612101" y="610437"/>
                  </a:lnTo>
                  <a:lnTo>
                    <a:pt x="2637165" y="647682"/>
                  </a:lnTo>
                  <a:lnTo>
                    <a:pt x="2661016" y="685743"/>
                  </a:lnTo>
                  <a:lnTo>
                    <a:pt x="2683628" y="724593"/>
                  </a:lnTo>
                  <a:lnTo>
                    <a:pt x="2704973" y="764207"/>
                  </a:lnTo>
                  <a:lnTo>
                    <a:pt x="2725026" y="804559"/>
                  </a:lnTo>
                  <a:lnTo>
                    <a:pt x="2743759" y="845623"/>
                  </a:lnTo>
                  <a:lnTo>
                    <a:pt x="2761146" y="887373"/>
                  </a:lnTo>
                  <a:lnTo>
                    <a:pt x="2777161" y="929784"/>
                  </a:lnTo>
                  <a:lnTo>
                    <a:pt x="2791777" y="972830"/>
                  </a:lnTo>
                  <a:lnTo>
                    <a:pt x="2804967" y="1016485"/>
                  </a:lnTo>
                  <a:lnTo>
                    <a:pt x="2816705" y="1060722"/>
                  </a:lnTo>
                  <a:lnTo>
                    <a:pt x="2826964" y="1105518"/>
                  </a:lnTo>
                  <a:lnTo>
                    <a:pt x="2835718" y="1150845"/>
                  </a:lnTo>
                  <a:lnTo>
                    <a:pt x="2842940" y="1196678"/>
                  </a:lnTo>
                  <a:lnTo>
                    <a:pt x="2848603" y="1242991"/>
                  </a:lnTo>
                  <a:lnTo>
                    <a:pt x="2852681" y="1289759"/>
                  </a:lnTo>
                  <a:lnTo>
                    <a:pt x="2855147" y="1336955"/>
                  </a:lnTo>
                  <a:lnTo>
                    <a:pt x="2855976" y="1384553"/>
                  </a:lnTo>
                  <a:lnTo>
                    <a:pt x="2855147" y="1432152"/>
                  </a:lnTo>
                  <a:lnTo>
                    <a:pt x="2852681" y="1479348"/>
                  </a:lnTo>
                  <a:lnTo>
                    <a:pt x="2848603" y="1526116"/>
                  </a:lnTo>
                  <a:lnTo>
                    <a:pt x="2842940" y="1572429"/>
                  </a:lnTo>
                  <a:lnTo>
                    <a:pt x="2835718" y="1618262"/>
                  </a:lnTo>
                  <a:lnTo>
                    <a:pt x="2826964" y="1663589"/>
                  </a:lnTo>
                  <a:lnTo>
                    <a:pt x="2816705" y="1708385"/>
                  </a:lnTo>
                  <a:lnTo>
                    <a:pt x="2804967" y="1752622"/>
                  </a:lnTo>
                  <a:lnTo>
                    <a:pt x="2791777" y="1796277"/>
                  </a:lnTo>
                  <a:lnTo>
                    <a:pt x="2777161" y="1839323"/>
                  </a:lnTo>
                  <a:lnTo>
                    <a:pt x="2761146" y="1881734"/>
                  </a:lnTo>
                  <a:lnTo>
                    <a:pt x="2743759" y="1923484"/>
                  </a:lnTo>
                  <a:lnTo>
                    <a:pt x="2725026" y="1964548"/>
                  </a:lnTo>
                  <a:lnTo>
                    <a:pt x="2704973" y="2004900"/>
                  </a:lnTo>
                  <a:lnTo>
                    <a:pt x="2683628" y="2044514"/>
                  </a:lnTo>
                  <a:lnTo>
                    <a:pt x="2661016" y="2083364"/>
                  </a:lnTo>
                  <a:lnTo>
                    <a:pt x="2637165" y="2121425"/>
                  </a:lnTo>
                  <a:lnTo>
                    <a:pt x="2612101" y="2158670"/>
                  </a:lnTo>
                  <a:lnTo>
                    <a:pt x="2585851" y="2195075"/>
                  </a:lnTo>
                  <a:lnTo>
                    <a:pt x="2558441" y="2230613"/>
                  </a:lnTo>
                  <a:lnTo>
                    <a:pt x="2529897" y="2265258"/>
                  </a:lnTo>
                  <a:lnTo>
                    <a:pt x="2500247" y="2298985"/>
                  </a:lnTo>
                  <a:lnTo>
                    <a:pt x="2469517" y="2331768"/>
                  </a:lnTo>
                  <a:lnTo>
                    <a:pt x="2437733" y="2363581"/>
                  </a:lnTo>
                  <a:lnTo>
                    <a:pt x="2404922" y="2394398"/>
                  </a:lnTo>
                  <a:lnTo>
                    <a:pt x="2371111" y="2424194"/>
                  </a:lnTo>
                  <a:lnTo>
                    <a:pt x="2336326" y="2452942"/>
                  </a:lnTo>
                  <a:lnTo>
                    <a:pt x="2300594" y="2480618"/>
                  </a:lnTo>
                  <a:lnTo>
                    <a:pt x="2263942" y="2507195"/>
                  </a:lnTo>
                  <a:lnTo>
                    <a:pt x="2226395" y="2532647"/>
                  </a:lnTo>
                  <a:lnTo>
                    <a:pt x="2187981" y="2556949"/>
                  </a:lnTo>
                  <a:lnTo>
                    <a:pt x="2148727" y="2580075"/>
                  </a:lnTo>
                  <a:lnTo>
                    <a:pt x="2108658" y="2601999"/>
                  </a:lnTo>
                  <a:lnTo>
                    <a:pt x="2067801" y="2622695"/>
                  </a:lnTo>
                  <a:lnTo>
                    <a:pt x="2026183" y="2642138"/>
                  </a:lnTo>
                  <a:lnTo>
                    <a:pt x="1983831" y="2660302"/>
                  </a:lnTo>
                  <a:lnTo>
                    <a:pt x="1940771" y="2677161"/>
                  </a:lnTo>
                  <a:lnTo>
                    <a:pt x="1897029" y="2692689"/>
                  </a:lnTo>
                  <a:lnTo>
                    <a:pt x="1852633" y="2706861"/>
                  </a:lnTo>
                  <a:lnTo>
                    <a:pt x="1807608" y="2719650"/>
                  </a:lnTo>
                  <a:lnTo>
                    <a:pt x="1761982" y="2731031"/>
                  </a:lnTo>
                  <a:lnTo>
                    <a:pt x="1715781" y="2740978"/>
                  </a:lnTo>
                  <a:lnTo>
                    <a:pt x="1669031" y="2749466"/>
                  </a:lnTo>
                  <a:lnTo>
                    <a:pt x="1621760" y="2756468"/>
                  </a:lnTo>
                  <a:lnTo>
                    <a:pt x="1573993" y="2761959"/>
                  </a:lnTo>
                  <a:lnTo>
                    <a:pt x="1525758" y="2765913"/>
                  </a:lnTo>
                  <a:lnTo>
                    <a:pt x="1477080" y="2768305"/>
                  </a:lnTo>
                  <a:lnTo>
                    <a:pt x="1427988" y="2769107"/>
                  </a:lnTo>
                  <a:lnTo>
                    <a:pt x="1378895" y="2768305"/>
                  </a:lnTo>
                  <a:lnTo>
                    <a:pt x="1330217" y="2765913"/>
                  </a:lnTo>
                  <a:lnTo>
                    <a:pt x="1281982" y="2761959"/>
                  </a:lnTo>
                  <a:lnTo>
                    <a:pt x="1234215" y="2756468"/>
                  </a:lnTo>
                  <a:lnTo>
                    <a:pt x="1186944" y="2749466"/>
                  </a:lnTo>
                  <a:lnTo>
                    <a:pt x="1140194" y="2740978"/>
                  </a:lnTo>
                  <a:lnTo>
                    <a:pt x="1093993" y="2731031"/>
                  </a:lnTo>
                  <a:lnTo>
                    <a:pt x="1048367" y="2719650"/>
                  </a:lnTo>
                  <a:lnTo>
                    <a:pt x="1003342" y="2706861"/>
                  </a:lnTo>
                  <a:lnTo>
                    <a:pt x="958946" y="2692689"/>
                  </a:lnTo>
                  <a:lnTo>
                    <a:pt x="915204" y="2677161"/>
                  </a:lnTo>
                  <a:lnTo>
                    <a:pt x="872144" y="2660302"/>
                  </a:lnTo>
                  <a:lnTo>
                    <a:pt x="829792" y="2642138"/>
                  </a:lnTo>
                  <a:lnTo>
                    <a:pt x="788174" y="2622695"/>
                  </a:lnTo>
                  <a:lnTo>
                    <a:pt x="747317" y="2601999"/>
                  </a:lnTo>
                  <a:lnTo>
                    <a:pt x="707248" y="2580075"/>
                  </a:lnTo>
                  <a:lnTo>
                    <a:pt x="667994" y="2556949"/>
                  </a:lnTo>
                  <a:lnTo>
                    <a:pt x="629580" y="2532647"/>
                  </a:lnTo>
                  <a:lnTo>
                    <a:pt x="592033" y="2507195"/>
                  </a:lnTo>
                  <a:lnTo>
                    <a:pt x="555381" y="2480618"/>
                  </a:lnTo>
                  <a:lnTo>
                    <a:pt x="519649" y="2452942"/>
                  </a:lnTo>
                  <a:lnTo>
                    <a:pt x="484864" y="2424194"/>
                  </a:lnTo>
                  <a:lnTo>
                    <a:pt x="451053" y="2394398"/>
                  </a:lnTo>
                  <a:lnTo>
                    <a:pt x="418242" y="2363581"/>
                  </a:lnTo>
                  <a:lnTo>
                    <a:pt x="386458" y="2331768"/>
                  </a:lnTo>
                  <a:lnTo>
                    <a:pt x="355728" y="2298985"/>
                  </a:lnTo>
                  <a:lnTo>
                    <a:pt x="326078" y="2265258"/>
                  </a:lnTo>
                  <a:lnTo>
                    <a:pt x="297534" y="2230613"/>
                  </a:lnTo>
                  <a:lnTo>
                    <a:pt x="270124" y="2195075"/>
                  </a:lnTo>
                  <a:lnTo>
                    <a:pt x="243874" y="2158670"/>
                  </a:lnTo>
                  <a:lnTo>
                    <a:pt x="218810" y="2121425"/>
                  </a:lnTo>
                  <a:lnTo>
                    <a:pt x="194959" y="2083364"/>
                  </a:lnTo>
                  <a:lnTo>
                    <a:pt x="172347" y="2044514"/>
                  </a:lnTo>
                  <a:lnTo>
                    <a:pt x="151002" y="2004900"/>
                  </a:lnTo>
                  <a:lnTo>
                    <a:pt x="130949" y="1964548"/>
                  </a:lnTo>
                  <a:lnTo>
                    <a:pt x="112216" y="1923484"/>
                  </a:lnTo>
                  <a:lnTo>
                    <a:pt x="94829" y="1881734"/>
                  </a:lnTo>
                  <a:lnTo>
                    <a:pt x="78814" y="1839323"/>
                  </a:lnTo>
                  <a:lnTo>
                    <a:pt x="64198" y="1796277"/>
                  </a:lnTo>
                  <a:lnTo>
                    <a:pt x="51008" y="1752622"/>
                  </a:lnTo>
                  <a:lnTo>
                    <a:pt x="39270" y="1708385"/>
                  </a:lnTo>
                  <a:lnTo>
                    <a:pt x="29011" y="1663589"/>
                  </a:lnTo>
                  <a:lnTo>
                    <a:pt x="20257" y="1618262"/>
                  </a:lnTo>
                  <a:lnTo>
                    <a:pt x="13035" y="1572429"/>
                  </a:lnTo>
                  <a:lnTo>
                    <a:pt x="7372" y="1526116"/>
                  </a:lnTo>
                  <a:lnTo>
                    <a:pt x="3294" y="1479348"/>
                  </a:lnTo>
                  <a:lnTo>
                    <a:pt x="828" y="1432152"/>
                  </a:lnTo>
                  <a:lnTo>
                    <a:pt x="0" y="1384553"/>
                  </a:lnTo>
                  <a:close/>
                </a:path>
              </a:pathLst>
            </a:custGeom>
            <a:ln w="12192">
              <a:solidFill>
                <a:srgbClr val="50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850626" y="4654677"/>
            <a:ext cx="9505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latin typeface="Calibri"/>
                <a:cs typeface="Calibri"/>
              </a:rPr>
              <a:t>SOM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51006" y="2650997"/>
            <a:ext cx="9124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latin typeface="Calibri"/>
                <a:cs typeface="Calibri"/>
              </a:rPr>
              <a:t>SAM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50626" y="1498549"/>
            <a:ext cx="892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90" dirty="0">
                <a:latin typeface="Calibri"/>
                <a:cs typeface="Calibri"/>
              </a:rPr>
              <a:t>TAM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1378661"/>
            <a:ext cx="88461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Модель</a:t>
            </a:r>
            <a:r>
              <a:rPr spc="-295" dirty="0"/>
              <a:t> </a:t>
            </a:r>
            <a:r>
              <a:rPr spc="-45" dirty="0"/>
              <a:t>коммерциализации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1304" y="2860929"/>
            <a:ext cx="5797550" cy="408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dirty="0">
                <a:solidFill>
                  <a:srgbClr val="3A4540"/>
                </a:solidFill>
                <a:latin typeface="Calibri"/>
                <a:cs typeface="Calibri"/>
              </a:rPr>
              <a:t>Потоки</a:t>
            </a:r>
            <a:r>
              <a:rPr sz="2650" b="1" spc="-85" dirty="0">
                <a:solidFill>
                  <a:srgbClr val="3A4540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3A4540"/>
                </a:solidFill>
                <a:latin typeface="Calibri"/>
                <a:cs typeface="Calibri"/>
              </a:rPr>
              <a:t>доходов:</a:t>
            </a:r>
            <a:endParaRPr sz="26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0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B2C:</a:t>
            </a:r>
            <a:r>
              <a:rPr sz="2400" spc="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Премиум-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подписка</a:t>
            </a:r>
            <a:endParaRPr sz="2400">
              <a:latin typeface="Calibri"/>
              <a:cs typeface="Calibri"/>
            </a:endParaRPr>
          </a:p>
          <a:p>
            <a:pPr marL="354965" marR="248285">
              <a:lnSpc>
                <a:spcPct val="100800"/>
              </a:lnSpc>
            </a:pP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(ежемесячная/годовая)</a:t>
            </a:r>
            <a:r>
              <a:rPr sz="24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spc="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расширенным функционалом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(персональные</a:t>
            </a:r>
            <a:endParaRPr sz="2400">
              <a:latin typeface="Calibri"/>
              <a:cs typeface="Calibri"/>
            </a:endParaRPr>
          </a:p>
          <a:p>
            <a:pPr marL="354965" marR="442595">
              <a:lnSpc>
                <a:spcPts val="2900"/>
              </a:lnSpc>
              <a:spcBef>
                <a:spcPts val="9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рекомендации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по</a:t>
            </a:r>
            <a:r>
              <a:rPr sz="24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питанию,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обучение,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контакты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врачей).</a:t>
            </a:r>
            <a:endParaRPr sz="2400">
              <a:latin typeface="Calibri"/>
              <a:cs typeface="Calibri"/>
            </a:endParaRPr>
          </a:p>
          <a:p>
            <a:pPr marL="354965" marR="570865" indent="-342900">
              <a:lnSpc>
                <a:spcPct val="100800"/>
              </a:lnSpc>
              <a:spcBef>
                <a:spcPts val="71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B2B: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Партнерства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производителями медтехники,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аптеками</a:t>
            </a:r>
            <a:r>
              <a:rPr sz="24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частными</a:t>
            </a:r>
            <a:endParaRPr sz="2400">
              <a:latin typeface="Calibri"/>
              <a:cs typeface="Calibri"/>
            </a:endParaRPr>
          </a:p>
          <a:p>
            <a:pPr marL="354965" marR="5080">
              <a:lnSpc>
                <a:spcPct val="100400"/>
              </a:lnSpc>
              <a:spcBef>
                <a:spcPts val="10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клиниками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(лицензирование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платформы, интеграция,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совместные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акции).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87488" y="2860929"/>
            <a:ext cx="6157595" cy="27165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2611120">
              <a:lnSpc>
                <a:spcPts val="3300"/>
              </a:lnSpc>
              <a:spcBef>
                <a:spcPts val="110"/>
              </a:spcBef>
            </a:pPr>
            <a:r>
              <a:rPr sz="2650" b="1" spc="-10" dirty="0">
                <a:solidFill>
                  <a:srgbClr val="3A4540"/>
                </a:solidFill>
                <a:latin typeface="Calibri"/>
                <a:cs typeface="Calibri"/>
              </a:rPr>
              <a:t>Прогнозные</a:t>
            </a:r>
            <a:r>
              <a:rPr sz="2650" b="1" spc="-75" dirty="0">
                <a:solidFill>
                  <a:srgbClr val="3A4540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3A4540"/>
                </a:solidFill>
                <a:latin typeface="Calibri"/>
                <a:cs typeface="Calibri"/>
              </a:rPr>
              <a:t>показатели эффективности:</a:t>
            </a:r>
            <a:endParaRPr sz="26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82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NPV: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106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229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945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руб.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PI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(Индекс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прибыльности):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107,23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руб./руб.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800"/>
              </a:lnSpc>
              <a:spcBef>
                <a:spcPts val="580"/>
              </a:spcBef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DPB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(Дисконтированный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срок</a:t>
            </a:r>
            <a:r>
              <a:rPr sz="2400" spc="-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окупаемости):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2,75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года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(33</a:t>
            </a:r>
            <a:r>
              <a:rPr sz="2400" spc="-6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месяца)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1268095"/>
            <a:ext cx="100495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Прогресс</a:t>
            </a:r>
            <a:r>
              <a:rPr spc="-254" dirty="0"/>
              <a:t> </a:t>
            </a:r>
            <a:r>
              <a:rPr dirty="0"/>
              <a:t>за</a:t>
            </a:r>
            <a:r>
              <a:rPr spc="-235" dirty="0"/>
              <a:t> </a:t>
            </a:r>
            <a:r>
              <a:rPr spc="-10" dirty="0"/>
              <a:t>время</a:t>
            </a:r>
            <a:r>
              <a:rPr spc="-265" dirty="0"/>
              <a:t> </a:t>
            </a:r>
            <a:r>
              <a:rPr spc="-25" dirty="0"/>
              <a:t>акселерации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1304" y="2712466"/>
            <a:ext cx="27241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25" dirty="0">
                <a:solidFill>
                  <a:srgbClr val="405348"/>
                </a:solidFill>
                <a:latin typeface="Arial MT"/>
                <a:cs typeface="Arial MT"/>
              </a:rPr>
              <a:t>01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4004" y="3026664"/>
            <a:ext cx="4196080" cy="30480"/>
          </a:xfrm>
          <a:custGeom>
            <a:avLst/>
            <a:gdLst/>
            <a:ahLst/>
            <a:cxnLst/>
            <a:rect l="l" t="t" r="r" b="b"/>
            <a:pathLst>
              <a:path w="4196080" h="30480">
                <a:moveTo>
                  <a:pt x="4195572" y="0"/>
                </a:moveTo>
                <a:lnTo>
                  <a:pt x="0" y="0"/>
                </a:lnTo>
                <a:lnTo>
                  <a:pt x="0" y="30479"/>
                </a:lnTo>
                <a:lnTo>
                  <a:pt x="4195572" y="30479"/>
                </a:lnTo>
                <a:lnTo>
                  <a:pt x="4195572" y="0"/>
                </a:lnTo>
                <a:close/>
              </a:path>
            </a:pathLst>
          </a:custGeom>
          <a:solidFill>
            <a:srgbClr val="438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1304" y="3159633"/>
            <a:ext cx="3660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405348"/>
                </a:solidFill>
                <a:latin typeface="Calibri"/>
                <a:cs typeface="Calibri"/>
              </a:rPr>
              <a:t>Уровень</a:t>
            </a:r>
            <a:r>
              <a:rPr sz="2400" b="1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5348"/>
                </a:solidFill>
                <a:latin typeface="Calibri"/>
                <a:cs typeface="Calibri"/>
              </a:rPr>
              <a:t>готовности</a:t>
            </a:r>
            <a:r>
              <a:rPr sz="2400" b="1" spc="-9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5348"/>
                </a:solidFill>
                <a:latin typeface="Calibri"/>
                <a:cs typeface="Calibri"/>
              </a:rPr>
              <a:t>(TRL):</a:t>
            </a:r>
            <a:r>
              <a:rPr sz="2400" b="1" spc="-9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405348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4840" y="2712466"/>
            <a:ext cx="27241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25" dirty="0">
                <a:solidFill>
                  <a:srgbClr val="405348"/>
                </a:solidFill>
                <a:latin typeface="Arial MT"/>
                <a:cs typeface="Arial MT"/>
              </a:rPr>
              <a:t>02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16652" y="3026664"/>
            <a:ext cx="4197350" cy="30480"/>
          </a:xfrm>
          <a:custGeom>
            <a:avLst/>
            <a:gdLst/>
            <a:ahLst/>
            <a:cxnLst/>
            <a:rect l="l" t="t" r="r" b="b"/>
            <a:pathLst>
              <a:path w="4197350" h="30480">
                <a:moveTo>
                  <a:pt x="4197096" y="0"/>
                </a:moveTo>
                <a:lnTo>
                  <a:pt x="0" y="0"/>
                </a:lnTo>
                <a:lnTo>
                  <a:pt x="0" y="30479"/>
                </a:lnTo>
                <a:lnTo>
                  <a:pt x="4197096" y="30479"/>
                </a:lnTo>
                <a:lnTo>
                  <a:pt x="4197096" y="0"/>
                </a:lnTo>
                <a:close/>
              </a:path>
            </a:pathLst>
          </a:custGeom>
          <a:solidFill>
            <a:srgbClr val="438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04840" y="3035348"/>
            <a:ext cx="4208780" cy="137541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400" b="1" spc="-10" dirty="0">
                <a:solidFill>
                  <a:srgbClr val="405348"/>
                </a:solidFill>
                <a:latin typeface="Calibri"/>
                <a:cs typeface="Calibri"/>
              </a:rPr>
              <a:t>Проведено</a:t>
            </a:r>
            <a:r>
              <a:rPr sz="2400" b="1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5348"/>
                </a:solidFill>
                <a:latin typeface="Calibri"/>
                <a:cs typeface="Calibri"/>
              </a:rPr>
              <a:t>110</a:t>
            </a:r>
            <a:r>
              <a:rPr sz="2400" b="1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5348"/>
                </a:solidFill>
                <a:latin typeface="Calibri"/>
                <a:cs typeface="Calibri"/>
              </a:rPr>
              <a:t>интервью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пациентами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Пермском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крае,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подтвержден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спрос.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28378" y="2712466"/>
            <a:ext cx="27241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25" dirty="0">
                <a:solidFill>
                  <a:srgbClr val="405348"/>
                </a:solidFill>
                <a:latin typeface="Arial MT"/>
                <a:cs typeface="Arial MT"/>
              </a:rPr>
              <a:t>03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640823" y="3026664"/>
            <a:ext cx="4196080" cy="30480"/>
          </a:xfrm>
          <a:custGeom>
            <a:avLst/>
            <a:gdLst/>
            <a:ahLst/>
            <a:cxnLst/>
            <a:rect l="l" t="t" r="r" b="b"/>
            <a:pathLst>
              <a:path w="4196080" h="30480">
                <a:moveTo>
                  <a:pt x="4195572" y="0"/>
                </a:moveTo>
                <a:lnTo>
                  <a:pt x="0" y="0"/>
                </a:lnTo>
                <a:lnTo>
                  <a:pt x="0" y="30479"/>
                </a:lnTo>
                <a:lnTo>
                  <a:pt x="4195572" y="30479"/>
                </a:lnTo>
                <a:lnTo>
                  <a:pt x="4195572" y="0"/>
                </a:lnTo>
                <a:close/>
              </a:path>
            </a:pathLst>
          </a:custGeom>
          <a:solidFill>
            <a:srgbClr val="438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628378" y="3159633"/>
            <a:ext cx="3405504" cy="1605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26670">
              <a:lnSpc>
                <a:spcPts val="2800"/>
              </a:lnSpc>
              <a:spcBef>
                <a:spcPts val="260"/>
              </a:spcBef>
            </a:pPr>
            <a:r>
              <a:rPr sz="2400" b="1" dirty="0">
                <a:solidFill>
                  <a:srgbClr val="405348"/>
                </a:solidFill>
                <a:latin typeface="Calibri"/>
                <a:cs typeface="Calibri"/>
              </a:rPr>
              <a:t>Разработана</a:t>
            </a:r>
            <a:r>
              <a:rPr sz="2400" b="1" spc="-114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5348"/>
                </a:solidFill>
                <a:latin typeface="Calibri"/>
                <a:cs typeface="Calibri"/>
              </a:rPr>
              <a:t>архитектура продукта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800"/>
              </a:lnSpc>
              <a:spcBef>
                <a:spcPts val="870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техническое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задание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на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прототип.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304" y="5209794"/>
            <a:ext cx="27241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25" dirty="0">
                <a:solidFill>
                  <a:srgbClr val="405348"/>
                </a:solidFill>
                <a:latin typeface="Arial MT"/>
                <a:cs typeface="Arial MT"/>
              </a:rPr>
              <a:t>04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94004" y="5522976"/>
            <a:ext cx="6408420" cy="30480"/>
          </a:xfrm>
          <a:custGeom>
            <a:avLst/>
            <a:gdLst/>
            <a:ahLst/>
            <a:cxnLst/>
            <a:rect l="l" t="t" r="r" b="b"/>
            <a:pathLst>
              <a:path w="6408420" h="30479">
                <a:moveTo>
                  <a:pt x="6408420" y="0"/>
                </a:moveTo>
                <a:lnTo>
                  <a:pt x="0" y="0"/>
                </a:lnTo>
                <a:lnTo>
                  <a:pt x="0" y="30480"/>
                </a:lnTo>
                <a:lnTo>
                  <a:pt x="6408420" y="30480"/>
                </a:lnTo>
                <a:lnTo>
                  <a:pt x="6408420" y="0"/>
                </a:lnTo>
                <a:close/>
              </a:path>
            </a:pathLst>
          </a:custGeom>
          <a:solidFill>
            <a:srgbClr val="438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1304" y="5532549"/>
            <a:ext cx="6232525" cy="100647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400" b="1" spc="-20" dirty="0">
                <a:solidFill>
                  <a:srgbClr val="405348"/>
                </a:solidFill>
                <a:latin typeface="Calibri"/>
                <a:cs typeface="Calibri"/>
              </a:rPr>
              <a:t>Определен</a:t>
            </a:r>
            <a:r>
              <a:rPr sz="2400" b="1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5348"/>
                </a:solidFill>
                <a:latin typeface="Calibri"/>
                <a:cs typeface="Calibri"/>
              </a:rPr>
              <a:t>технологический</a:t>
            </a:r>
            <a:r>
              <a:rPr sz="2400" b="1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405348"/>
                </a:solidFill>
                <a:latin typeface="Calibri"/>
                <a:cs typeface="Calibri"/>
              </a:rPr>
              <a:t>стек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Python,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Telegram</a:t>
            </a:r>
            <a:r>
              <a:rPr sz="24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API,</a:t>
            </a:r>
            <a:r>
              <a:rPr sz="24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облачная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инфраструктура.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16545" y="5209794"/>
            <a:ext cx="27241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25" dirty="0">
                <a:solidFill>
                  <a:srgbClr val="405348"/>
                </a:solidFill>
                <a:latin typeface="Arial MT"/>
                <a:cs typeface="Arial MT"/>
              </a:rPr>
              <a:t>05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27976" y="5522976"/>
            <a:ext cx="6408420" cy="30480"/>
          </a:xfrm>
          <a:custGeom>
            <a:avLst/>
            <a:gdLst/>
            <a:ahLst/>
            <a:cxnLst/>
            <a:rect l="l" t="t" r="r" b="b"/>
            <a:pathLst>
              <a:path w="6408419" h="30479">
                <a:moveTo>
                  <a:pt x="6408420" y="0"/>
                </a:moveTo>
                <a:lnTo>
                  <a:pt x="0" y="0"/>
                </a:lnTo>
                <a:lnTo>
                  <a:pt x="0" y="30480"/>
                </a:lnTo>
                <a:lnTo>
                  <a:pt x="6408420" y="30480"/>
                </a:lnTo>
                <a:lnTo>
                  <a:pt x="6408420" y="0"/>
                </a:lnTo>
                <a:close/>
              </a:path>
            </a:pathLst>
          </a:custGeom>
          <a:solidFill>
            <a:srgbClr val="4388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16545" y="5532549"/>
            <a:ext cx="5884545" cy="100647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400" b="1" dirty="0">
                <a:solidFill>
                  <a:srgbClr val="405348"/>
                </a:solidFill>
                <a:latin typeface="Calibri"/>
                <a:cs typeface="Calibri"/>
              </a:rPr>
              <a:t>Проработаны</a:t>
            </a:r>
            <a:r>
              <a:rPr sz="2400" b="1" spc="-10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5348"/>
                </a:solidFill>
                <a:latin typeface="Calibri"/>
                <a:cs typeface="Calibri"/>
              </a:rPr>
              <a:t>методы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Безопасного</a:t>
            </a:r>
            <a:r>
              <a:rPr sz="2400" spc="-1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хранения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медицинских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данных.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441782"/>
            <a:ext cx="555625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Дорожная</a:t>
            </a:r>
            <a:r>
              <a:rPr spc="-275" dirty="0"/>
              <a:t> </a:t>
            </a:r>
            <a:r>
              <a:rPr spc="-10" dirty="0"/>
              <a:t>карта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1304" y="1656969"/>
            <a:ext cx="101155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i="1" spc="-204" dirty="0">
                <a:solidFill>
                  <a:srgbClr val="3A4540"/>
                </a:solidFill>
                <a:latin typeface="Verdana"/>
                <a:cs typeface="Verdana"/>
              </a:rPr>
              <a:t>2026</a:t>
            </a:r>
            <a:r>
              <a:rPr sz="1850" b="1" i="1" spc="-245" dirty="0">
                <a:solidFill>
                  <a:srgbClr val="3A4540"/>
                </a:solidFill>
                <a:latin typeface="Verdana"/>
                <a:cs typeface="Verdana"/>
              </a:rPr>
              <a:t> </a:t>
            </a:r>
            <a:r>
              <a:rPr sz="1850" b="1" spc="-25" dirty="0">
                <a:solidFill>
                  <a:srgbClr val="3A4540"/>
                </a:solidFill>
                <a:latin typeface="Cambria"/>
                <a:cs typeface="Cambria"/>
              </a:rPr>
              <a:t>год</a:t>
            </a:r>
            <a:endParaRPr sz="18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1304" y="2064766"/>
            <a:ext cx="6305550" cy="22771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4965" marR="655955" indent="-342900">
              <a:lnSpc>
                <a:spcPts val="2000"/>
              </a:lnSpc>
              <a:spcBef>
                <a:spcPts val="505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Разработка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архитектуры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системы,</a:t>
            </a:r>
            <a:r>
              <a:rPr sz="20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создание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базового</a:t>
            </a:r>
            <a:r>
              <a:rPr sz="20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функционала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чат-</a:t>
            </a:r>
            <a:r>
              <a:rPr sz="2000" spc="-20" dirty="0">
                <a:solidFill>
                  <a:srgbClr val="405348"/>
                </a:solidFill>
                <a:latin typeface="Calibri"/>
                <a:cs typeface="Calibri"/>
              </a:rPr>
              <a:t>бота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ts val="2205"/>
              </a:lnSpc>
              <a:spcBef>
                <a:spcPts val="35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II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Запуск</a:t>
            </a:r>
            <a:r>
              <a:rPr sz="20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бета-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версии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для 200</a:t>
            </a:r>
            <a:r>
              <a:rPr sz="20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пользователей,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205"/>
              </a:lnSpc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интеграция</a:t>
            </a:r>
            <a:r>
              <a:rPr sz="20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глюкометрами</a:t>
            </a:r>
            <a:endParaRPr sz="2000">
              <a:latin typeface="Calibri"/>
              <a:cs typeface="Calibri"/>
            </a:endParaRPr>
          </a:p>
          <a:p>
            <a:pPr marL="354965" marR="695960" indent="-342900">
              <a:lnSpc>
                <a:spcPts val="2000"/>
              </a:lnSpc>
              <a:spcBef>
                <a:spcPts val="434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III</a:t>
            </a:r>
            <a:r>
              <a:rPr sz="20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Добавление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напоминаний</a:t>
            </a:r>
            <a:r>
              <a:rPr sz="20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базы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знаний,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тестирование</a:t>
            </a:r>
            <a:r>
              <a:rPr sz="20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500</a:t>
            </a:r>
            <a:r>
              <a:rPr sz="20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пользователями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000"/>
              </a:lnSpc>
              <a:spcBef>
                <a:spcPts val="440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IV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Запуск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публичной</a:t>
            </a:r>
            <a:r>
              <a:rPr sz="20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версии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Telegram,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 внедрение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монетизации,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&gt;1000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пользователей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04556" y="1656969"/>
            <a:ext cx="995044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i="1" spc="-240" dirty="0">
                <a:solidFill>
                  <a:srgbClr val="3A4540"/>
                </a:solidFill>
                <a:latin typeface="Verdana"/>
                <a:cs typeface="Verdana"/>
              </a:rPr>
              <a:t>2027</a:t>
            </a:r>
            <a:r>
              <a:rPr sz="1850" b="1" i="1" spc="-260" dirty="0">
                <a:solidFill>
                  <a:srgbClr val="3A4540"/>
                </a:solidFill>
                <a:latin typeface="Verdana"/>
                <a:cs typeface="Verdana"/>
              </a:rPr>
              <a:t> </a:t>
            </a:r>
            <a:r>
              <a:rPr sz="1850" b="1" spc="-25" dirty="0">
                <a:solidFill>
                  <a:srgbClr val="3A4540"/>
                </a:solidFill>
                <a:latin typeface="Cambria"/>
                <a:cs typeface="Cambria"/>
              </a:rPr>
              <a:t>год</a:t>
            </a:r>
            <a:endParaRPr sz="18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04556" y="2064766"/>
            <a:ext cx="6089015" cy="1898597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60655" indent="-342900">
              <a:lnSpc>
                <a:spcPts val="2000"/>
              </a:lnSpc>
              <a:spcBef>
                <a:spcPts val="505"/>
              </a:spcBef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lang="ru-RU" sz="2000" dirty="0" smtClean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000" dirty="0" err="1" smtClean="0">
                <a:solidFill>
                  <a:srgbClr val="405348"/>
                </a:solidFill>
                <a:latin typeface="Calibri"/>
                <a:cs typeface="Calibri"/>
              </a:rPr>
              <a:t>нтеграция</a:t>
            </a:r>
            <a:r>
              <a:rPr sz="2000" spc="-60" dirty="0" smtClean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405348"/>
                </a:solidFill>
                <a:latin typeface="Calibri"/>
                <a:cs typeface="Calibri"/>
              </a:rPr>
              <a:t>с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фитнес-трекерами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ts val="2200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II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Добавление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телемедицинских</a:t>
            </a:r>
            <a:r>
              <a:rPr sz="20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консультаций,</a:t>
            </a:r>
            <a:endParaRPr sz="2000" dirty="0">
              <a:latin typeface="Calibri"/>
              <a:cs typeface="Calibri"/>
            </a:endParaRPr>
          </a:p>
          <a:p>
            <a:pPr marL="355600">
              <a:lnSpc>
                <a:spcPts val="2200"/>
              </a:lnSpc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&gt;5000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пользователей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III</a:t>
            </a:r>
            <a:r>
              <a:rPr sz="20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Разработка</a:t>
            </a:r>
            <a:r>
              <a:rPr sz="20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B2B-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решения</a:t>
            </a:r>
            <a:r>
              <a:rPr sz="20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для</a:t>
            </a:r>
            <a:r>
              <a:rPr sz="20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клиник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ts val="2200"/>
              </a:lnSpc>
              <a:spcBef>
                <a:spcPts val="465"/>
              </a:spcBef>
              <a:buChar char="•"/>
              <a:tabLst>
                <a:tab pos="35496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IV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кв.: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Запуск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в</a:t>
            </a:r>
            <a:r>
              <a:rPr sz="20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5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регионах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России,</a:t>
            </a:r>
            <a:r>
              <a:rPr sz="20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самоокупаемость,</a:t>
            </a:r>
            <a:endParaRPr sz="2000" dirty="0">
              <a:latin typeface="Calibri"/>
              <a:cs typeface="Calibri"/>
            </a:endParaRPr>
          </a:p>
          <a:p>
            <a:pPr marL="355600">
              <a:lnSpc>
                <a:spcPts val="2200"/>
              </a:lnSpc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&gt;10 000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пользователей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67428" y="5037560"/>
            <a:ext cx="5523230" cy="1056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22250" algn="r">
              <a:lnSpc>
                <a:spcPts val="1595"/>
              </a:lnSpc>
            </a:pPr>
            <a:r>
              <a:rPr sz="1350" b="1" i="1" spc="-210" dirty="0">
                <a:solidFill>
                  <a:srgbClr val="3A4540"/>
                </a:solidFill>
                <a:latin typeface="Verdana"/>
                <a:cs typeface="Verdana"/>
              </a:rPr>
              <a:t>IV</a:t>
            </a:r>
            <a:r>
              <a:rPr sz="1350" b="1" i="1" spc="-195" dirty="0">
                <a:solidFill>
                  <a:srgbClr val="3A4540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3A4540"/>
                </a:solidFill>
                <a:latin typeface="Cambria"/>
                <a:cs typeface="Cambria"/>
              </a:rPr>
              <a:t>кв</a:t>
            </a:r>
            <a:r>
              <a:rPr sz="1350" b="1" i="1" spc="-25" dirty="0">
                <a:solidFill>
                  <a:srgbClr val="3A4540"/>
                </a:solidFill>
                <a:latin typeface="Verdana"/>
                <a:cs typeface="Verdana"/>
              </a:rPr>
              <a:t>.</a:t>
            </a:r>
            <a:endParaRPr sz="1350">
              <a:latin typeface="Verdana"/>
              <a:cs typeface="Verdana"/>
            </a:endParaRPr>
          </a:p>
          <a:p>
            <a:pPr marL="1562100" marR="48260" indent="-1234440">
              <a:lnSpc>
                <a:spcPct val="74000"/>
              </a:lnSpc>
              <a:spcBef>
                <a:spcPts val="885"/>
              </a:spcBef>
              <a:tabLst>
                <a:tab pos="1805305" algn="l"/>
                <a:tab pos="3311525" algn="l"/>
                <a:tab pos="4674235" algn="l"/>
                <a:tab pos="4792980" algn="l"/>
              </a:tabLst>
            </a:pPr>
            <a:r>
              <a:rPr sz="1350" b="1" i="1" spc="-235" dirty="0">
                <a:solidFill>
                  <a:srgbClr val="405348"/>
                </a:solidFill>
                <a:latin typeface="Verdana"/>
                <a:cs typeface="Verdana"/>
              </a:rPr>
              <a:t>I</a:t>
            </a:r>
            <a:r>
              <a:rPr sz="1350" b="1" i="1" spc="-175" dirty="0">
                <a:solidFill>
                  <a:srgbClr val="405348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405348"/>
                </a:solidFill>
                <a:latin typeface="Cambria"/>
                <a:cs typeface="Cambria"/>
              </a:rPr>
              <a:t>кв</a:t>
            </a:r>
            <a:r>
              <a:rPr sz="1350" b="1" i="1" spc="-25" dirty="0">
                <a:solidFill>
                  <a:srgbClr val="405348"/>
                </a:solidFill>
                <a:latin typeface="Verdana"/>
                <a:cs typeface="Verdana"/>
              </a:rPr>
              <a:t>.</a:t>
            </a:r>
            <a:r>
              <a:rPr sz="1350" b="1" i="1" dirty="0">
                <a:solidFill>
                  <a:srgbClr val="405348"/>
                </a:solidFill>
                <a:latin typeface="Verdana"/>
                <a:cs typeface="Verdana"/>
              </a:rPr>
              <a:t>		</a:t>
            </a:r>
            <a:r>
              <a:rPr sz="2025" b="1" i="1" spc="-352" baseline="32921" dirty="0">
                <a:solidFill>
                  <a:srgbClr val="3A4540"/>
                </a:solidFill>
                <a:latin typeface="Verdana"/>
                <a:cs typeface="Verdana"/>
              </a:rPr>
              <a:t>II</a:t>
            </a:r>
            <a:r>
              <a:rPr sz="2025" b="1" i="1" spc="-262" baseline="32921" dirty="0">
                <a:solidFill>
                  <a:srgbClr val="3A4540"/>
                </a:solidFill>
                <a:latin typeface="Verdana"/>
                <a:cs typeface="Verdana"/>
              </a:rPr>
              <a:t> </a:t>
            </a:r>
            <a:r>
              <a:rPr sz="2025" b="1" spc="-37" baseline="32921" dirty="0">
                <a:solidFill>
                  <a:srgbClr val="3A4540"/>
                </a:solidFill>
                <a:latin typeface="Cambria"/>
                <a:cs typeface="Cambria"/>
              </a:rPr>
              <a:t>кв</a:t>
            </a:r>
            <a:r>
              <a:rPr sz="2025" b="1" i="1" spc="-37" baseline="32921" dirty="0">
                <a:solidFill>
                  <a:srgbClr val="3A4540"/>
                </a:solidFill>
                <a:latin typeface="Verdana"/>
                <a:cs typeface="Verdana"/>
              </a:rPr>
              <a:t>.</a:t>
            </a:r>
            <a:r>
              <a:rPr sz="2025" b="1" i="1" baseline="32921" dirty="0">
                <a:solidFill>
                  <a:srgbClr val="3A4540"/>
                </a:solidFill>
                <a:latin typeface="Verdana"/>
                <a:cs typeface="Verdana"/>
              </a:rPr>
              <a:t>	</a:t>
            </a:r>
            <a:r>
              <a:rPr sz="1350" b="1" i="1" spc="-235" dirty="0">
                <a:solidFill>
                  <a:srgbClr val="3A4540"/>
                </a:solidFill>
                <a:latin typeface="Verdana"/>
                <a:cs typeface="Verdana"/>
              </a:rPr>
              <a:t>III</a:t>
            </a:r>
            <a:r>
              <a:rPr sz="1350" b="1" i="1" spc="-170" dirty="0">
                <a:solidFill>
                  <a:srgbClr val="3A4540"/>
                </a:solidFill>
                <a:latin typeface="Verdana"/>
                <a:cs typeface="Verdana"/>
              </a:rPr>
              <a:t> </a:t>
            </a:r>
            <a:r>
              <a:rPr sz="1350" b="1" spc="-25" dirty="0">
                <a:solidFill>
                  <a:srgbClr val="3A4540"/>
                </a:solidFill>
                <a:latin typeface="Cambria"/>
                <a:cs typeface="Cambria"/>
              </a:rPr>
              <a:t>кв</a:t>
            </a:r>
            <a:r>
              <a:rPr sz="1350" b="1" i="1" spc="-25" dirty="0">
                <a:solidFill>
                  <a:srgbClr val="3A4540"/>
                </a:solidFill>
                <a:latin typeface="Verdana"/>
                <a:cs typeface="Verdana"/>
              </a:rPr>
              <a:t>.</a:t>
            </a:r>
            <a:r>
              <a:rPr sz="1350" b="1" i="1" dirty="0">
                <a:solidFill>
                  <a:srgbClr val="3A4540"/>
                </a:solidFill>
                <a:latin typeface="Verdana"/>
                <a:cs typeface="Verdana"/>
              </a:rPr>
              <a:t>	</a:t>
            </a:r>
            <a:r>
              <a:rPr sz="1575" spc="89" baseline="15873" dirty="0">
                <a:solidFill>
                  <a:srgbClr val="405348"/>
                </a:solidFill>
                <a:latin typeface="Microsoft Sans Serif"/>
                <a:cs typeface="Microsoft Sans Serif"/>
              </a:rPr>
              <a:t>Публичный 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Бета</a:t>
            </a:r>
            <a:r>
              <a:rPr sz="1050" spc="25" dirty="0">
                <a:solidFill>
                  <a:srgbClr val="405348"/>
                </a:solidFill>
                <a:latin typeface="Microsoft Sans Serif"/>
                <a:cs typeface="Microsoft Sans Serif"/>
              </a:rPr>
              <a:t> </a:t>
            </a:r>
            <a:r>
              <a:rPr sz="1050" spc="80" dirty="0">
                <a:solidFill>
                  <a:srgbClr val="405348"/>
                </a:solidFill>
                <a:latin typeface="Microsoft Sans Serif"/>
                <a:cs typeface="Microsoft Sans Serif"/>
              </a:rPr>
              <a:t>для</a:t>
            </a:r>
            <a:r>
              <a:rPr sz="1050" spc="35" dirty="0">
                <a:solidFill>
                  <a:srgbClr val="405348"/>
                </a:solidFill>
                <a:latin typeface="Microsoft Sans Serif"/>
                <a:cs typeface="Microsoft Sans Serif"/>
              </a:rPr>
              <a:t> 200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			</a:t>
            </a:r>
            <a:r>
              <a:rPr sz="1575" baseline="-7936" dirty="0">
                <a:solidFill>
                  <a:srgbClr val="405348"/>
                </a:solidFill>
                <a:latin typeface="Microsoft Sans Serif"/>
                <a:cs typeface="Microsoft Sans Serif"/>
              </a:rPr>
              <a:t>запуск</a:t>
            </a:r>
            <a:r>
              <a:rPr sz="1575" spc="292" baseline="-7936" dirty="0">
                <a:solidFill>
                  <a:srgbClr val="405348"/>
                </a:solidFill>
                <a:latin typeface="Microsoft Sans Serif"/>
                <a:cs typeface="Microsoft Sans Serif"/>
              </a:rPr>
              <a:t> </a:t>
            </a:r>
            <a:r>
              <a:rPr sz="1575" spc="-75" baseline="-7936" dirty="0">
                <a:solidFill>
                  <a:srgbClr val="405348"/>
                </a:solidFill>
                <a:latin typeface="Microsoft Sans Serif"/>
                <a:cs typeface="Microsoft Sans Serif"/>
              </a:rPr>
              <a:t>в</a:t>
            </a:r>
            <a:endParaRPr sz="1575" baseline="-7936">
              <a:latin typeface="Microsoft Sans Serif"/>
              <a:cs typeface="Microsoft Sans Serif"/>
            </a:endParaRPr>
          </a:p>
          <a:p>
            <a:pPr>
              <a:lnSpc>
                <a:spcPts val="819"/>
              </a:lnSpc>
              <a:tabLst>
                <a:tab pos="1471930" algn="l"/>
                <a:tab pos="3053715" algn="l"/>
                <a:tab pos="4709160" algn="l"/>
              </a:tabLst>
            </a:pPr>
            <a:r>
              <a:rPr sz="1050" spc="60" dirty="0">
                <a:solidFill>
                  <a:srgbClr val="405348"/>
                </a:solidFill>
                <a:latin typeface="Microsoft Sans Serif"/>
                <a:cs typeface="Microsoft Sans Serif"/>
              </a:rPr>
              <a:t>Архитектура</a:t>
            </a:r>
            <a:r>
              <a:rPr sz="1050" spc="-40" dirty="0">
                <a:solidFill>
                  <a:srgbClr val="405348"/>
                </a:solidFill>
                <a:latin typeface="Microsoft Sans Serif"/>
                <a:cs typeface="Microsoft Sans Serif"/>
              </a:rPr>
              <a:t> </a:t>
            </a:r>
            <a:r>
              <a:rPr sz="1050" spc="55" dirty="0">
                <a:solidFill>
                  <a:srgbClr val="405348"/>
                </a:solidFill>
                <a:latin typeface="Microsoft Sans Serif"/>
                <a:cs typeface="Microsoft Sans Serif"/>
              </a:rPr>
              <a:t>и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	</a:t>
            </a:r>
            <a:r>
              <a:rPr sz="1575" spc="52" baseline="-31746" dirty="0">
                <a:solidFill>
                  <a:srgbClr val="405348"/>
                </a:solidFill>
                <a:latin typeface="Microsoft Sans Serif"/>
                <a:cs typeface="Microsoft Sans Serif"/>
              </a:rPr>
              <a:t>пользователей,</a:t>
            </a:r>
            <a:r>
              <a:rPr sz="1575" baseline="-31746" dirty="0">
                <a:solidFill>
                  <a:srgbClr val="405348"/>
                </a:solidFill>
                <a:latin typeface="Microsoft Sans Serif"/>
                <a:cs typeface="Microsoft Sans Serif"/>
              </a:rPr>
              <a:t>	</a:t>
            </a:r>
            <a:r>
              <a:rPr sz="1050" spc="40" dirty="0">
                <a:solidFill>
                  <a:srgbClr val="405348"/>
                </a:solidFill>
                <a:latin typeface="Microsoft Sans Serif"/>
                <a:cs typeface="Microsoft Sans Serif"/>
              </a:rPr>
              <a:t>Напоминания,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	</a:t>
            </a:r>
            <a:r>
              <a:rPr sz="1575" spc="15" baseline="-39682" dirty="0">
                <a:solidFill>
                  <a:srgbClr val="405348"/>
                </a:solidFill>
                <a:latin typeface="Microsoft Sans Serif"/>
                <a:cs typeface="Microsoft Sans Serif"/>
              </a:rPr>
              <a:t>Telegram</a:t>
            </a:r>
            <a:r>
              <a:rPr sz="1575" spc="202" baseline="-39682" dirty="0">
                <a:solidFill>
                  <a:srgbClr val="405348"/>
                </a:solidFill>
                <a:latin typeface="Microsoft Sans Serif"/>
                <a:cs typeface="Microsoft Sans Serif"/>
              </a:rPr>
              <a:t> </a:t>
            </a:r>
            <a:r>
              <a:rPr sz="1575" spc="82" baseline="-39682" dirty="0">
                <a:solidFill>
                  <a:srgbClr val="405348"/>
                </a:solidFill>
                <a:latin typeface="Microsoft Sans Serif"/>
                <a:cs typeface="Microsoft Sans Serif"/>
              </a:rPr>
              <a:t>и</a:t>
            </a:r>
            <a:endParaRPr sz="1575" baseline="-39682">
              <a:latin typeface="Microsoft Sans Serif"/>
              <a:cs typeface="Microsoft Sans Serif"/>
            </a:endParaRPr>
          </a:p>
          <a:p>
            <a:pPr marL="379095" indent="-334010">
              <a:lnSpc>
                <a:spcPct val="111400"/>
              </a:lnSpc>
              <a:tabLst>
                <a:tab pos="1605915" algn="l"/>
                <a:tab pos="3070225" algn="l"/>
                <a:tab pos="3117850" algn="l"/>
                <a:tab pos="4617720" algn="l"/>
              </a:tabLst>
            </a:pPr>
            <a:r>
              <a:rPr sz="1050" spc="10" dirty="0">
                <a:solidFill>
                  <a:srgbClr val="405348"/>
                </a:solidFill>
                <a:latin typeface="Microsoft Sans Serif"/>
                <a:cs typeface="Microsoft Sans Serif"/>
              </a:rPr>
              <a:t>базовый</a:t>
            </a:r>
            <a:r>
              <a:rPr sz="1050" spc="185" dirty="0">
                <a:solidFill>
                  <a:srgbClr val="405348"/>
                </a:solidFill>
                <a:latin typeface="Microsoft Sans Serif"/>
                <a:cs typeface="Microsoft Sans Serif"/>
              </a:rPr>
              <a:t> </a:t>
            </a:r>
            <a:r>
              <a:rPr sz="1050" spc="65" dirty="0">
                <a:solidFill>
                  <a:srgbClr val="405348"/>
                </a:solidFill>
                <a:latin typeface="Microsoft Sans Serif"/>
                <a:cs typeface="Microsoft Sans Serif"/>
              </a:rPr>
              <a:t>чат-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	</a:t>
            </a:r>
            <a:r>
              <a:rPr sz="1575" spc="89" baseline="-31746" dirty="0">
                <a:solidFill>
                  <a:srgbClr val="405348"/>
                </a:solidFill>
                <a:latin typeface="Microsoft Sans Serif"/>
                <a:cs typeface="Microsoft Sans Serif"/>
              </a:rPr>
              <a:t>интеграция</a:t>
            </a:r>
            <a:r>
              <a:rPr sz="1575" baseline="-31746" dirty="0">
                <a:solidFill>
                  <a:srgbClr val="405348"/>
                </a:solidFill>
                <a:latin typeface="Microsoft Sans Serif"/>
                <a:cs typeface="Microsoft Sans Serif"/>
              </a:rPr>
              <a:t>		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база</a:t>
            </a:r>
            <a:r>
              <a:rPr sz="1050" spc="5" dirty="0">
                <a:solidFill>
                  <a:srgbClr val="405348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405348"/>
                </a:solidFill>
                <a:latin typeface="Microsoft Sans Serif"/>
                <a:cs typeface="Microsoft Sans Serif"/>
              </a:rPr>
              <a:t>знаний,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	</a:t>
            </a:r>
            <a:r>
              <a:rPr sz="1575" spc="67" baseline="-39682" dirty="0">
                <a:solidFill>
                  <a:srgbClr val="405348"/>
                </a:solidFill>
                <a:latin typeface="Microsoft Sans Serif"/>
                <a:cs typeface="Microsoft Sans Serif"/>
              </a:rPr>
              <a:t>монетизация </a:t>
            </a:r>
            <a:r>
              <a:rPr sz="1050" spc="30" dirty="0">
                <a:solidFill>
                  <a:srgbClr val="405348"/>
                </a:solidFill>
                <a:latin typeface="Microsoft Sans Serif"/>
                <a:cs typeface="Microsoft Sans Serif"/>
              </a:rPr>
              <a:t>бот</a:t>
            </a:r>
            <a:r>
              <a:rPr sz="1050" dirty="0">
                <a:solidFill>
                  <a:srgbClr val="405348"/>
                </a:solidFill>
                <a:latin typeface="Microsoft Sans Serif"/>
                <a:cs typeface="Microsoft Sans Serif"/>
              </a:rPr>
              <a:t>		</a:t>
            </a:r>
            <a:r>
              <a:rPr sz="1050" spc="45" dirty="0">
                <a:solidFill>
                  <a:srgbClr val="405348"/>
                </a:solidFill>
                <a:latin typeface="Microsoft Sans Serif"/>
                <a:cs typeface="Microsoft Sans Serif"/>
              </a:rPr>
              <a:t>тестирование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1304" y="6767271"/>
            <a:ext cx="3227705" cy="2949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22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Результаты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на</a:t>
            </a:r>
            <a:r>
              <a:rPr sz="20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конец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5348"/>
                </a:solidFill>
                <a:latin typeface="Calibri"/>
                <a:cs typeface="Calibri"/>
              </a:rPr>
              <a:t>2027</a:t>
            </a:r>
            <a:r>
              <a:rPr sz="2000" spc="-20" dirty="0" smtClean="0">
                <a:solidFill>
                  <a:srgbClr val="405348"/>
                </a:solidFill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88865" y="6767271"/>
            <a:ext cx="8742045" cy="58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>
              <a:lnSpc>
                <a:spcPts val="2200"/>
              </a:lnSpc>
              <a:spcBef>
                <a:spcPts val="100"/>
              </a:spcBef>
              <a:tabLst>
                <a:tab pos="317944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Время</a:t>
            </a:r>
            <a:r>
              <a:rPr sz="20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отклика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&lt;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2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сек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Точность</a:t>
            </a:r>
            <a:r>
              <a:rPr sz="20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прогноза</a:t>
            </a:r>
            <a:r>
              <a:rPr sz="20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глюкозы</a:t>
            </a:r>
            <a:r>
              <a:rPr sz="2000" spc="-4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Microsoft Sans Serif"/>
                <a:cs typeface="Microsoft Sans Serif"/>
              </a:rPr>
              <a:t>±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0.8</a:t>
            </a:r>
            <a:r>
              <a:rPr sz="20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ммоль/л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00"/>
              </a:lnSpc>
              <a:tabLst>
                <a:tab pos="5164455" algn="l"/>
              </a:tabLst>
            </a:pP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Интеграция</a:t>
            </a:r>
            <a:r>
              <a:rPr sz="20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с</a:t>
            </a:r>
            <a:r>
              <a:rPr sz="20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10+</a:t>
            </a:r>
            <a:r>
              <a:rPr sz="2000" spc="-5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моделями</a:t>
            </a:r>
            <a:r>
              <a:rPr sz="2000" spc="-5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глюкометров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	10</a:t>
            </a:r>
            <a:r>
              <a:rPr sz="20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000+</a:t>
            </a:r>
            <a:r>
              <a:rPr sz="20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5348"/>
                </a:solidFill>
                <a:latin typeface="Calibri"/>
                <a:cs typeface="Calibri"/>
              </a:rPr>
              <a:t>активных</a:t>
            </a:r>
            <a:r>
              <a:rPr sz="20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пользователей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8036" y="4559808"/>
            <a:ext cx="14175105" cy="1993900"/>
            <a:chOff x="288036" y="4559808"/>
            <a:chExt cx="14175105" cy="19939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2592" y="4559808"/>
              <a:ext cx="7440168" cy="19933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036" y="4654296"/>
              <a:ext cx="7027164" cy="1836420"/>
            </a:xfrm>
            <a:prstGeom prst="rect">
              <a:avLst/>
            </a:prstGeom>
          </p:spPr>
        </p:pic>
      </p:grpSp>
      <p:sp>
        <p:nvSpPr>
          <p:cNvPr id="16" name="Овал 15"/>
          <p:cNvSpPr/>
          <p:nvPr/>
        </p:nvSpPr>
        <p:spPr>
          <a:xfrm>
            <a:off x="7928100" y="5450995"/>
            <a:ext cx="1143000" cy="1294437"/>
          </a:xfrm>
          <a:prstGeom prst="ellipse">
            <a:avLst/>
          </a:prstGeom>
          <a:solidFill>
            <a:srgbClr val="FAF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bject 8"/>
          <p:cNvSpPr txBox="1"/>
          <p:nvPr/>
        </p:nvSpPr>
        <p:spPr>
          <a:xfrm>
            <a:off x="7972932" y="5514676"/>
            <a:ext cx="1053336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tabLst>
                <a:tab pos="354965" algn="l"/>
              </a:tabLst>
            </a:pPr>
            <a:r>
              <a:rPr lang="ru-RU" sz="1200" spc="-25" dirty="0" smtClean="0">
                <a:solidFill>
                  <a:srgbClr val="405348"/>
                </a:solidFill>
                <a:latin typeface="Calibri"/>
                <a:cs typeface="Calibri"/>
              </a:rPr>
              <a:t>Интеграция с</a:t>
            </a:r>
          </a:p>
          <a:p>
            <a:pPr marL="12700" algn="ctr">
              <a:spcBef>
                <a:spcPts val="100"/>
              </a:spcBef>
              <a:tabLst>
                <a:tab pos="354965" algn="l"/>
              </a:tabLst>
            </a:pPr>
            <a:r>
              <a:rPr lang="ru-RU" sz="1200" spc="-25" dirty="0" smtClean="0">
                <a:solidFill>
                  <a:srgbClr val="405348"/>
                </a:solidFill>
                <a:latin typeface="Calibri"/>
                <a:cs typeface="Calibri"/>
              </a:rPr>
              <a:t>фитнес-</a:t>
            </a:r>
          </a:p>
          <a:p>
            <a:pPr marL="12700" algn="ctr">
              <a:spcBef>
                <a:spcPts val="100"/>
              </a:spcBef>
              <a:tabLst>
                <a:tab pos="354965" algn="l"/>
              </a:tabLst>
            </a:pPr>
            <a:r>
              <a:rPr lang="ru-RU" sz="1200" spc="-25" dirty="0" err="1" smtClean="0">
                <a:solidFill>
                  <a:srgbClr val="405348"/>
                </a:solidFill>
                <a:latin typeface="Calibri"/>
                <a:cs typeface="Calibri"/>
              </a:rPr>
              <a:t>трекерами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539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Наша</a:t>
            </a:r>
            <a:r>
              <a:rPr spc="-340" dirty="0"/>
              <a:t> </a:t>
            </a:r>
            <a:r>
              <a:rPr spc="-35" dirty="0"/>
              <a:t>команда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8575" y="4870221"/>
            <a:ext cx="2966720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0" marR="5080" indent="-673735">
              <a:lnSpc>
                <a:spcPct val="1059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3A4540"/>
                </a:solidFill>
                <a:latin typeface="Cambria"/>
                <a:cs typeface="Cambria"/>
              </a:rPr>
              <a:t>Третьякова</a:t>
            </a:r>
            <a:r>
              <a:rPr sz="2200" b="1" spc="-35" dirty="0">
                <a:solidFill>
                  <a:srgbClr val="3A4540"/>
                </a:solidFill>
                <a:latin typeface="Cambria"/>
                <a:cs typeface="Cambria"/>
              </a:rPr>
              <a:t> </a:t>
            </a:r>
            <a:r>
              <a:rPr sz="2200" b="1" spc="-10" dirty="0">
                <a:solidFill>
                  <a:srgbClr val="3A4540"/>
                </a:solidFill>
                <a:latin typeface="Cambria"/>
                <a:cs typeface="Cambria"/>
              </a:rPr>
              <a:t>Виктория Витальевна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5753" y="5809615"/>
            <a:ext cx="3512820" cy="11290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065" marR="5080" indent="1270" algn="ctr">
              <a:lnSpc>
                <a:spcPct val="100800"/>
              </a:lnSpc>
              <a:spcBef>
                <a:spcPts val="7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Лидер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проекта,</a:t>
            </a:r>
            <a:r>
              <a:rPr sz="2400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менеджер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Контакты: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+7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912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787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4534, </a:t>
            </a:r>
            <a:r>
              <a:rPr sz="2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tretakova713@mail.ru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41238" y="4870221"/>
            <a:ext cx="296227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5160" marR="5080" indent="-632460">
              <a:lnSpc>
                <a:spcPct val="105900"/>
              </a:lnSpc>
              <a:spcBef>
                <a:spcPts val="100"/>
              </a:spcBef>
            </a:pPr>
            <a:r>
              <a:rPr sz="2200" b="1" spc="-20" dirty="0">
                <a:solidFill>
                  <a:srgbClr val="3A4540"/>
                </a:solidFill>
                <a:latin typeface="Cambria"/>
                <a:cs typeface="Cambria"/>
              </a:rPr>
              <a:t>Вишнякова</a:t>
            </a:r>
            <a:r>
              <a:rPr sz="2200" b="1" spc="-45" dirty="0">
                <a:solidFill>
                  <a:srgbClr val="3A4540"/>
                </a:solidFill>
                <a:latin typeface="Cambria"/>
                <a:cs typeface="Cambria"/>
              </a:rPr>
              <a:t> </a:t>
            </a:r>
            <a:r>
              <a:rPr sz="2200" b="1" spc="-10" dirty="0">
                <a:solidFill>
                  <a:srgbClr val="3A4540"/>
                </a:solidFill>
                <a:latin typeface="Cambria"/>
                <a:cs typeface="Cambria"/>
              </a:rPr>
              <a:t>Виктория Дмитриевна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5394" y="5809615"/>
            <a:ext cx="3512820" cy="11290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929640">
              <a:lnSpc>
                <a:spcPct val="100800"/>
              </a:lnSpc>
              <a:spcBef>
                <a:spcPts val="7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Разработчик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Контакты: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+7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982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455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8024,</a:t>
            </a:r>
            <a:endParaRPr sz="2400">
              <a:latin typeface="Calibri"/>
              <a:cs typeface="Calibri"/>
            </a:endParaRPr>
          </a:p>
          <a:p>
            <a:pPr marL="283845">
              <a:lnSpc>
                <a:spcPct val="100000"/>
              </a:lnSpc>
              <a:spcBef>
                <a:spcPts val="25"/>
              </a:spcBef>
            </a:pPr>
            <a:r>
              <a:rPr sz="2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yikusikvish@icloud.com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86719" y="4870221"/>
            <a:ext cx="2548890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" indent="-421005">
              <a:lnSpc>
                <a:spcPct val="105900"/>
              </a:lnSpc>
              <a:spcBef>
                <a:spcPts val="100"/>
              </a:spcBef>
            </a:pPr>
            <a:r>
              <a:rPr sz="2200" b="1" spc="-20" dirty="0">
                <a:solidFill>
                  <a:srgbClr val="3A4540"/>
                </a:solidFill>
                <a:latin typeface="Cambria"/>
                <a:cs typeface="Cambria"/>
              </a:rPr>
              <a:t>Мясникова</a:t>
            </a:r>
            <a:r>
              <a:rPr sz="2200" b="1" spc="-35" dirty="0">
                <a:solidFill>
                  <a:srgbClr val="3A4540"/>
                </a:solidFill>
                <a:latin typeface="Cambria"/>
                <a:cs typeface="Cambria"/>
              </a:rPr>
              <a:t> </a:t>
            </a:r>
            <a:r>
              <a:rPr sz="2200" b="1" spc="-10" dirty="0">
                <a:solidFill>
                  <a:srgbClr val="3A4540"/>
                </a:solidFill>
                <a:latin typeface="Cambria"/>
                <a:cs typeface="Cambria"/>
              </a:rPr>
              <a:t>Ксения Михайловна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04881" y="5809615"/>
            <a:ext cx="3512820" cy="11290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104900">
              <a:lnSpc>
                <a:spcPct val="100800"/>
              </a:lnSpc>
              <a:spcBef>
                <a:spcPts val="75"/>
              </a:spcBef>
            </a:pP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Дизайнер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Контакты: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+7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982</a:t>
            </a:r>
            <a:r>
              <a:rPr sz="2400" spc="-4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443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1024,</a:t>
            </a:r>
            <a:endParaRPr sz="2400">
              <a:latin typeface="Calibri"/>
              <a:cs typeface="Calibri"/>
            </a:endParaRPr>
          </a:p>
          <a:p>
            <a:pPr marL="590550">
              <a:lnSpc>
                <a:spcPct val="100000"/>
              </a:lnSpc>
              <a:spcBef>
                <a:spcPts val="25"/>
              </a:spcBef>
            </a:pPr>
            <a:r>
              <a:rPr sz="2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ksyu.m.m@mail.ru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68356" y="2132076"/>
            <a:ext cx="2784348" cy="278434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3416" y="2132076"/>
            <a:ext cx="2790444" cy="278434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54852" y="2194560"/>
            <a:ext cx="2671572" cy="27142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1809" y="1784045"/>
            <a:ext cx="643255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Контакты</a:t>
            </a:r>
            <a:r>
              <a:rPr spc="-200" dirty="0"/>
              <a:t> </a:t>
            </a:r>
            <a:r>
              <a:rPr dirty="0"/>
              <a:t>и</a:t>
            </a:r>
            <a:r>
              <a:rPr spc="-135" dirty="0"/>
              <a:t> </a:t>
            </a:r>
            <a:r>
              <a:rPr spc="-10" dirty="0"/>
              <a:t>запрос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1809" y="2919729"/>
            <a:ext cx="7044690" cy="33394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Цель:</a:t>
            </a:r>
            <a:r>
              <a:rPr sz="2400" spc="-9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Разработка</a:t>
            </a:r>
            <a:r>
              <a:rPr sz="2400" spc="-11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рабочего</a:t>
            </a:r>
            <a:r>
              <a:rPr sz="2400" spc="-10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прототипа,</a:t>
            </a:r>
            <a:r>
              <a:rPr sz="2400" spc="-8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тестирование</a:t>
            </a:r>
            <a:r>
              <a:rPr sz="2400" spc="-8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5348"/>
                </a:solidFill>
                <a:latin typeface="Calibri"/>
                <a:cs typeface="Calibri"/>
              </a:rPr>
              <a:t>с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пользователями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и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запуск</a:t>
            </a:r>
            <a:r>
              <a:rPr sz="2400" spc="-6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публичной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версии</a:t>
            </a:r>
            <a:endParaRPr sz="2400">
              <a:latin typeface="Calibri"/>
              <a:cs typeface="Calibri"/>
            </a:endParaRPr>
          </a:p>
          <a:p>
            <a:pPr marL="12700" marR="3766820">
              <a:lnSpc>
                <a:spcPts val="5810"/>
              </a:lnSpc>
              <a:spcBef>
                <a:spcPts val="670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Запрос:</a:t>
            </a:r>
            <a:r>
              <a:rPr sz="2400" spc="-3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1</a:t>
            </a:r>
            <a:r>
              <a:rPr sz="24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000</a:t>
            </a:r>
            <a:r>
              <a:rPr sz="2400" spc="-1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000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 рублей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Контакт</a:t>
            </a:r>
            <a:r>
              <a:rPr sz="2400" spc="-7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для</a:t>
            </a:r>
            <a:r>
              <a:rPr sz="2400" spc="-3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связи: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</a:pP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Третьякова</a:t>
            </a:r>
            <a:r>
              <a:rPr sz="2400" spc="-9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Виктория</a:t>
            </a:r>
            <a:r>
              <a:rPr sz="2400" spc="-7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5348"/>
                </a:solidFill>
                <a:latin typeface="Calibri"/>
                <a:cs typeface="Calibri"/>
              </a:rPr>
              <a:t>Витальевна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+7</a:t>
            </a:r>
            <a:r>
              <a:rPr sz="2400" spc="-25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912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5348"/>
                </a:solidFill>
                <a:latin typeface="Calibri"/>
                <a:cs typeface="Calibri"/>
              </a:rPr>
              <a:t>787</a:t>
            </a:r>
            <a:r>
              <a:rPr sz="2400" spc="-20" dirty="0">
                <a:solidFill>
                  <a:srgbClr val="405348"/>
                </a:solidFill>
                <a:latin typeface="Calibri"/>
                <a:cs typeface="Calibri"/>
              </a:rPr>
              <a:t> 4534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tretakova713@mail.ru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41847" cy="82295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789</Words>
  <Application>Microsoft Office PowerPoint</Application>
  <PresentationFormat>Произвольный</PresentationFormat>
  <Paragraphs>204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 MT</vt:lpstr>
      <vt:lpstr>Calibri</vt:lpstr>
      <vt:lpstr>Calibri Light</vt:lpstr>
      <vt:lpstr>Cambria</vt:lpstr>
      <vt:lpstr>Microsoft Sans Serif</vt:lpstr>
      <vt:lpstr>Verdana</vt:lpstr>
      <vt:lpstr>Office Theme</vt:lpstr>
      <vt:lpstr>DiaHealth</vt:lpstr>
      <vt:lpstr>Проблематика</vt:lpstr>
      <vt:lpstr>Наше решение</vt:lpstr>
      <vt:lpstr>Целевая аудитория</vt:lpstr>
      <vt:lpstr>Конкуренты</vt:lpstr>
      <vt:lpstr>Конкурентные преимущества</vt:lpstr>
      <vt:lpstr>Емкость рынка</vt:lpstr>
      <vt:lpstr>Модель коммерциализации</vt:lpstr>
      <vt:lpstr>Прогресс за время акселерации</vt:lpstr>
      <vt:lpstr>Дорожная карта</vt:lpstr>
      <vt:lpstr>Наша команда</vt:lpstr>
      <vt:lpstr>Контакты и запрос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Елена</cp:lastModifiedBy>
  <cp:revision>2</cp:revision>
  <dcterms:created xsi:type="dcterms:W3CDTF">2025-12-06T05:06:59Z</dcterms:created>
  <dcterms:modified xsi:type="dcterms:W3CDTF">2025-12-12T08:58:47Z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2025-12-06T00:00:00Z</vt:filetime>
  </property>
  <property fmtid="{D5CDD505-2E9C-101B-9397-08002B2CF9AE}" pid="5" name="Producer">
    <vt:lpwstr>Microsoft® PowerPoint® 2013</vt:lpwstr>
  </property>
</Properties>
</file>