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63" r:id="rId6"/>
    <p:sldId id="267" r:id="rId7"/>
    <p:sldId id="259" r:id="rId8"/>
    <p:sldId id="260" r:id="rId9"/>
    <p:sldId id="262" r:id="rId10"/>
    <p:sldId id="264" r:id="rId11"/>
    <p:sldId id="269" r:id="rId12"/>
    <p:sldId id="272" r:id="rId13"/>
    <p:sldId id="271" r:id="rId14"/>
    <p:sldId id="270" r:id="rId15"/>
    <p:sldId id="274" r:id="rId16"/>
    <p:sldId id="265" r:id="rId17"/>
    <p:sldId id="266" r:id="rId18"/>
  </p:sldIdLst>
  <p:sldSz cx="12192000" cy="6858000"/>
  <p:notesSz cx="12192000" cy="6858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4654"/>
  </p:normalViewPr>
  <p:slideViewPr>
    <p:cSldViewPr>
      <p:cViewPr varScale="1">
        <p:scale>
          <a:sx n="55" d="100"/>
          <a:sy n="55" d="100"/>
        </p:scale>
        <p:origin x="477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310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Пользовательский макет">
    <p:bg>
      <p:bgPr>
        <a:blipFill>
          <a:blip r:embed="rId2">
            <a:lum/>
          </a:blip>
          <a:srcRect t="1923" b="192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6558878" y="300662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 bwMode="auto">
          <a:xfrm>
            <a:off x="8916621" y="6502548"/>
            <a:ext cx="2804160" cy="276959"/>
          </a:xfrm>
        </p:spPr>
        <p:txBody>
          <a:bodyPr/>
          <a:lstStyle/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42517" y="1099286"/>
            <a:ext cx="5332556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defRPr sz="1700"/>
            </a:lvl1pPr>
          </a:lstStyle>
          <a:p>
            <a:pPr lvl="0">
              <a:defRPr/>
            </a:pPr>
            <a:r>
              <a:rPr lang="ru-RU"/>
              <a:t>Образец подзаголовка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 bwMode="auto"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 bwMode="auto"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defRPr sz="12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7" name="Текст 8"/>
          <p:cNvSpPr>
            <a:spLocks noGrp="1"/>
          </p:cNvSpPr>
          <p:nvPr>
            <p:ph type="body" sz="quarter" idx="16"/>
          </p:nvPr>
        </p:nvSpPr>
        <p:spPr bwMode="auto"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defRPr sz="12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8" name="Текст 8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6365102" y="1099286"/>
            <a:ext cx="5362015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defRPr sz="1700"/>
            </a:lvl1pPr>
          </a:lstStyle>
          <a:p>
            <a:pPr lvl="0">
              <a:defRPr/>
            </a:pPr>
            <a:r>
              <a:rPr lang="ru-RU"/>
              <a:t>Образец подзаголовка</a:t>
            </a:r>
            <a:endParaRPr/>
          </a:p>
          <a:p>
            <a:pPr lvl="0"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-68152"/>
            <a:ext cx="12192000" cy="6985000"/>
          </a:xfrm>
          <a:prstGeom prst="rect">
            <a:avLst/>
          </a:prstGeom>
        </p:spPr>
      </p:pic>
      <p:sp>
        <p:nvSpPr>
          <p:cNvPr id="106" name="Google Shape;106;p1"/>
          <p:cNvSpPr txBox="1"/>
          <p:nvPr/>
        </p:nvSpPr>
        <p:spPr bwMode="auto">
          <a:xfrm>
            <a:off x="1631504" y="2996952"/>
            <a:ext cx="8093923" cy="2148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2800" b="1" i="0" u="none" strike="noStrike" cap="none" dirty="0">
                <a:solidFill>
                  <a:schemeClr val="tx1"/>
                </a:solidFill>
                <a:latin typeface="+mj-lt"/>
              </a:rPr>
              <a:t>H₂ Energy: Водородный источник для БПЛА</a:t>
            </a:r>
          </a:p>
          <a:p>
            <a:pPr marL="0" marR="0" lv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r>
              <a:rPr lang="ru-RU" sz="2800" dirty="0"/>
              <a:t>Инновационное решение для увеличения длительности полетов и снижения затрат на топливо.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303782" y="1426489"/>
            <a:ext cx="7345535" cy="65262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>
              <a:solidFill>
                <a:schemeClr val="tx1"/>
              </a:solidFill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cs typeface="Arial"/>
              </a:rPr>
              <a:t>АКСЕЛЕРАТОР</a:t>
            </a:r>
            <a:r>
              <a:rPr lang="ru-RU" sz="1600" b="1">
                <a:solidFill>
                  <a:schemeClr val="tx1"/>
                </a:solidFill>
              </a:rPr>
              <a:t> 2.10</a:t>
            </a:r>
            <a:endParaRPr sz="16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CF7F0A-6E66-4AAA-BE96-39A1DB215018}"/>
              </a:ext>
            </a:extLst>
          </p:cNvPr>
          <p:cNvSpPr txBox="1"/>
          <p:nvPr/>
        </p:nvSpPr>
        <p:spPr>
          <a:xfrm>
            <a:off x="9162690" y="5877272"/>
            <a:ext cx="2853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Лидер команды: Реутов Даниил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sp>
        <p:nvSpPr>
          <p:cNvPr id="119" name="Google Shape;119;p2"/>
          <p:cNvSpPr/>
          <p:nvPr/>
        </p:nvSpPr>
        <p:spPr bwMode="auto">
          <a:xfrm>
            <a:off x="11649738" y="-122089"/>
            <a:ext cx="542262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07369" y="1251614"/>
            <a:ext cx="4164632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Цель проекта</a:t>
            </a:r>
          </a:p>
        </p:txBody>
      </p:sp>
      <p:sp>
        <p:nvSpPr>
          <p:cNvPr id="1764870351" name="Google Shape;116;p2"/>
          <p:cNvSpPr txBox="1"/>
          <p:nvPr/>
        </p:nvSpPr>
        <p:spPr bwMode="auto">
          <a:xfrm>
            <a:off x="272516" y="2190109"/>
            <a:ext cx="7211138" cy="3416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indent="457200" algn="just"/>
            <a:r>
              <a:rPr lang="ru-RU" sz="2400" dirty="0"/>
              <a:t>Мы создаем водородно-топливную ячейку для производителей беспилотных летательных аппаратов (БПЛА) и электротранспорта.</a:t>
            </a:r>
          </a:p>
          <a:p>
            <a:pPr indent="457200" algn="just"/>
            <a:r>
              <a:rPr lang="ru-RU" sz="2400" b="1" dirty="0"/>
              <a:t>Цели проекта:</a:t>
            </a:r>
            <a:endParaRPr lang="ru-RU" sz="2400" dirty="0"/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dirty="0"/>
              <a:t>Увеличение времени полета дронов.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dirty="0"/>
              <a:t>Снижение экологического воздействия за счет использования водорода.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dirty="0"/>
              <a:t>Повышение эффективности и экономической выгоды для различных отраслей.</a:t>
            </a: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2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2</a:t>
            </a:fld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Рисунок 6" descr="Изображение выглядит как Электрическая проводка, кабель, машина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F321F81D-7601-49D4-89AF-E3443F7A0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200" y="2348881"/>
            <a:ext cx="4039356" cy="32622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17" name="Google Shape;117;p2"/>
          <p:cNvSpPr txBox="1"/>
          <p:nvPr/>
        </p:nvSpPr>
        <p:spPr bwMode="auto">
          <a:xfrm>
            <a:off x="262754" y="1857831"/>
            <a:ext cx="6265294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indent="457200" algn="just"/>
            <a:r>
              <a:rPr lang="ru-RU" sz="2000" b="1" dirty="0"/>
              <a:t>Релевантность:</a:t>
            </a:r>
            <a:endParaRPr lang="ru-RU" sz="2000" dirty="0"/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000" dirty="0"/>
              <a:t>Растущий спрос на энергоэффективные технологии в сельском хозяйстве, экологии, оборонной и геодезической сферах.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000" dirty="0"/>
              <a:t>Глобальная потребность в сокращении углеродного следа и переходе к возобновляемым источникам энергии.</a:t>
            </a:r>
          </a:p>
          <a:p>
            <a:pPr indent="457200" algn="just"/>
            <a:r>
              <a:rPr lang="ru-RU" sz="2000" b="1" dirty="0"/>
              <a:t>Факты:</a:t>
            </a:r>
            <a:endParaRPr lang="ru-RU" sz="2000" dirty="0"/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000" dirty="0"/>
              <a:t>Время полета дронов на водороде: </a:t>
            </a:r>
            <a:r>
              <a:rPr lang="ru-RU" sz="2000" b="1" dirty="0"/>
              <a:t>8–10 часов</a:t>
            </a:r>
            <a:r>
              <a:rPr lang="ru-RU" sz="2000" dirty="0"/>
              <a:t> (против 2–3 часов на литий-ионных батареях).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000" dirty="0"/>
              <a:t>Побочный продукт — вода (нулевые выбросы CO₂).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000" dirty="0"/>
              <a:t>Снижение веса на </a:t>
            </a:r>
            <a:r>
              <a:rPr lang="ru-RU" sz="2000" b="1" dirty="0"/>
              <a:t>30%</a:t>
            </a:r>
            <a:r>
              <a:rPr lang="ru-RU" sz="2000" dirty="0"/>
              <a:t> по сравнению с традиционными аккумуляторами.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1257625"/>
            <a:ext cx="2203949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АКТУАЛЬНОСТЬ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 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Google Shape;134;p3"/>
          <p:cNvSpPr/>
          <p:nvPr/>
        </p:nvSpPr>
        <p:spPr bwMode="auto">
          <a:xfrm>
            <a:off x="11649738" y="-107245"/>
            <a:ext cx="542262" cy="50684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12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1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0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3</a:t>
            </a:fld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8" name="Рисунок 17" descr="Изображение выглядит как Электрическая проводка, Электронная техника, электроника, инжиниринг&#10;&#10;Автоматически созданное описание">
            <a:extLst>
              <a:ext uri="{FF2B5EF4-FFF2-40B4-BE49-F238E27FC236}">
                <a16:creationId xmlns:a16="http://schemas.microsoft.com/office/drawing/2014/main" id="{7FC0B5B0-5873-443B-AC44-FB8850B43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646506" y="2564904"/>
            <a:ext cx="5252607" cy="29523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17" name="Google Shape;117;p2"/>
          <p:cNvSpPr txBox="1"/>
          <p:nvPr/>
        </p:nvSpPr>
        <p:spPr bwMode="auto">
          <a:xfrm>
            <a:off x="333523" y="2427457"/>
            <a:ext cx="7274645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indent="457200" algn="just"/>
            <a:r>
              <a:rPr lang="ru-RU" sz="2000" b="1" dirty="0"/>
              <a:t>Конкурентные преимущества:</a:t>
            </a:r>
            <a:endParaRPr lang="ru-RU" sz="2000" dirty="0"/>
          </a:p>
          <a:p>
            <a:pPr indent="457200" algn="just">
              <a:buFont typeface="+mj-lt"/>
              <a:buAutoNum type="arabicPeriod"/>
            </a:pPr>
            <a:r>
              <a:rPr lang="ru-RU" sz="2000" b="1" dirty="0"/>
              <a:t>Технологическая зрелость:</a:t>
            </a:r>
            <a:r>
              <a:rPr lang="ru-RU" sz="2000" dirty="0"/>
              <a:t> Наши ячейки находятся на стадии тестирования и включают инновационные решения.</a:t>
            </a:r>
          </a:p>
          <a:p>
            <a:pPr indent="457200" algn="just">
              <a:buFont typeface="+mj-lt"/>
              <a:buAutoNum type="arabicPeriod"/>
            </a:pPr>
            <a:r>
              <a:rPr lang="ru-RU" sz="2000" b="1" dirty="0"/>
              <a:t>Стоимость:</a:t>
            </a:r>
            <a:r>
              <a:rPr lang="ru-RU" sz="2000" dirty="0"/>
              <a:t> Оптимизация производства позволяет предлагать конкурентоспособные цены.</a:t>
            </a:r>
          </a:p>
          <a:p>
            <a:pPr indent="457200" algn="just"/>
            <a:r>
              <a:rPr lang="ru-RU" sz="2000" b="1" dirty="0"/>
              <a:t>Оценка рынка:</a:t>
            </a:r>
            <a:endParaRPr lang="ru-RU" sz="2000" dirty="0"/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000" dirty="0"/>
              <a:t>TAM (общий рынок): </a:t>
            </a:r>
            <a:r>
              <a:rPr lang="ru-RU" sz="2000" b="1" dirty="0"/>
              <a:t>3 млрд руб.</a:t>
            </a:r>
            <a:endParaRPr lang="ru-RU" sz="2000" dirty="0"/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000" dirty="0"/>
              <a:t>SAM (доступный рынок): </a:t>
            </a:r>
            <a:r>
              <a:rPr lang="ru-RU" sz="2000" b="1" dirty="0"/>
              <a:t>1 млрд руб.</a:t>
            </a:r>
            <a:endParaRPr lang="ru-RU" sz="2000" dirty="0"/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000" dirty="0"/>
              <a:t>SOM (реально достижимая доля): </a:t>
            </a:r>
            <a:r>
              <a:rPr lang="ru-RU" sz="2000" b="1" dirty="0"/>
              <a:t>100 млн руб.</a:t>
            </a:r>
            <a:endParaRPr lang="ru-RU" sz="2000" dirty="0"/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1260485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АНАЛИЗ РЫНКА И КОНКУРЕНТЫ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Google Shape;222;p7"/>
          <p:cNvSpPr/>
          <p:nvPr/>
        </p:nvSpPr>
        <p:spPr bwMode="auto">
          <a:xfrm>
            <a:off x="11649738" y="-119705"/>
            <a:ext cx="542262" cy="50684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333523" y="4386355"/>
            <a:ext cx="6096359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endParaRPr dirty="0">
              <a:latin typeface="+mn-lt"/>
              <a:cs typeface="Noto Sans KR Black"/>
            </a:endParaRPr>
          </a:p>
        </p:txBody>
      </p:sp>
      <p:grpSp>
        <p:nvGrpSpPr>
          <p:cNvPr id="5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6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4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5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4</a:t>
            </a:fld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FD400B-E76B-3DA6-EBFC-92499DB66700}"/>
              </a:ext>
            </a:extLst>
          </p:cNvPr>
          <p:cNvSpPr txBox="1"/>
          <p:nvPr/>
        </p:nvSpPr>
        <p:spPr>
          <a:xfrm>
            <a:off x="2137719" y="-358346"/>
            <a:ext cx="1847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100" dirty="0"/>
          </a:p>
        </p:txBody>
      </p:sp>
      <p:pic>
        <p:nvPicPr>
          <p:cNvPr id="15" name="Рисунок 14" descr="Изображение выглядит как металл, трубка&#10;&#10;Автоматически созданное описание">
            <a:extLst>
              <a:ext uri="{FF2B5EF4-FFF2-40B4-BE49-F238E27FC236}">
                <a16:creationId xmlns:a16="http://schemas.microsoft.com/office/drawing/2014/main" id="{ED4507B0-60AC-43E7-AD89-7AA183FBF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896200" y="2445662"/>
            <a:ext cx="4228191" cy="320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644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17" name="Google Shape;117;p2"/>
          <p:cNvSpPr txBox="1"/>
          <p:nvPr/>
        </p:nvSpPr>
        <p:spPr bwMode="auto">
          <a:xfrm>
            <a:off x="119336" y="1711109"/>
            <a:ext cx="7582070" cy="4770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indent="365125"/>
            <a:r>
              <a:rPr lang="ru-RU" sz="1600" b="1" dirty="0"/>
              <a:t>Прямые продажи (Direct Sales):</a:t>
            </a:r>
            <a:br>
              <a:rPr lang="ru-RU" sz="1600" dirty="0"/>
            </a:br>
            <a:r>
              <a:rPr lang="ru-RU" sz="1600" dirty="0"/>
              <a:t>Мы напрямую взаимодействуем с клиентами через нашу команду продаж, без посредников. Эта модель позволяет:</a:t>
            </a:r>
          </a:p>
          <a:p>
            <a:pPr indent="365125">
              <a:buFont typeface="Arial" panose="020B0604020202020204" pitchFamily="34" charset="0"/>
              <a:buChar char="•"/>
            </a:pPr>
            <a:r>
              <a:rPr lang="ru-RU" sz="1600" dirty="0"/>
              <a:t>Устанавливать долгосрочные отношения с клиентами.</a:t>
            </a:r>
          </a:p>
          <a:p>
            <a:pPr indent="365125">
              <a:buFont typeface="Arial" panose="020B0604020202020204" pitchFamily="34" charset="0"/>
              <a:buChar char="•"/>
            </a:pPr>
            <a:r>
              <a:rPr lang="ru-RU" sz="1600" dirty="0"/>
              <a:t>Гибко адаптировать продукт под запросы заказчика.</a:t>
            </a:r>
          </a:p>
          <a:p>
            <a:pPr indent="365125">
              <a:buFont typeface="Arial" panose="020B0604020202020204" pitchFamily="34" charset="0"/>
              <a:buChar char="•"/>
            </a:pPr>
            <a:r>
              <a:rPr lang="ru-RU" sz="1600" dirty="0"/>
              <a:t>Снижать дополнительные затраты на посредников.</a:t>
            </a:r>
          </a:p>
          <a:p>
            <a:pPr indent="365125" algn="just"/>
            <a:r>
              <a:rPr lang="ru-RU" sz="1600" b="1" dirty="0"/>
              <a:t>Цены для клиентов:</a:t>
            </a:r>
            <a:endParaRPr lang="ru-RU" sz="1600" dirty="0"/>
          </a:p>
          <a:p>
            <a:pPr indent="365125" algn="just">
              <a:buFont typeface="Arial" panose="020B0604020202020204" pitchFamily="34" charset="0"/>
              <a:buChar char="•"/>
            </a:pPr>
            <a:r>
              <a:rPr lang="ru-RU" sz="1600" dirty="0"/>
              <a:t>Топливная ячейка: </a:t>
            </a:r>
            <a:r>
              <a:rPr lang="ru-RU" sz="1600" b="1" dirty="0"/>
              <a:t>100 000–300 000 руб.</a:t>
            </a:r>
            <a:endParaRPr lang="ru-RU" sz="1600" dirty="0"/>
          </a:p>
          <a:p>
            <a:pPr indent="365125" algn="just">
              <a:buFont typeface="Arial" panose="020B0604020202020204" pitchFamily="34" charset="0"/>
              <a:buChar char="•"/>
            </a:pPr>
            <a:r>
              <a:rPr lang="ru-RU" sz="1600" dirty="0"/>
              <a:t>Дрон с ячейкой: </a:t>
            </a:r>
            <a:r>
              <a:rPr lang="ru-RU" sz="1600" b="1" dirty="0"/>
              <a:t>500 000–1 500 000 руб.</a:t>
            </a:r>
            <a:endParaRPr lang="ru-RU" sz="1600" dirty="0"/>
          </a:p>
          <a:p>
            <a:pPr indent="365125" algn="just">
              <a:buFont typeface="Arial" panose="020B0604020202020204" pitchFamily="34" charset="0"/>
              <a:buChar char="•"/>
            </a:pPr>
            <a:r>
              <a:rPr lang="ru-RU" sz="1600" dirty="0"/>
              <a:t>Аренда дронов: </a:t>
            </a:r>
            <a:r>
              <a:rPr lang="ru-RU" sz="1600" b="1" dirty="0"/>
              <a:t>50 000–100 000 руб./мес.</a:t>
            </a:r>
            <a:endParaRPr lang="ru-RU" sz="1600" dirty="0"/>
          </a:p>
          <a:p>
            <a:pPr indent="365125" algn="just"/>
            <a:r>
              <a:rPr lang="ru-RU" sz="1600" b="1" dirty="0"/>
              <a:t>Себестоимость:</a:t>
            </a:r>
            <a:endParaRPr lang="ru-RU" sz="1600" dirty="0"/>
          </a:p>
          <a:p>
            <a:pPr indent="365125" algn="just">
              <a:buFont typeface="Arial" panose="020B0604020202020204" pitchFamily="34" charset="0"/>
              <a:buChar char="•"/>
            </a:pPr>
            <a:r>
              <a:rPr lang="ru-RU" sz="1600" dirty="0"/>
              <a:t>Закупка компонентов: </a:t>
            </a:r>
            <a:r>
              <a:rPr lang="ru-RU" sz="1600" b="1" dirty="0"/>
              <a:t>60%</a:t>
            </a:r>
            <a:endParaRPr lang="ru-RU" sz="1600" dirty="0"/>
          </a:p>
          <a:p>
            <a:pPr indent="365125" algn="just">
              <a:buFont typeface="Arial" panose="020B0604020202020204" pitchFamily="34" charset="0"/>
              <a:buChar char="•"/>
            </a:pPr>
            <a:r>
              <a:rPr lang="ru-RU" sz="1600" dirty="0"/>
              <a:t>Производство: </a:t>
            </a:r>
            <a:r>
              <a:rPr lang="ru-RU" sz="1600" b="1" dirty="0"/>
              <a:t>20%</a:t>
            </a:r>
            <a:endParaRPr lang="ru-RU" sz="1600" dirty="0"/>
          </a:p>
          <a:p>
            <a:pPr indent="365125" algn="just">
              <a:buFont typeface="Arial" panose="020B0604020202020204" pitchFamily="34" charset="0"/>
              <a:buChar char="•"/>
            </a:pPr>
            <a:r>
              <a:rPr lang="ru-RU" sz="1600" dirty="0"/>
              <a:t>Логистика и маркетинг: </a:t>
            </a:r>
            <a:r>
              <a:rPr lang="ru-RU" sz="1600" b="1" dirty="0"/>
              <a:t>10%</a:t>
            </a:r>
            <a:endParaRPr lang="ru-RU" sz="1600" dirty="0"/>
          </a:p>
          <a:p>
            <a:pPr indent="365125" algn="just">
              <a:buFont typeface="Arial" panose="020B0604020202020204" pitchFamily="34" charset="0"/>
              <a:buChar char="•"/>
            </a:pPr>
            <a:r>
              <a:rPr lang="ru-RU" sz="1600" dirty="0"/>
              <a:t>Прибыль: </a:t>
            </a:r>
            <a:r>
              <a:rPr lang="ru-RU" sz="1600" b="1" dirty="0"/>
              <a:t>10%</a:t>
            </a:r>
            <a:endParaRPr lang="ru-RU" sz="1600" dirty="0"/>
          </a:p>
          <a:p>
            <a:pPr indent="365125" algn="just"/>
            <a:r>
              <a:rPr lang="ru-RU" sz="1600" b="1" dirty="0"/>
              <a:t>Пример расчета:</a:t>
            </a:r>
            <a:endParaRPr lang="ru-RU" sz="1600" dirty="0"/>
          </a:p>
          <a:p>
            <a:pPr indent="365125" algn="just">
              <a:buFont typeface="Arial" panose="020B0604020202020204" pitchFamily="34" charset="0"/>
              <a:buChar char="•"/>
            </a:pPr>
            <a:r>
              <a:rPr lang="ru-RU" sz="1600" dirty="0"/>
              <a:t>Себестоимость: </a:t>
            </a:r>
            <a:r>
              <a:rPr lang="ru-RU" sz="1600" b="1" dirty="0"/>
              <a:t>150 000 руб.</a:t>
            </a:r>
            <a:endParaRPr lang="ru-RU" sz="1600" dirty="0"/>
          </a:p>
          <a:p>
            <a:pPr indent="365125" algn="just">
              <a:buFont typeface="Arial" panose="020B0604020202020204" pitchFamily="34" charset="0"/>
              <a:buChar char="•"/>
            </a:pPr>
            <a:r>
              <a:rPr lang="ru-RU" sz="1600" dirty="0"/>
              <a:t>Цена продажи: </a:t>
            </a:r>
            <a:r>
              <a:rPr lang="ru-RU" sz="1600" b="1" dirty="0"/>
              <a:t>300 000 руб.</a:t>
            </a:r>
            <a:endParaRPr lang="ru-RU" sz="1600" dirty="0"/>
          </a:p>
          <a:p>
            <a:pPr indent="365125" algn="just">
              <a:buFont typeface="Arial" panose="020B0604020202020204" pitchFamily="34" charset="0"/>
              <a:buChar char="•"/>
            </a:pPr>
            <a:r>
              <a:rPr lang="ru-RU" sz="1600" dirty="0"/>
              <a:t>Чистая прибыль: </a:t>
            </a:r>
            <a:r>
              <a:rPr lang="ru-RU" sz="1600" b="1" dirty="0"/>
              <a:t>30 000 руб./единица.</a:t>
            </a:r>
            <a:endParaRPr lang="ru-RU" sz="1600" dirty="0"/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345170" y="1241736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БИЗНЕС-МОДЕЛЬ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Google Shape;159;p4"/>
          <p:cNvSpPr/>
          <p:nvPr/>
        </p:nvSpPr>
        <p:spPr bwMode="auto">
          <a:xfrm>
            <a:off x="11649738" y="-137475"/>
            <a:ext cx="542262" cy="506843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4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1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5</a:t>
            </a:fld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F56FA16-F2A8-C9E9-19BB-2980A5C549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8855"/>
          <a:stretch/>
        </p:blipFill>
        <p:spPr bwMode="auto">
          <a:xfrm>
            <a:off x="8022097" y="1622576"/>
            <a:ext cx="3496737" cy="469934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28C0897-B822-ED8A-AD88-427B8A259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7806" y="3238987"/>
            <a:ext cx="3082936" cy="308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17" name="Google Shape;117;p2"/>
          <p:cNvSpPr txBox="1"/>
          <p:nvPr/>
        </p:nvSpPr>
        <p:spPr bwMode="auto">
          <a:xfrm>
            <a:off x="191345" y="2060848"/>
            <a:ext cx="8064895" cy="3785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indent="457200" algn="just"/>
            <a:r>
              <a:rPr lang="ru-RU" sz="2400" b="1" dirty="0"/>
              <a:t>Применение БПЛА:</a:t>
            </a:r>
            <a:endParaRPr lang="ru-RU" sz="2400" dirty="0"/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b="1" dirty="0"/>
              <a:t>Агропромышленность:</a:t>
            </a:r>
            <a:r>
              <a:rPr lang="ru-RU" sz="2400" dirty="0"/>
              <a:t> Мониторинг полей, анализ состояния растений.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b="1" dirty="0"/>
              <a:t>Оборона:</a:t>
            </a:r>
            <a:r>
              <a:rPr lang="ru-RU" sz="2400" dirty="0"/>
              <a:t> Разведка, патрулирование.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b="1" dirty="0"/>
              <a:t>Экология:</a:t>
            </a:r>
            <a:r>
              <a:rPr lang="ru-RU" sz="2400" dirty="0"/>
              <a:t> Поиск и спасение людей.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b="1" dirty="0"/>
              <a:t>Геодезия:</a:t>
            </a:r>
            <a:r>
              <a:rPr lang="ru-RU" sz="2400" dirty="0"/>
              <a:t> Создание топографических карт.</a:t>
            </a:r>
          </a:p>
          <a:p>
            <a:pPr indent="457200" algn="just"/>
            <a:r>
              <a:rPr lang="ru-RU" sz="2400" b="1" dirty="0"/>
              <a:t>Дополнительные услуги:</a:t>
            </a:r>
            <a:endParaRPr lang="ru-RU" sz="2400" dirty="0"/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dirty="0"/>
              <a:t>Гарантийное обслуживание ячейки.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dirty="0"/>
              <a:t>Ремонт и модернизация.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dirty="0"/>
              <a:t>Дозаправка.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1257625"/>
            <a:ext cx="2203949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Ценность продукта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Google Shape;159;p4"/>
          <p:cNvSpPr/>
          <p:nvPr/>
        </p:nvSpPr>
        <p:spPr bwMode="auto">
          <a:xfrm>
            <a:off x="11649738" y="-112513"/>
            <a:ext cx="542262" cy="50684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13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16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0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2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6</a:t>
            </a:fld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0D522D-37B9-4ECD-AAFB-9C15B5796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9657" y="1517432"/>
            <a:ext cx="3694086" cy="47801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420954" y="1256005"/>
            <a:ext cx="308275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Решаемые проблемы</a:t>
            </a:r>
            <a:endParaRPr lang="ru-RU"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Google Shape;159;p4"/>
          <p:cNvSpPr/>
          <p:nvPr/>
        </p:nvSpPr>
        <p:spPr bwMode="auto">
          <a:xfrm>
            <a:off x="11649738" y="-112513"/>
            <a:ext cx="542262" cy="50684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" name="Текст 10"/>
          <p:cNvSpPr>
            <a:spLocks noGrp="1"/>
          </p:cNvSpPr>
          <p:nvPr>
            <p:ph type="body" sz="quarter" idx="4294967295"/>
          </p:nvPr>
        </p:nvSpPr>
        <p:spPr bwMode="auto">
          <a:xfrm>
            <a:off x="335360" y="5109009"/>
            <a:ext cx="11557708" cy="1290114"/>
          </a:xfrm>
        </p:spPr>
        <p:txBody>
          <a:bodyPr spcFirstLastPara="1" vertOverflow="overflow" horzOverflow="overflow" vert="horz" wrap="square" lIns="45699" tIns="45699" rIns="45699" bIns="45699" numCol="1" spcCol="0" rtlCol="0" fromWordArt="0" anchor="t" anchorCtr="0" forceAA="0" compatLnSpc="0">
            <a:normAutofit/>
          </a:bodyPr>
          <a:lstStyle/>
          <a:p>
            <a:pPr>
              <a:buFontTx/>
              <a:buChar char="-"/>
              <a:defRPr/>
            </a:pPr>
            <a:endParaRPr sz="7200" b="1" dirty="0">
              <a:latin typeface="+mn-lt"/>
            </a:endParaRPr>
          </a:p>
          <a:p>
            <a:pPr>
              <a:defRPr/>
            </a:pPr>
            <a:endParaRPr lang="ru-RU" dirty="0">
              <a:latin typeface="+mn-lt"/>
            </a:endParaRPr>
          </a:p>
        </p:txBody>
      </p:sp>
      <p:grpSp>
        <p:nvGrpSpPr>
          <p:cNvPr id="13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16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0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2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7</a:t>
            </a:fld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81DF4B-E323-419C-B8FC-F8C99EC71318}"/>
              </a:ext>
            </a:extLst>
          </p:cNvPr>
          <p:cNvSpPr/>
          <p:nvPr/>
        </p:nvSpPr>
        <p:spPr>
          <a:xfrm>
            <a:off x="131676" y="1856212"/>
            <a:ext cx="80648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/>
              <a:t>Основные проблемы дронов с аккумуляторами:</a:t>
            </a:r>
            <a:endParaRPr lang="ru-RU" sz="2400" dirty="0"/>
          </a:p>
          <a:p>
            <a:pPr indent="457200" algn="just">
              <a:buFont typeface="+mj-lt"/>
              <a:buAutoNum type="arabicPeriod"/>
            </a:pPr>
            <a:r>
              <a:rPr lang="ru-RU" sz="2400" dirty="0"/>
              <a:t>Ограниченное время полета — всего 2–3 часа.</a:t>
            </a:r>
          </a:p>
          <a:p>
            <a:pPr indent="457200" algn="just">
              <a:buFont typeface="+mj-lt"/>
              <a:buAutoNum type="arabicPeriod"/>
            </a:pPr>
            <a:r>
              <a:rPr lang="ru-RU" sz="2400" dirty="0"/>
              <a:t>Большой вес аккумуляторов, уменьшающий маневренность и грузоподъемность.</a:t>
            </a:r>
          </a:p>
          <a:p>
            <a:pPr indent="457200" algn="just">
              <a:buFont typeface="+mj-lt"/>
              <a:buAutoNum type="arabicPeriod"/>
            </a:pPr>
            <a:r>
              <a:rPr lang="ru-RU" sz="2400" dirty="0"/>
              <a:t>Низкая энергоэффективность литий-ионных батарей.</a:t>
            </a:r>
          </a:p>
          <a:p>
            <a:pPr indent="457200" algn="just">
              <a:buFont typeface="+mj-lt"/>
              <a:buAutoNum type="arabicPeriod"/>
            </a:pPr>
            <a:r>
              <a:rPr lang="ru-RU" sz="2400" dirty="0"/>
              <a:t>Невозможность адаптации для специфических задач. </a:t>
            </a:r>
          </a:p>
          <a:p>
            <a:pPr indent="457200" algn="just"/>
            <a:r>
              <a:rPr lang="ru-RU" sz="2400" b="1" dirty="0"/>
              <a:t>Наше решение:</a:t>
            </a:r>
          </a:p>
          <a:p>
            <a:pPr indent="457200" algn="just"/>
            <a:r>
              <a:rPr lang="ru-RU" sz="2400" dirty="0"/>
              <a:t>Водородно-топливные ячейки, обеспечивающие легкость, адаптивность и энергоэффективность.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185A39-7955-4784-AAAC-10DB56263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248" y="1988840"/>
            <a:ext cx="3158530" cy="4193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336583" y="124563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Технология продукта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Google Shape;203;p6"/>
          <p:cNvSpPr/>
          <p:nvPr/>
        </p:nvSpPr>
        <p:spPr bwMode="auto">
          <a:xfrm>
            <a:off x="11658941" y="-127000"/>
            <a:ext cx="542262" cy="50684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3087285" y="1595301"/>
            <a:ext cx="910344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indent="457200" algn="just"/>
            <a:r>
              <a:rPr lang="ru-RU" sz="2400" b="1" dirty="0"/>
              <a:t>Водородно-топливная ячейка для БПЛА:</a:t>
            </a:r>
            <a:endParaRPr lang="ru-RU" sz="2400" dirty="0"/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dirty="0"/>
              <a:t>Высокая энергоемкость.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dirty="0"/>
              <a:t>Легкий корпус.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2400" dirty="0"/>
              <a:t>Простота интеграции с различными моделями дронов</a:t>
            </a:r>
            <a:r>
              <a:rPr lang="ru-RU" sz="2000" dirty="0"/>
              <a:t>.</a:t>
            </a: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1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8</a:t>
            </a:fld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37D224-B7AA-4DA5-8FCB-CF044E537A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20"/>
          <a:stretch/>
        </p:blipFill>
        <p:spPr>
          <a:xfrm>
            <a:off x="104013" y="3261764"/>
            <a:ext cx="3992850" cy="266885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0E9D3C-5304-4612-8AE5-E8B964BA8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177" y="3429000"/>
            <a:ext cx="3503808" cy="19708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E7F299-8D9F-405E-A951-8475C68C25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9430" y="3647838"/>
            <a:ext cx="3421044" cy="228278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17" name="Google Shape;117;p2"/>
          <p:cNvSpPr txBox="1"/>
          <p:nvPr/>
        </p:nvSpPr>
        <p:spPr bwMode="auto">
          <a:xfrm>
            <a:off x="363484" y="2276872"/>
            <a:ext cx="4993136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indent="457200" algn="just"/>
            <a:r>
              <a:rPr lang="ru-RU" sz="2000" b="1" dirty="0"/>
              <a:t>Основные сегменты:</a:t>
            </a:r>
            <a:endParaRPr lang="ru-RU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/>
              <a:t>B2B:</a:t>
            </a:r>
            <a:r>
              <a:rPr lang="ru-RU" sz="2000" dirty="0"/>
              <a:t> </a:t>
            </a:r>
            <a:r>
              <a:rPr lang="ru-RU" sz="2000" dirty="0" err="1"/>
              <a:t>Сельхозкомпании</a:t>
            </a:r>
            <a:r>
              <a:rPr lang="ru-RU" sz="2000" dirty="0"/>
              <a:t>, экологи, геодезисты.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/>
              <a:t>B2G:</a:t>
            </a:r>
            <a:r>
              <a:rPr lang="ru-RU" sz="2000" dirty="0"/>
              <a:t> Государственные структуры (МЧС, Минобороны).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/>
              <a:t>B2C:</a:t>
            </a:r>
            <a:r>
              <a:rPr lang="ru-RU" sz="2000" dirty="0"/>
              <a:t> Частные владельцы дронов.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/>
              <a:t>D2C:</a:t>
            </a:r>
            <a:r>
              <a:rPr lang="ru-RU" sz="2000" dirty="0"/>
              <a:t> Прямые заказы от частных лиц и организаций.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1244940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ЦЕЛЕВАЯ АУДИТОРИЯ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Google Shape;119;p2"/>
          <p:cNvSpPr/>
          <p:nvPr/>
        </p:nvSpPr>
        <p:spPr bwMode="auto">
          <a:xfrm>
            <a:off x="11649738" y="-122089"/>
            <a:ext cx="542262" cy="506843"/>
          </a:xfrm>
          <a:prstGeom prst="rect">
            <a:avLst/>
          </a:prstGeom>
          <a:solidFill>
            <a:srgbClr val="AED4DE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0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21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5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7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9</a:t>
            </a:fld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9A1FBA-66E5-41FA-AC18-33621DBB40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4" r="5419"/>
          <a:stretch/>
        </p:blipFill>
        <p:spPr>
          <a:xfrm>
            <a:off x="5622389" y="3672823"/>
            <a:ext cx="2870694" cy="21878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0AB8D4-E8BF-4CBF-88EF-473CB55E17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" r="22561"/>
          <a:stretch/>
        </p:blipFill>
        <p:spPr>
          <a:xfrm>
            <a:off x="5613386" y="1484939"/>
            <a:ext cx="2870694" cy="21878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FCE098-2B61-49AA-A548-6D056D90FC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40" r="18060"/>
          <a:stretch/>
        </p:blipFill>
        <p:spPr>
          <a:xfrm>
            <a:off x="8484080" y="1477119"/>
            <a:ext cx="2898556" cy="219606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6035E05-CA7C-4055-A081-00378F3695B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8852"/>
          <a:stretch/>
        </p:blipFill>
        <p:spPr>
          <a:xfrm>
            <a:off x="8493083" y="3680007"/>
            <a:ext cx="2883781" cy="21807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420954" y="1251613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Текущие результаты и планы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Google Shape;159;p4"/>
          <p:cNvSpPr/>
          <p:nvPr/>
        </p:nvSpPr>
        <p:spPr bwMode="auto">
          <a:xfrm>
            <a:off x="11649738" y="-105278"/>
            <a:ext cx="542262" cy="50684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20954" y="1863843"/>
            <a:ext cx="63621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800" b="1" dirty="0"/>
              <a:t>Достижения:</a:t>
            </a:r>
            <a:endParaRPr lang="ru-RU" sz="1800" dirty="0"/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Разработан прототип водородной ячейки.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Проведены испытания на моделях дронов.</a:t>
            </a:r>
          </a:p>
          <a:p>
            <a:pPr indent="457200"/>
            <a:r>
              <a:rPr lang="ru-RU" sz="1800" b="1" dirty="0"/>
              <a:t>Планы развития:</a:t>
            </a:r>
            <a:endParaRPr lang="ru-RU" sz="1800" dirty="0"/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Разработка мощных ячеек для дронов с дальностью полета 15+ часов.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Расширение на новые отрасли: агропромышленность, геодезия, экология.</a:t>
            </a:r>
          </a:p>
          <a:p>
            <a:pPr indent="457200"/>
            <a:r>
              <a:rPr lang="ru-RU" sz="1800" b="1" dirty="0"/>
              <a:t>Потребности:</a:t>
            </a:r>
            <a:endParaRPr lang="ru-RU" sz="1800" dirty="0"/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Инвестиции: </a:t>
            </a:r>
            <a:r>
              <a:rPr lang="ru-RU" sz="1800" b="1" dirty="0"/>
              <a:t>10 млн руб.</a:t>
            </a:r>
            <a:endParaRPr lang="ru-RU" sz="1800" dirty="0"/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Расширение команды инженеров.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Маркетинг для продвижения.</a:t>
            </a:r>
          </a:p>
          <a:p>
            <a:pPr indent="457200"/>
            <a:r>
              <a:rPr lang="ru-RU" sz="1800" b="1" dirty="0"/>
              <a:t>Предложения инвесторам:</a:t>
            </a:r>
            <a:endParaRPr lang="ru-RU" sz="1800" dirty="0"/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Доля в компании.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1800" dirty="0"/>
              <a:t>Партнерство для реализации пилотных проектов.</a:t>
            </a:r>
          </a:p>
        </p:txBody>
      </p:sp>
      <p:grpSp>
        <p:nvGrpSpPr>
          <p:cNvPr id="5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6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5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10</a:t>
            </a:fld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8919FC-9C96-3A10-E839-85C325471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821039" y="1446034"/>
            <a:ext cx="3646699" cy="459484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BA63DAB-B5D6-82C2-EC9D-059A219DCFF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E16CD4-940A-B287-3C15-0E80CE1BE0A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17" name="Google Shape;117;p2">
            <a:extLst>
              <a:ext uri="{FF2B5EF4-FFF2-40B4-BE49-F238E27FC236}">
                <a16:creationId xmlns:a16="http://schemas.microsoft.com/office/drawing/2014/main" id="{87D666EF-584C-9786-38A4-2FF9C50AD119}"/>
              </a:ext>
            </a:extLst>
          </p:cNvPr>
          <p:cNvSpPr txBox="1"/>
          <p:nvPr/>
        </p:nvSpPr>
        <p:spPr bwMode="auto">
          <a:xfrm>
            <a:off x="389056" y="1859310"/>
            <a:ext cx="6066984" cy="4216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r>
              <a:rPr lang="ru-RU" sz="1600" dirty="0"/>
              <a:t>Для дрона мощностью 700 Вт расчет стоимости полета:</a:t>
            </a:r>
          </a:p>
          <a:p>
            <a:r>
              <a:rPr lang="ru-RU" sz="1600" b="1" dirty="0"/>
              <a:t>1. Заправка водородом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1 час полета потребляет </a:t>
            </a:r>
            <a:r>
              <a:rPr lang="ru-RU" sz="1600" b="1" dirty="0"/>
              <a:t>0,7 </a:t>
            </a:r>
            <a:r>
              <a:rPr lang="ru-RU" sz="1600" b="1" dirty="0" err="1"/>
              <a:t>кВт·ч</a:t>
            </a:r>
            <a:r>
              <a:rPr lang="ru-RU" sz="16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40 литров водорода дают </a:t>
            </a:r>
            <a:r>
              <a:rPr lang="ru-RU" sz="1600" b="1" dirty="0"/>
              <a:t>120,9 </a:t>
            </a:r>
            <a:r>
              <a:rPr lang="ru-RU" sz="1600" b="1" dirty="0" err="1"/>
              <a:t>кВт·ч</a:t>
            </a:r>
            <a:r>
              <a:rPr lang="ru-RU" sz="1600" dirty="0"/>
              <a:t>, которых хватает на </a:t>
            </a:r>
            <a:r>
              <a:rPr lang="ru-RU" sz="1600" b="1" dirty="0"/>
              <a:t>172,7 часа</a:t>
            </a:r>
            <a:r>
              <a:rPr lang="ru-RU" sz="16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Стоимость 40 литров водорода: </a:t>
            </a:r>
            <a:r>
              <a:rPr lang="ru-RU" sz="1600" b="1" dirty="0"/>
              <a:t>4500 руб.</a:t>
            </a:r>
            <a:endParaRPr lang="ru-RU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Стоимость 1 часа полета: </a:t>
            </a:r>
            <a:r>
              <a:rPr lang="ru-RU" sz="1600" b="1" dirty="0"/>
              <a:t>26,04 руб.</a:t>
            </a:r>
            <a:r>
              <a:rPr lang="ru-RU" sz="1600" dirty="0"/>
              <a:t>.</a:t>
            </a:r>
          </a:p>
          <a:p>
            <a:r>
              <a:rPr lang="ru-RU" sz="1600" b="1" dirty="0"/>
              <a:t>2. Аккумуляторы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Для 1 часа полета требуется </a:t>
            </a:r>
            <a:r>
              <a:rPr lang="ru-RU" sz="1600" b="1" dirty="0"/>
              <a:t>4 аккумулятора по 222 </a:t>
            </a:r>
            <a:r>
              <a:rPr lang="ru-RU" sz="1600" b="1" dirty="0" err="1"/>
              <a:t>Вт·ч</a:t>
            </a:r>
            <a:r>
              <a:rPr lang="ru-RU" sz="16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Стоимость 4 аккумуляторов: </a:t>
            </a:r>
            <a:r>
              <a:rPr lang="ru-RU" sz="1600" b="1" dirty="0"/>
              <a:t>20,000 руб.</a:t>
            </a:r>
            <a:r>
              <a:rPr lang="ru-RU" sz="16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Стоимость 1 полета (при 300 циклах зарядки): </a:t>
            </a:r>
            <a:r>
              <a:rPr lang="ru-RU" sz="1600" b="1" dirty="0"/>
              <a:t>66,67 руб.</a:t>
            </a:r>
            <a:r>
              <a:rPr lang="ru-RU" sz="1600" dirty="0"/>
              <a:t>.</a:t>
            </a:r>
          </a:p>
          <a:p>
            <a:r>
              <a:rPr lang="ru-RU" sz="1600" b="1" dirty="0"/>
              <a:t>Вывод:</a:t>
            </a:r>
          </a:p>
          <a:p>
            <a:r>
              <a:rPr lang="ru-RU" sz="1600" dirty="0"/>
              <a:t>Полет на водороде: </a:t>
            </a:r>
            <a:r>
              <a:rPr lang="ru-RU" sz="1600" b="1" dirty="0"/>
              <a:t>26,04 руб. в час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>Полет на аккумуляторах: </a:t>
            </a:r>
            <a:r>
              <a:rPr lang="ru-RU" sz="1600" b="1" dirty="0"/>
              <a:t>66,67 руб. в час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b="1" dirty="0"/>
              <a:t>Заправка водородом дешевле и быстрее зарядки аккумуляторов.</a:t>
            </a:r>
            <a:endParaRPr lang="ru-RU" sz="1600" dirty="0"/>
          </a:p>
          <a:p>
            <a:pPr indent="457200" algn="just"/>
            <a:endParaRPr lang="ru-RU" sz="1200" dirty="0"/>
          </a:p>
        </p:txBody>
      </p:sp>
      <p:sp>
        <p:nvSpPr>
          <p:cNvPr id="122" name="Google Shape;122;p2">
            <a:extLst>
              <a:ext uri="{FF2B5EF4-FFF2-40B4-BE49-F238E27FC236}">
                <a16:creationId xmlns:a16="http://schemas.microsoft.com/office/drawing/2014/main" id="{32E4BCBE-A623-2AB8-AE32-00B2BF36F891}"/>
              </a:ext>
            </a:extLst>
          </p:cNvPr>
          <p:cNvSpPr txBox="1"/>
          <p:nvPr/>
        </p:nvSpPr>
        <p:spPr bwMode="auto">
          <a:xfrm>
            <a:off x="420954" y="1244940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Экономика полета</a:t>
            </a:r>
            <a:endParaRPr lang="ru-RU"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Google Shape;119;p2">
            <a:extLst>
              <a:ext uri="{FF2B5EF4-FFF2-40B4-BE49-F238E27FC236}">
                <a16:creationId xmlns:a16="http://schemas.microsoft.com/office/drawing/2014/main" id="{1442D945-04AE-BC5E-8377-EEE861D9352B}"/>
              </a:ext>
            </a:extLst>
          </p:cNvPr>
          <p:cNvSpPr/>
          <p:nvPr/>
        </p:nvSpPr>
        <p:spPr bwMode="auto">
          <a:xfrm>
            <a:off x="11649738" y="-122089"/>
            <a:ext cx="542262" cy="506843"/>
          </a:xfrm>
          <a:prstGeom prst="rect">
            <a:avLst/>
          </a:prstGeom>
          <a:solidFill>
            <a:srgbClr val="AED4DE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0" name="Google Shape;123;p2">
            <a:extLst>
              <a:ext uri="{FF2B5EF4-FFF2-40B4-BE49-F238E27FC236}">
                <a16:creationId xmlns:a16="http://schemas.microsoft.com/office/drawing/2014/main" id="{9D3D52E4-20A3-A017-42A0-1F96A7BE12F4}"/>
              </a:ext>
            </a:extLst>
          </p:cNvPr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21" name="Google Shape;124;p2">
              <a:extLst>
                <a:ext uri="{FF2B5EF4-FFF2-40B4-BE49-F238E27FC236}">
                  <a16:creationId xmlns:a16="http://schemas.microsoft.com/office/drawing/2014/main" id="{952570EB-886D-6CDF-5560-D7A70F629260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25;p2">
              <a:extLst>
                <a:ext uri="{FF2B5EF4-FFF2-40B4-BE49-F238E27FC236}">
                  <a16:creationId xmlns:a16="http://schemas.microsoft.com/office/drawing/2014/main" id="{16E1C245-23B6-1605-9950-8DD78495ED33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26;p2">
              <a:extLst>
                <a:ext uri="{FF2B5EF4-FFF2-40B4-BE49-F238E27FC236}">
                  <a16:creationId xmlns:a16="http://schemas.microsoft.com/office/drawing/2014/main" id="{A55AE2C2-A906-6A26-F840-E577B172D18B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27;p2">
              <a:extLst>
                <a:ext uri="{FF2B5EF4-FFF2-40B4-BE49-F238E27FC236}">
                  <a16:creationId xmlns:a16="http://schemas.microsoft.com/office/drawing/2014/main" id="{154E9113-E87E-066C-5E38-08E840C20924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5" name="Google Shape;128;p2">
              <a:extLst>
                <a:ext uri="{FF2B5EF4-FFF2-40B4-BE49-F238E27FC236}">
                  <a16:creationId xmlns:a16="http://schemas.microsoft.com/office/drawing/2014/main" id="{2310007D-5D9B-193E-3C3C-09FA73DDC9B0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7" name="Номер слайда 19">
            <a:extLst>
              <a:ext uri="{FF2B5EF4-FFF2-40B4-BE49-F238E27FC236}">
                <a16:creationId xmlns:a16="http://schemas.microsoft.com/office/drawing/2014/main" id="{6355880F-C81A-D0EA-FE42-CDA22E876075}"/>
              </a:ext>
            </a:extLst>
          </p:cNvPr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11</a:t>
            </a:fld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2B7BF72-1E9D-BCF7-F7E1-CF89D11FB1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852"/>
          <a:stretch/>
        </p:blipFill>
        <p:spPr>
          <a:xfrm>
            <a:off x="6384032" y="2060848"/>
            <a:ext cx="5024974" cy="379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2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345170" y="1241736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ЭКОНОМИЧЕСКИЕ ПОКАЗАТЕЛИ</a:t>
            </a:r>
            <a:endParaRPr lang="ru-RU" sz="1600" b="1" dirty="0"/>
          </a:p>
        </p:txBody>
      </p:sp>
      <p:grpSp>
        <p:nvGrpSpPr>
          <p:cNvPr id="4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2" name="Google Shape;117;p2"/>
          <p:cNvSpPr txBox="1"/>
          <p:nvPr/>
        </p:nvSpPr>
        <p:spPr bwMode="auto">
          <a:xfrm>
            <a:off x="214953" y="2213447"/>
            <a:ext cx="5254799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Расчетные коэффициенты инвестиционной привлекательности проекта </a:t>
            </a:r>
          </a:p>
          <a:p>
            <a:pPr marL="0" marR="0" lvl="8"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tx1"/>
                </a:solidFill>
              </a:rPr>
              <a:t> NPV: </a:t>
            </a:r>
            <a:r>
              <a:rPr lang="ru-RU" sz="1600" dirty="0">
                <a:solidFill>
                  <a:schemeClr val="tx1"/>
                </a:solidFill>
              </a:rPr>
              <a:t>401 534 тыс. руб. (проект приносит положительный чистый доход).</a:t>
            </a:r>
          </a:p>
          <a:p>
            <a:pPr marL="0" marR="0" lvl="8"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tx1"/>
                </a:solidFill>
              </a:rPr>
              <a:t>IRR: </a:t>
            </a:r>
            <a:r>
              <a:rPr lang="ru-RU" sz="1600" dirty="0">
                <a:solidFill>
                  <a:schemeClr val="tx1"/>
                </a:solidFill>
              </a:rPr>
              <a:t>4135,12% годовых (внутренняя норма доходности превышает ставку дисконтирования).</a:t>
            </a:r>
          </a:p>
          <a:p>
            <a:pPr marL="0" marR="0" lvl="8"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tx1"/>
                </a:solidFill>
              </a:rPr>
              <a:t>PBP: </a:t>
            </a:r>
            <a:r>
              <a:rPr lang="ru-RU" sz="1600" dirty="0">
                <a:solidFill>
                  <a:schemeClr val="tx1"/>
                </a:solidFill>
              </a:rPr>
              <a:t>~0,024 года (~9 дней) — очень быстрая окупаемость за счёт гранта.</a:t>
            </a:r>
          </a:p>
          <a:p>
            <a:pPr marL="0" marR="0" lvl="8"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tx1"/>
                </a:solidFill>
              </a:rPr>
              <a:t>DPBP: </a:t>
            </a:r>
            <a:r>
              <a:rPr lang="ru-RU" sz="1600" dirty="0">
                <a:solidFill>
                  <a:schemeClr val="tx1"/>
                </a:solidFill>
              </a:rPr>
              <a:t>~0,027 года (~10 дней) — дисконтированная окупаемость.</a:t>
            </a:r>
          </a:p>
          <a:p>
            <a:pPr marL="0" marR="0" lvl="8"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tx1"/>
                </a:solidFill>
              </a:rPr>
              <a:t>ROI: </a:t>
            </a:r>
            <a:r>
              <a:rPr lang="ru-RU" sz="1600" dirty="0">
                <a:solidFill>
                  <a:schemeClr val="tx1"/>
                </a:solidFill>
              </a:rPr>
              <a:t>571,4 (или 57140%) — проект крайне рентабелен.</a:t>
            </a:r>
          </a:p>
          <a:p>
            <a:pPr marL="0" marR="0" lvl="8"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tx1"/>
                </a:solidFill>
              </a:rPr>
              <a:t>EV/Sales: </a:t>
            </a:r>
            <a:r>
              <a:rPr lang="ru-RU" sz="1600" dirty="0">
                <a:solidFill>
                  <a:schemeClr val="tx1"/>
                </a:solidFill>
              </a:rPr>
              <a:t>1,0 (для последнего года).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6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Google Shape;203;p6"/>
          <p:cNvSpPr/>
          <p:nvPr/>
        </p:nvSpPr>
        <p:spPr bwMode="auto">
          <a:xfrm>
            <a:off x="11658941" y="-127000"/>
            <a:ext cx="542262" cy="50684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5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12</a:t>
            </a:fld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74AA3B-AA75-D7CD-B288-082156BC7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326" y="2062226"/>
            <a:ext cx="6052920" cy="36906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332902" y="1121768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ВОЗМОЖНОСТИ И РИСКИ</a:t>
            </a:r>
            <a:endParaRPr lang="ru-RU" sz="1600" b="1" dirty="0"/>
          </a:p>
        </p:txBody>
      </p:sp>
      <p:grpSp>
        <p:nvGrpSpPr>
          <p:cNvPr id="4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9" name="Google Shape;222;p7"/>
          <p:cNvSpPr/>
          <p:nvPr/>
        </p:nvSpPr>
        <p:spPr bwMode="auto">
          <a:xfrm>
            <a:off x="11649738" y="-119705"/>
            <a:ext cx="542262" cy="50684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13</a:t>
            </a:fld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608E3AB-385E-609E-8917-C9DC71AAE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3" y="2213397"/>
            <a:ext cx="5807968" cy="364023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91B4F54-FD02-E0CD-8DE5-856FAECBF528}"/>
              </a:ext>
            </a:extLst>
          </p:cNvPr>
          <p:cNvSpPr txBox="1"/>
          <p:nvPr/>
        </p:nvSpPr>
        <p:spPr>
          <a:xfrm>
            <a:off x="191344" y="1676827"/>
            <a:ext cx="61926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9875"/>
            <a:r>
              <a:rPr lang="ru-RU" b="1" dirty="0"/>
              <a:t>	Сильные стороны:</a:t>
            </a:r>
          </a:p>
          <a:p>
            <a:pPr marL="285750" indent="-285750">
              <a:buFontTx/>
              <a:buChar char="-"/>
            </a:pPr>
            <a:r>
              <a:rPr lang="ru-RU" b="1" dirty="0"/>
              <a:t>Экологичность</a:t>
            </a:r>
          </a:p>
          <a:p>
            <a:pPr marL="285750" indent="-285750">
              <a:buFontTx/>
              <a:buChar char="-"/>
            </a:pPr>
            <a:r>
              <a:rPr lang="ru-RU" b="1" dirty="0"/>
              <a:t>Широкий спектр применения</a:t>
            </a:r>
          </a:p>
          <a:p>
            <a:pPr marL="285750" indent="-285750">
              <a:buFontTx/>
              <a:buChar char="-"/>
            </a:pPr>
            <a:r>
              <a:rPr lang="ru-RU" b="1" dirty="0"/>
              <a:t>Высокая эффективность и рентабельность</a:t>
            </a:r>
          </a:p>
          <a:p>
            <a:r>
              <a:rPr lang="ru-RU" b="1" dirty="0"/>
              <a:t>	Слабые стороны</a:t>
            </a:r>
          </a:p>
          <a:p>
            <a:pPr marL="285750" indent="-285750">
              <a:buFontTx/>
              <a:buChar char="-"/>
            </a:pPr>
            <a:r>
              <a:rPr lang="ru-RU" b="1" dirty="0"/>
              <a:t>Высокая стоимость компонентов (например, катализатора из платины).</a:t>
            </a:r>
          </a:p>
          <a:p>
            <a:pPr marL="285750" indent="-285750">
              <a:buFontTx/>
              <a:buChar char="-"/>
            </a:pPr>
            <a:r>
              <a:rPr lang="ru-RU" b="1" dirty="0"/>
              <a:t>Ограниченная доступность сырья (мембраны, титана и пр.).</a:t>
            </a:r>
          </a:p>
          <a:p>
            <a:pPr marL="285750" indent="-285750">
              <a:buFontTx/>
              <a:buChar char="-"/>
            </a:pPr>
            <a:r>
              <a:rPr lang="ru-RU" b="1" dirty="0"/>
              <a:t>Зависимость от поставщиков комплектующих. </a:t>
            </a:r>
          </a:p>
          <a:p>
            <a:pPr indent="269875"/>
            <a:r>
              <a:rPr lang="ru-RU" b="1" dirty="0"/>
              <a:t>	Возможности </a:t>
            </a:r>
          </a:p>
          <a:p>
            <a:pPr marL="285750" indent="-285750">
              <a:buFontTx/>
              <a:buChar char="-"/>
            </a:pPr>
            <a:r>
              <a:rPr lang="ru-RU" b="1" dirty="0"/>
              <a:t>Рост интереса к экологическим технологиям и переход на альтернативные источники энергии. </a:t>
            </a:r>
          </a:p>
          <a:p>
            <a:pPr marL="285750" indent="-285750">
              <a:buFontTx/>
              <a:buChar char="-"/>
            </a:pPr>
            <a:r>
              <a:rPr lang="ru-RU" b="1" dirty="0"/>
              <a:t>Поддержка со стороны государства (субсидии, льготы).</a:t>
            </a:r>
          </a:p>
          <a:p>
            <a:pPr indent="269875"/>
            <a:r>
              <a:rPr lang="ru-RU" b="1" dirty="0"/>
              <a:t>	Угрозы </a:t>
            </a:r>
          </a:p>
          <a:p>
            <a:pPr marL="285750" indent="-285750">
              <a:buFontTx/>
              <a:buChar char="-"/>
            </a:pPr>
            <a:r>
              <a:rPr lang="ru-RU" b="1" dirty="0"/>
              <a:t>Риск конкуренции со стороны производителей электрических дронов. </a:t>
            </a:r>
          </a:p>
          <a:p>
            <a:pPr marL="285750" indent="-285750">
              <a:buFontTx/>
              <a:buChar char="-"/>
            </a:pPr>
            <a:r>
              <a:rPr lang="ru-RU" b="1" dirty="0"/>
              <a:t>Колебания цен на сырьё и компоненты. 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D7D78F-531B-4A5D-9F1F-C0F9B33BC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67"/>
            <a:ext cx="11479227" cy="1333686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169127" y="1331460"/>
            <a:ext cx="652760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b="1" dirty="0">
                <a:solidFill>
                  <a:schemeClr val="dk1"/>
                </a:solidFill>
              </a:rPr>
              <a:t>ТЕКУЩИЕ РЕЗУЛЬТАТЫ И ЗАПРОСЫ К ПАРТНЕРАМ</a:t>
            </a:r>
            <a:endParaRPr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5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6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4" name="Google Shape;119;p2"/>
          <p:cNvSpPr/>
          <p:nvPr/>
        </p:nvSpPr>
        <p:spPr bwMode="auto">
          <a:xfrm>
            <a:off x="11649738" y="0"/>
            <a:ext cx="542262" cy="506843"/>
          </a:xfrm>
          <a:prstGeom prst="rect">
            <a:avLst/>
          </a:prstGeom>
          <a:solidFill>
            <a:srgbClr val="AED4DE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14</a:t>
            </a:fld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78C985-AB4C-791D-8087-DB266A3BC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94" y="3750227"/>
            <a:ext cx="4907018" cy="286189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5AD97FA-C602-A34B-17E9-9739D6AB5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329" y="3650943"/>
            <a:ext cx="6730567" cy="30604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BCF4D8C-B50E-E593-175B-02BA855623BB}"/>
              </a:ext>
            </a:extLst>
          </p:cNvPr>
          <p:cNvSpPr txBox="1"/>
          <p:nvPr/>
        </p:nvSpPr>
        <p:spPr>
          <a:xfrm>
            <a:off x="1055440" y="2126912"/>
            <a:ext cx="72007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/>
              <a:t>Таким образом, грант в 1 миллион рублей покрывает 40% от общей суммы, необходимой для создания MVP.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00F2A9A-B7F1-B3FD-0649-373544AB2BD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D7CBA9-54B3-BD5D-BD5E-1A8948260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67"/>
            <a:ext cx="11479227" cy="1333686"/>
          </a:xfrm>
          <a:prstGeom prst="rect">
            <a:avLst/>
          </a:prstGeom>
        </p:spPr>
      </p:pic>
      <p:sp>
        <p:nvSpPr>
          <p:cNvPr id="122" name="Google Shape;122;p2">
            <a:extLst>
              <a:ext uri="{FF2B5EF4-FFF2-40B4-BE49-F238E27FC236}">
                <a16:creationId xmlns:a16="http://schemas.microsoft.com/office/drawing/2014/main" id="{8DC803EF-003C-F2B0-4CE5-0F844DB34EA7}"/>
              </a:ext>
            </a:extLst>
          </p:cNvPr>
          <p:cNvSpPr txBox="1"/>
          <p:nvPr/>
        </p:nvSpPr>
        <p:spPr bwMode="auto">
          <a:xfrm>
            <a:off x="169127" y="1331460"/>
            <a:ext cx="652760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b="1" dirty="0">
                <a:solidFill>
                  <a:schemeClr val="dk1"/>
                </a:solidFill>
              </a:rPr>
              <a:t>Основные компоненты для сборки </a:t>
            </a:r>
            <a:endParaRPr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5" name="Google Shape;123;p2">
            <a:extLst>
              <a:ext uri="{FF2B5EF4-FFF2-40B4-BE49-F238E27FC236}">
                <a16:creationId xmlns:a16="http://schemas.microsoft.com/office/drawing/2014/main" id="{26B57CCB-8408-EC48-6CED-2E6119C2999A}"/>
              </a:ext>
            </a:extLst>
          </p:cNvPr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6" name="Google Shape;124;p2">
              <a:extLst>
                <a:ext uri="{FF2B5EF4-FFF2-40B4-BE49-F238E27FC236}">
                  <a16:creationId xmlns:a16="http://schemas.microsoft.com/office/drawing/2014/main" id="{4F78FC92-FE68-CDC1-05CA-E76C7265643A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5;p2">
              <a:extLst>
                <a:ext uri="{FF2B5EF4-FFF2-40B4-BE49-F238E27FC236}">
                  <a16:creationId xmlns:a16="http://schemas.microsoft.com/office/drawing/2014/main" id="{4DBC42A5-5060-7A80-FC0C-536B20BF64D9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6;p2">
              <a:extLst>
                <a:ext uri="{FF2B5EF4-FFF2-40B4-BE49-F238E27FC236}">
                  <a16:creationId xmlns:a16="http://schemas.microsoft.com/office/drawing/2014/main" id="{4AAB9D73-CD72-A769-F70A-4E3FE9E1BDBF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" name="Google Shape;127;p2">
              <a:extLst>
                <a:ext uri="{FF2B5EF4-FFF2-40B4-BE49-F238E27FC236}">
                  <a16:creationId xmlns:a16="http://schemas.microsoft.com/office/drawing/2014/main" id="{00A4D2D3-A4B1-FBA3-1CC9-B27E1E3B5350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8;p2">
              <a:extLst>
                <a:ext uri="{FF2B5EF4-FFF2-40B4-BE49-F238E27FC236}">
                  <a16:creationId xmlns:a16="http://schemas.microsoft.com/office/drawing/2014/main" id="{BFAD14F9-B6F6-BB92-053F-ED4DBDFB9A55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4" name="Google Shape;119;p2">
            <a:extLst>
              <a:ext uri="{FF2B5EF4-FFF2-40B4-BE49-F238E27FC236}">
                <a16:creationId xmlns:a16="http://schemas.microsoft.com/office/drawing/2014/main" id="{962AE8D0-65D6-F9E0-1EEC-141AC073B942}"/>
              </a:ext>
            </a:extLst>
          </p:cNvPr>
          <p:cNvSpPr/>
          <p:nvPr/>
        </p:nvSpPr>
        <p:spPr bwMode="auto">
          <a:xfrm>
            <a:off x="11649738" y="0"/>
            <a:ext cx="542262" cy="506843"/>
          </a:xfrm>
          <a:prstGeom prst="rect">
            <a:avLst/>
          </a:prstGeom>
          <a:solidFill>
            <a:srgbClr val="AED4DE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" name="Номер слайда 19">
            <a:extLst>
              <a:ext uri="{FF2B5EF4-FFF2-40B4-BE49-F238E27FC236}">
                <a16:creationId xmlns:a16="http://schemas.microsoft.com/office/drawing/2014/main" id="{3085241F-9852-C1E8-1279-A7C09052BAD9}"/>
              </a:ext>
            </a:extLst>
          </p:cNvPr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15</a:t>
            </a:fld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3AAF970-1E40-6CE2-D487-F21D2F1F2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5" y="4391932"/>
            <a:ext cx="2970862" cy="14659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DA32179-BE6F-90E3-E362-68C09333B3CC}"/>
              </a:ext>
            </a:extLst>
          </p:cNvPr>
          <p:cNvSpPr txBox="1"/>
          <p:nvPr/>
        </p:nvSpPr>
        <p:spPr>
          <a:xfrm>
            <a:off x="-94575" y="5901630"/>
            <a:ext cx="31500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/>
                </a:solidFill>
                <a:latin typeface="+mj-lt"/>
              </a:rPr>
              <a:t>Анод - Высокоэффективный генератор HHO титановый анод для водородной топливной ячейки </a:t>
            </a:r>
            <a:r>
              <a:rPr lang="ru-RU" sz="1200" b="1" i="0" dirty="0">
                <a:solidFill>
                  <a:schemeClr val="tx1"/>
                </a:solidFill>
                <a:effectLst/>
                <a:latin typeface="+mj-lt"/>
              </a:rPr>
              <a:t>5 043,72 ₽</a:t>
            </a:r>
            <a:endParaRPr lang="ru-RU" sz="1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C46F5EB-43F3-8E90-55F7-214DBE2C0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2" y="1849123"/>
            <a:ext cx="2632835" cy="138911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01412B0-131C-79F0-E822-1EDB8A65802E}"/>
              </a:ext>
            </a:extLst>
          </p:cNvPr>
          <p:cNvSpPr txBox="1"/>
          <p:nvPr/>
        </p:nvSpPr>
        <p:spPr>
          <a:xfrm>
            <a:off x="-78619" y="3230902"/>
            <a:ext cx="3134066" cy="949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Aft>
                <a:spcPts val="300"/>
              </a:spcAft>
            </a:pPr>
            <a:r>
              <a:rPr lang="ru-RU" sz="1200" b="1" dirty="0">
                <a:solidFill>
                  <a:srgbClr val="222222"/>
                </a:solidFill>
                <a:latin typeface="+mj-lt"/>
              </a:rPr>
              <a:t>Катод - Мембрана </a:t>
            </a:r>
            <a:r>
              <a:rPr lang="ru-RU" sz="1200" b="1" i="0" dirty="0">
                <a:solidFill>
                  <a:srgbClr val="222222"/>
                </a:solidFill>
                <a:effectLst/>
                <a:latin typeface="+mj-lt"/>
              </a:rPr>
              <a:t>для обмена протонов на водородных топливных элементах PEM </a:t>
            </a:r>
            <a:r>
              <a:rPr lang="ru-RU" sz="1200" b="0" i="0" dirty="0">
                <a:solidFill>
                  <a:srgbClr val="666666"/>
                </a:solidFill>
                <a:effectLst/>
                <a:latin typeface="+mj-lt"/>
              </a:rPr>
              <a:t>1 - 99 кв. см  </a:t>
            </a:r>
            <a:r>
              <a:rPr lang="ru-RU" sz="1200" b="1" i="0" dirty="0">
                <a:solidFill>
                  <a:srgbClr val="222222"/>
                </a:solidFill>
                <a:effectLst/>
                <a:latin typeface="+mj-lt"/>
              </a:rPr>
              <a:t>356,03 ₽ </a:t>
            </a:r>
            <a:r>
              <a:rPr lang="ru-RU" sz="1200" dirty="0">
                <a:latin typeface="+mj-lt"/>
              </a:rPr>
              <a:t>около 5,043.72 руб. за единицу</a:t>
            </a:r>
            <a:endParaRPr lang="ru-RU" sz="1200" b="1" i="0" dirty="0">
              <a:solidFill>
                <a:srgbClr val="222222"/>
              </a:solidFill>
              <a:effectLst/>
              <a:latin typeface="+mj-lt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0E87352-F6D2-B07A-5562-447057149B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680" y="4391932"/>
            <a:ext cx="2736303" cy="146591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4B8AE73-790B-185D-2498-2F7F5EF3B857}"/>
              </a:ext>
            </a:extLst>
          </p:cNvPr>
          <p:cNvSpPr txBox="1"/>
          <p:nvPr/>
        </p:nvSpPr>
        <p:spPr>
          <a:xfrm>
            <a:off x="3156016" y="5917018"/>
            <a:ext cx="27363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Электролитная </a:t>
            </a:r>
            <a:r>
              <a:rPr lang="ru-RU" dirty="0" err="1"/>
              <a:t>протонообменная</a:t>
            </a:r>
            <a:r>
              <a:rPr lang="ru-RU" dirty="0"/>
              <a:t> мембрана (</a:t>
            </a:r>
            <a:r>
              <a:rPr lang="ru-RU" dirty="0" err="1"/>
              <a:t>Nafion</a:t>
            </a:r>
            <a:r>
              <a:rPr lang="ru-RU" dirty="0"/>
              <a:t>):Цена: от 1,780 руб.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15C476-ECB5-344F-395B-AD815A7AB635}"/>
              </a:ext>
            </a:extLst>
          </p:cNvPr>
          <p:cNvSpPr txBox="1"/>
          <p:nvPr/>
        </p:nvSpPr>
        <p:spPr>
          <a:xfrm>
            <a:off x="2974975" y="3262411"/>
            <a:ext cx="3150022" cy="738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Катализатор (платина) от 50,000 руб. за лабораторное количество (10 г)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E60E265-DA5A-6CA7-EA11-339B5AA59A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5681" y="1849123"/>
            <a:ext cx="2880320" cy="1369027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20574AD-F338-6CC2-B7F7-592EDDA7A6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4825" y="1906727"/>
            <a:ext cx="1087359" cy="131961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0FEBE71-AFEB-33A2-1CDA-E9E17FA6A099}"/>
              </a:ext>
            </a:extLst>
          </p:cNvPr>
          <p:cNvSpPr txBox="1"/>
          <p:nvPr/>
        </p:nvSpPr>
        <p:spPr>
          <a:xfrm>
            <a:off x="6384031" y="3262412"/>
            <a:ext cx="19442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Порты для подачи и </a:t>
            </a:r>
            <a:r>
              <a:rPr lang="ru-RU" dirty="0" err="1"/>
              <a:t>отвода:Цена</a:t>
            </a:r>
            <a:r>
              <a:rPr lang="ru-RU" dirty="0"/>
              <a:t>: от 10,428 руб. за комплект.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8D1219AC-1FC9-2E9A-EF8F-97C8378BB6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4031" y="4391932"/>
            <a:ext cx="2627387" cy="146591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B01FAD51-B968-8836-3D1F-9351EEDF36FC}"/>
              </a:ext>
            </a:extLst>
          </p:cNvPr>
          <p:cNvSpPr txBox="1"/>
          <p:nvPr/>
        </p:nvSpPr>
        <p:spPr>
          <a:xfrm>
            <a:off x="6342499" y="5809296"/>
            <a:ext cx="26273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Провода: около 1,000 руб. (медь, 10 м).Система управления: от 20,000 руб. за базовый контроллер.</a:t>
            </a:r>
          </a:p>
        </p:txBody>
      </p:sp>
    </p:spTree>
    <p:extLst>
      <p:ext uri="{BB962C8B-B14F-4D97-AF65-F5344CB8AC3E}">
        <p14:creationId xmlns:p14="http://schemas.microsoft.com/office/powerpoint/2010/main" val="509265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-127000"/>
            <a:ext cx="12192000" cy="6985000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420954" y="12508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КОМАНДА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695322" y="4655930"/>
            <a:ext cx="21582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+mn-lt"/>
              </a:rPr>
              <a:t>Реутов Даниил Сергеевич</a:t>
            </a:r>
            <a:endParaRPr b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endParaRPr b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+mn-lt"/>
              </a:rPr>
              <a:t>Лидер</a:t>
            </a:r>
            <a:endParaRPr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695325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551992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3551320" y="4655930"/>
            <a:ext cx="21610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+mn-lt"/>
              </a:rPr>
              <a:t>Николаенко Марина Сергеевна</a:t>
            </a:r>
            <a:endParaRPr b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endParaRPr b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+mn-lt"/>
              </a:rPr>
              <a:t>Аналитик</a:t>
            </a:r>
            <a:endParaRPr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478172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6478170" y="4661204"/>
            <a:ext cx="21610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err="1">
                <a:solidFill>
                  <a:schemeClr val="tx1"/>
                </a:solidFill>
                <a:latin typeface="+mn-lt"/>
              </a:rPr>
              <a:t>Муртузалиев</a:t>
            </a:r>
            <a:r>
              <a:rPr lang="ru-RU" b="1" dirty="0">
                <a:solidFill>
                  <a:schemeClr val="tx1"/>
                </a:solidFill>
                <a:latin typeface="+mn-lt"/>
              </a:rPr>
              <a:t> Хизри </a:t>
            </a:r>
            <a:r>
              <a:rPr lang="ru-RU" b="1" dirty="0" err="1">
                <a:solidFill>
                  <a:schemeClr val="tx1"/>
                </a:solidFill>
                <a:latin typeface="+mn-lt"/>
              </a:rPr>
              <a:t>Исмаилович</a:t>
            </a:r>
            <a:endParaRPr b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endParaRPr b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+mn-lt"/>
              </a:rPr>
              <a:t>Тестировщик</a:t>
            </a:r>
            <a:endParaRPr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9335086" y="2349500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Фото</a:t>
            </a:r>
            <a:endParaRPr/>
          </a:p>
        </p:txBody>
      </p:sp>
      <p:sp>
        <p:nvSpPr>
          <p:cNvPr id="21" name="TextBox 20"/>
          <p:cNvSpPr txBox="1"/>
          <p:nvPr/>
        </p:nvSpPr>
        <p:spPr bwMode="auto">
          <a:xfrm>
            <a:off x="9333235" y="4661204"/>
            <a:ext cx="21610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err="1">
                <a:solidFill>
                  <a:schemeClr val="tx1"/>
                </a:solidFill>
                <a:latin typeface="+mn-lt"/>
              </a:rPr>
              <a:t>Выглазов</a:t>
            </a:r>
            <a:r>
              <a:rPr lang="ru-RU" b="1" dirty="0">
                <a:solidFill>
                  <a:schemeClr val="tx1"/>
                </a:solidFill>
                <a:latin typeface="+mn-lt"/>
              </a:rPr>
              <a:t>  Денис Александрович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+mn-lt"/>
              </a:rPr>
              <a:t> </a:t>
            </a:r>
            <a:endParaRPr b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+mn-lt"/>
              </a:rPr>
              <a:t>Экономист</a:t>
            </a:r>
            <a:endParaRPr b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22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2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9" name="Google Shape;203;p6"/>
          <p:cNvSpPr/>
          <p:nvPr/>
        </p:nvSpPr>
        <p:spPr bwMode="auto">
          <a:xfrm>
            <a:off x="11658941" y="-127000"/>
            <a:ext cx="542262" cy="50684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" name="Номер слайда 19"/>
          <p:cNvSpPr txBox="1"/>
          <p:nvPr/>
        </p:nvSpPr>
        <p:spPr bwMode="auto">
          <a:xfrm>
            <a:off x="11658115" y="-16384"/>
            <a:ext cx="5422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/>
            </a:pPr>
            <a:fld id="{00000000-1234-1234-1234-123412341234}" type="slidenum">
              <a:rPr lang="en-US" sz="1400" b="1">
                <a:solidFill>
                  <a:schemeClr val="bg1"/>
                </a:solidFill>
                <a:latin typeface="+mj-lt"/>
              </a:rPr>
              <a:t>16</a:t>
            </a:fld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8C1235-20E0-488A-805A-8CC5171229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0" t="5635" r="5191" b="16379"/>
          <a:stretch/>
        </p:blipFill>
        <p:spPr>
          <a:xfrm>
            <a:off x="693619" y="2349501"/>
            <a:ext cx="2160002" cy="2158999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человек, одежда, Человеческое лицо, верхняя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EE442590-6632-B99B-8150-441F79042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0634" y="2349500"/>
            <a:ext cx="2168418" cy="2159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178164-1DC2-4E02-9AD2-9BD1037133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331" b="18913"/>
          <a:stretch/>
        </p:blipFill>
        <p:spPr>
          <a:xfrm>
            <a:off x="6485154" y="2348728"/>
            <a:ext cx="2160002" cy="2159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1D249D-7726-476B-A721-E45FDD068B3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781" t="8021" r="781" b="16798"/>
          <a:stretch/>
        </p:blipFill>
        <p:spPr>
          <a:xfrm>
            <a:off x="3537356" y="2348729"/>
            <a:ext cx="2158299" cy="21589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99999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-68152"/>
            <a:ext cx="12192000" cy="6985000"/>
          </a:xfrm>
          <a:prstGeom prst="rect">
            <a:avLst/>
          </a:prstGeom>
        </p:spPr>
      </p:pic>
      <p:sp>
        <p:nvSpPr>
          <p:cNvPr id="2" name="Google Shape;122;p2"/>
          <p:cNvSpPr txBox="1"/>
          <p:nvPr/>
        </p:nvSpPr>
        <p:spPr bwMode="auto">
          <a:xfrm>
            <a:off x="420955" y="1251614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405769" y="5402351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393428" y="1826765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337537" y="5402352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4087166" y="5617928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reutov_dase@edu.bstu.ru</a:t>
            </a:r>
            <a:endParaRPr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4089856" y="2004479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22D52"/>
                </a:solidFill>
                <a:latin typeface="+mn-lt"/>
              </a:rPr>
              <a:t>@danilka_reu_31ru</a:t>
            </a:r>
            <a:endParaRPr lang="ru-RU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7057537" y="5607252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+mn-lt"/>
              </a:rPr>
              <a:t>+7 (993) 980-46-18</a:t>
            </a:r>
            <a:endParaRPr dirty="0">
              <a:latin typeface="+mn-l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490624" y="1844824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7072711" y="1988840"/>
            <a:ext cx="2670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22D52"/>
                </a:solidFill>
                <a:latin typeface="+mn-lt"/>
              </a:rPr>
              <a:t>@DanikReut</a:t>
            </a:r>
            <a:endParaRPr lang="ru-RU" dirty="0">
              <a:solidFill>
                <a:srgbClr val="122D52"/>
              </a:solidFill>
              <a:latin typeface="+mn-lt"/>
            </a:endParaRPr>
          </a:p>
        </p:txBody>
      </p:sp>
      <p:pic>
        <p:nvPicPr>
          <p:cNvPr id="18" name="Рисунок 17" descr="Изображение выглядит как текст, знак&#10;&#10;Автоматически созданное описание"/>
          <p:cNvPicPr>
            <a:picLocks noChangeAspect="1"/>
          </p:cNvPicPr>
          <p:nvPr/>
        </p:nvPicPr>
        <p:blipFill>
          <a:blip r:embed="rId7">
            <a:alphaModFix amt="70000"/>
            <a:lum bright="-40000"/>
          </a:blip>
          <a:stretch/>
        </p:blipFill>
        <p:spPr bwMode="auto">
          <a:xfrm>
            <a:off x="6425183" y="2852936"/>
            <a:ext cx="2159001" cy="2152211"/>
          </a:xfrm>
          <a:prstGeom prst="rect">
            <a:avLst/>
          </a:prstGeom>
        </p:spPr>
      </p:pic>
      <p:pic>
        <p:nvPicPr>
          <p:cNvPr id="1214781997" name="Рисунок 1214781996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3492855" y="2852935"/>
            <a:ext cx="2158290" cy="2152210"/>
          </a:xfrm>
          <a:prstGeom prst="rect">
            <a:avLst/>
          </a:prstGeom>
        </p:spPr>
      </p:pic>
      <p:grpSp>
        <p:nvGrpSpPr>
          <p:cNvPr id="21" name="Google Shape;123;p2"/>
          <p:cNvGrpSpPr/>
          <p:nvPr/>
        </p:nvGrpSpPr>
        <p:grpSpPr bwMode="auto">
          <a:xfrm>
            <a:off x="0" y="1676827"/>
            <a:ext cx="2624903" cy="97077"/>
            <a:chOff x="0" y="692501"/>
            <a:chExt cx="2624903" cy="97077"/>
          </a:xfrm>
        </p:grpSpPr>
        <p:sp>
          <p:nvSpPr>
            <p:cNvPr id="22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5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6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32" name="Рисунок 3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/>
          <a:stretch/>
        </p:blipFill>
        <p:spPr bwMode="auto">
          <a:xfrm>
            <a:off x="9727538" y="3968485"/>
            <a:ext cx="2471226" cy="24607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49F70E-833C-4853-89E6-CD701D7A5E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-1311422" y="2625748"/>
            <a:ext cx="5512370" cy="36749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369AAC-0BA1-4CC7-BD53-D1C2CA14A4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719" y="2849408"/>
            <a:ext cx="2422346" cy="23154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A9CE56-0E12-450B-9532-226C51A588F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21066" y="2771527"/>
            <a:ext cx="2301867" cy="22781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</TotalTime>
  <Words>1125</Words>
  <Application>Microsoft Office PowerPoint</Application>
  <DocSecurity>0</DocSecurity>
  <PresentationFormat>Широкоэкранный</PresentationFormat>
  <Paragraphs>184</Paragraphs>
  <Slides>17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Helvetica Neue</vt:lpstr>
      <vt:lpstr>Calibri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Polina Sukharnikova</cp:lastModifiedBy>
  <cp:revision>62</cp:revision>
  <dcterms:modified xsi:type="dcterms:W3CDTF">2024-11-28T05:47:28Z</dcterms:modified>
  <cp:category/>
  <dc:identifier/>
  <cp:contentStatus/>
  <dc:language/>
  <cp:version/>
</cp:coreProperties>
</file>