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13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15.xml" ContentType="application/vnd.openxmlformats-officedocument.presentationml.slide+xml"/>
  <Override PartName="/ppt/slides/slide3.xml" ContentType="application/vnd.openxmlformats-officedocument.presentationml.slide+xml"/>
  <Override PartName="/ppt/slides/slide12.xml" ContentType="application/vnd.openxmlformats-officedocument.presentationml.slide+xml"/>
  <Override PartName="/ppt/slides/slide8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s/slide16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slideLayouts/slideLayout6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12192000" cy="6858000"/>
  <p:defaultTextStyle>
    <a:defPPr lvl="0">
      <a:defRPr lang="ru-RU"/>
    </a:defPPr>
    <a:lvl1pPr marL="0" lvl="1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lvl="2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lvl="3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lvl="4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75" d="100"/>
          <a:sy n="75" d="100"/>
        </p:scale>
        <p:origin x="874" y="43"/>
      </p:cViewPr>
      <p:guideLst>
        <p:guide pos="3840"/>
        <p:guide pos="216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presProps" Target="presProps.xml" /><Relationship Id="rId20" Type="http://schemas.openxmlformats.org/officeDocument/2006/relationships/tableStyles" Target="tableStyles.xml" /><Relationship Id="rId21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image" Target="../media/image4.png"/><Relationship Id="rId5" Type="http://schemas.openxmlformats.org/officeDocument/2006/relationships/image" Target="../media/image5.jpg"/><Relationship Id="rId6" Type="http://schemas.openxmlformats.org/officeDocument/2006/relationships/image" Target="../media/image6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-190559"/>
            <a:ext cx="12192000" cy="586836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49885978" name="Овал 1"/>
          <p:cNvSpPr/>
          <p:nvPr/>
        </p:nvSpPr>
        <p:spPr bwMode="auto">
          <a:xfrm>
            <a:off x="6551271" y="-3433845"/>
            <a:ext cx="8348704" cy="8348704"/>
          </a:xfrm>
          <a:prstGeom prst="ellipse">
            <a:avLst/>
          </a:prstGeom>
          <a:gradFill>
            <a:gsLst>
              <a:gs pos="0">
                <a:srgbClr val="E63035"/>
              </a:gs>
              <a:gs pos="8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019097" y="6091773"/>
            <a:ext cx="995423" cy="599781"/>
          </a:xfrm>
          <a:prstGeom prst="rect">
            <a:avLst/>
          </a:prstGeom>
          <a:noFill/>
        </p:spPr>
      </p:pic>
      <p:sp>
        <p:nvSpPr>
          <p:cNvPr id="1985953194" name="Овал 2"/>
          <p:cNvSpPr/>
          <p:nvPr/>
        </p:nvSpPr>
        <p:spPr bwMode="auto">
          <a:xfrm flipH="0" flipV="0">
            <a:off x="-2322081" y="2037884"/>
            <a:ext cx="4922177" cy="4922177"/>
          </a:xfrm>
          <a:prstGeom prst="ellipse">
            <a:avLst/>
          </a:prstGeom>
          <a:gradFill>
            <a:gsLst>
              <a:gs pos="0">
                <a:srgbClr val="08C8D6"/>
              </a:gs>
              <a:gs pos="6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1399480" y="2358901"/>
            <a:ext cx="3670904" cy="7623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УниверСтрой</a:t>
            </a: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2229505" y="3228944"/>
            <a:ext cx="3796750" cy="3965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Делаем обучение интереснее!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19315" y="402364"/>
              <a:ext cx="29770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ПРОФИЛЬ КОМАНДЫ</a:t>
              </a:r>
              <a:endParaRPr/>
            </a:p>
          </p:txBody>
        </p:sp>
      </p:grpSp>
      <p:sp>
        <p:nvSpPr>
          <p:cNvPr id="9" name="Прямоугольник 8"/>
          <p:cNvSpPr/>
          <p:nvPr/>
        </p:nvSpPr>
        <p:spPr bwMode="auto">
          <a:xfrm>
            <a:off x="1570547" y="1667721"/>
            <a:ext cx="2895600" cy="2885440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TextBox 9"/>
          <p:cNvSpPr txBox="1"/>
          <p:nvPr/>
        </p:nvSpPr>
        <p:spPr bwMode="auto">
          <a:xfrm>
            <a:off x="1435058" y="4719956"/>
            <a:ext cx="3166576" cy="823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Алексей Дворников</a:t>
            </a:r>
            <a:endParaRPr/>
          </a:p>
          <a:p>
            <a:pPr algn="ctr">
              <a:defRPr/>
            </a:pPr>
            <a:r>
              <a:rPr lang="ru-RU" sz="1600">
                <a:latin typeface="Arial"/>
                <a:cs typeface="Arial"/>
              </a:rPr>
              <a:t>лидер команды</a:t>
            </a:r>
            <a:endParaRPr/>
          </a:p>
          <a:p>
            <a:pPr algn="ctr">
              <a:defRPr/>
            </a:pPr>
            <a:r>
              <a:rPr lang="ru-RU" sz="1400">
                <a:latin typeface="Arial"/>
                <a:cs typeface="Arial"/>
              </a:rPr>
              <a:t>Программист, БММ, Умею рисовать </a:t>
            </a:r>
            <a:endParaRPr lang="ru-RU">
              <a:latin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 flipH="0" flipV="0">
            <a:off x="4753075" y="2157520"/>
            <a:ext cx="3022108" cy="1097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Соловой Никита </a:t>
            </a:r>
            <a:endParaRPr/>
          </a:p>
          <a:p>
            <a:pPr>
              <a:defRPr/>
            </a:pPr>
            <a:r>
              <a:rPr lang="ru-RU" sz="1600">
                <a:latin typeface="Arial"/>
                <a:cs typeface="Arial"/>
              </a:rPr>
              <a:t>программист.</a:t>
            </a:r>
            <a:endParaRPr sz="1600">
              <a:latin typeface="Arial"/>
              <a:cs typeface="Arial"/>
            </a:endParaRPr>
          </a:p>
          <a:p>
            <a:pPr>
              <a:defRPr/>
            </a:pPr>
            <a:r>
              <a:rPr lang="ru-RU" sz="1600">
                <a:latin typeface="Arial"/>
                <a:cs typeface="Arial"/>
              </a:rPr>
              <a:t>Разработка веб-интерфейсов на PHP, JS</a:t>
            </a:r>
            <a:endParaRPr sz="1600">
              <a:latin typeface="Arial"/>
              <a:cs typeface="Arial"/>
            </a:endParaRPr>
          </a:p>
        </p:txBody>
      </p:sp>
      <p:sp>
        <p:nvSpPr>
          <p:cNvPr id="14" name="TextBox 13"/>
          <p:cNvSpPr txBox="1"/>
          <p:nvPr/>
        </p:nvSpPr>
        <p:spPr bwMode="auto">
          <a:xfrm>
            <a:off x="4758091" y="4719955"/>
            <a:ext cx="3028274" cy="8537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Змановская Анастасия</a:t>
            </a:r>
            <a:endParaRPr/>
          </a:p>
          <a:p>
            <a:pPr>
              <a:defRPr/>
            </a:pPr>
            <a:r>
              <a:rPr lang="ru-RU" sz="1600">
                <a:latin typeface="Arial"/>
                <a:cs typeface="Arial"/>
              </a:rPr>
              <a:t>Графический дизайнер,</a:t>
            </a:r>
            <a:br>
              <a:rPr lang="ru-RU" sz="1600">
                <a:latin typeface="Arial"/>
                <a:cs typeface="Arial"/>
              </a:rPr>
            </a:br>
            <a:r>
              <a:rPr lang="ru-RU" sz="1600">
                <a:latin typeface="Arial"/>
                <a:cs typeface="Arial"/>
              </a:rPr>
              <a:t>стажировалась у Тони Старка</a:t>
            </a:r>
            <a:endParaRPr/>
          </a:p>
        </p:txBody>
      </p:sp>
      <p:sp>
        <p:nvSpPr>
          <p:cNvPr id="16" name="TextBox 15"/>
          <p:cNvSpPr txBox="1"/>
          <p:nvPr/>
        </p:nvSpPr>
        <p:spPr bwMode="auto">
          <a:xfrm rot="0" flipH="0" flipV="0">
            <a:off x="8172766" y="2142280"/>
            <a:ext cx="2810192" cy="1615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Воронцов Георгий</a:t>
            </a:r>
            <a:endParaRPr/>
          </a:p>
          <a:p>
            <a:pPr>
              <a:defRPr/>
            </a:pPr>
            <a:r>
              <a:rPr lang="ru-RU" sz="1600">
                <a:latin typeface="Arial"/>
                <a:cs typeface="Arial"/>
              </a:rPr>
              <a:t>Программист С#, Опыт веб-разработки на JavaScript. Версталка сайтов</a:t>
            </a:r>
            <a:endParaRPr/>
          </a:p>
          <a:p>
            <a:pPr>
              <a:defRPr/>
            </a:pPr>
            <a:endParaRPr lang="ru-RU">
              <a:latin typeface="Arial"/>
              <a:cs typeface="Arial"/>
            </a:endParaRPr>
          </a:p>
        </p:txBody>
      </p:sp>
      <p:sp>
        <p:nvSpPr>
          <p:cNvPr id="18" name="TextBox 17"/>
          <p:cNvSpPr txBox="1"/>
          <p:nvPr/>
        </p:nvSpPr>
        <p:spPr bwMode="auto">
          <a:xfrm flipH="0" flipV="0">
            <a:off x="7693619" y="4862830"/>
            <a:ext cx="3745806" cy="1097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Чебан Алекснадр</a:t>
            </a:r>
            <a:endParaRPr lang="ru-RU" b="1">
              <a:latin typeface="Arial"/>
              <a:cs typeface="Arial"/>
            </a:endParaRPr>
          </a:p>
          <a:p>
            <a:pPr algn="ctr">
              <a:defRPr/>
            </a:pPr>
            <a:r>
              <a:rPr lang="ru-RU" sz="1600" b="0">
                <a:latin typeface="Arial"/>
                <a:cs typeface="Arial"/>
              </a:rPr>
              <a:t>Идейный вдохновитель.</a:t>
            </a:r>
            <a:endParaRPr sz="1600" b="0">
              <a:latin typeface="Arial"/>
              <a:cs typeface="Arial"/>
            </a:endParaRPr>
          </a:p>
          <a:p>
            <a:pPr algn="ctr">
              <a:defRPr/>
            </a:pPr>
            <a:r>
              <a:rPr lang="ru-RU" sz="1600" b="0">
                <a:latin typeface="Arial"/>
                <a:cs typeface="Arial"/>
              </a:rPr>
              <a:t>опыт разработки проектов, превращения идей в продукт.</a:t>
            </a:r>
            <a:endParaRPr sz="1600" b="0"/>
          </a:p>
        </p:txBody>
      </p:sp>
      <p:sp>
        <p:nvSpPr>
          <p:cNvPr id="1109509585" name="Прямоугольник 8"/>
          <p:cNvSpPr/>
          <p:nvPr/>
        </p:nvSpPr>
        <p:spPr bwMode="auto">
          <a:xfrm flipH="0" flipV="0">
            <a:off x="5596572" y="3508586"/>
            <a:ext cx="1152524" cy="973244"/>
          </a:xfrm>
          <a:prstGeom prst="rect">
            <a:avLst/>
          </a:prstGeom>
          <a:blipFill>
            <a:blip r:embed="rId2"/>
            <a:stretch/>
          </a:blipFill>
          <a:ln>
            <a:solidFill>
              <a:srgbClr val="08C8D6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484886518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1570547" y="1667721"/>
            <a:ext cx="2895598" cy="2902299"/>
          </a:xfrm>
          <a:prstGeom prst="rect">
            <a:avLst/>
          </a:prstGeom>
        </p:spPr>
      </p:pic>
      <p:pic>
        <p:nvPicPr>
          <p:cNvPr id="1731719375" name="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flipH="0" flipV="0">
            <a:off x="8942772" y="3429000"/>
            <a:ext cx="1385570" cy="1385570"/>
          </a:xfrm>
          <a:prstGeom prst="rect">
            <a:avLst/>
          </a:prstGeom>
        </p:spPr>
      </p:pic>
      <p:pic>
        <p:nvPicPr>
          <p:cNvPr id="1074982238" name="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 flipH="0" flipV="0">
            <a:off x="5148709" y="832061"/>
            <a:ext cx="2076250" cy="1167491"/>
          </a:xfrm>
          <a:prstGeom prst="rect">
            <a:avLst/>
          </a:prstGeom>
        </p:spPr>
      </p:pic>
      <p:pic>
        <p:nvPicPr>
          <p:cNvPr id="51753586" name="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 flipH="0" flipV="0">
            <a:off x="8742918" y="871525"/>
            <a:ext cx="973201" cy="12707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317067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452588" y="390789"/>
              <a:ext cx="31373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ЦЕЛЕВАЯ АУДИТОРИЯ</a:t>
              </a:r>
              <a:endParaRPr/>
            </a:p>
          </p:txBody>
        </p:sp>
      </p:grpSp>
      <p:sp>
        <p:nvSpPr>
          <p:cNvPr id="13" name="Прямоугольник 12"/>
          <p:cNvSpPr/>
          <p:nvPr/>
        </p:nvSpPr>
        <p:spPr bwMode="auto">
          <a:xfrm flipH="0" flipV="0">
            <a:off x="6944699" y="933449"/>
            <a:ext cx="4543425" cy="3535703"/>
          </a:xfrm>
          <a:prstGeom prst="rect">
            <a:avLst/>
          </a:prstGeom>
          <a:blipFill>
            <a:blip r:embed="rId2"/>
            <a:stretch/>
          </a:blipFill>
          <a:ln>
            <a:solidFill>
              <a:srgbClr val="08C8D6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 flipH="0" flipV="0">
            <a:off x="128473" y="1086908"/>
            <a:ext cx="6816225" cy="3109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 startAt="1"/>
              <a:defRPr/>
            </a:pPr>
            <a:r>
              <a:rPr lang="ru-RU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Общие характеристики: </a:t>
            </a:r>
            <a:br>
              <a:rPr lang="ru-RU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</a:br>
            <a:r>
              <a:rPr lang="ru-RU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Вузы и колледжи России</a:t>
            </a:r>
            <a:endParaRPr b="0" strike="noStrike" cap="none" spc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 startAt="1"/>
              <a:defRPr/>
            </a:pPr>
            <a:endParaRPr b="0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 startAt="1"/>
              <a:defRPr/>
            </a:pPr>
            <a:r>
              <a:rPr lang="ru-RU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Проблемы и потребности</a:t>
            </a:r>
            <a:r>
              <a:rPr lang="ru-RU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: 			    Увеличение временных и материальных затрат на организацию учебных процессов </a:t>
            </a:r>
            <a:endParaRPr b="0" strike="noStrike" cap="none" spc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 startAt="1"/>
              <a:defRPr/>
            </a:pPr>
            <a:endParaRPr b="0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 startAt="1"/>
              <a:defRPr/>
            </a:pPr>
            <a:r>
              <a:rPr lang="ru-RU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Продукты</a:t>
            </a:r>
            <a:r>
              <a:rPr lang="ru-RU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, которые сейчас использует для решения проблемы: 					                     </a:t>
            </a:r>
            <a:endParaRPr lang="ru-RU" b="0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     Яндекс сервисы(Яндекс.почта; Яндекс мессенджер и т.д.)</a:t>
            </a:r>
            <a:endParaRPr lang="ru-RU" b="0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     Lms(учебный портал)</a:t>
            </a:r>
            <a:endParaRPr lang="ru-RU" b="0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37982526" name="TextBox 2"/>
          <p:cNvSpPr txBox="1"/>
          <p:nvPr/>
        </p:nvSpPr>
        <p:spPr bwMode="auto">
          <a:xfrm flipH="0" flipV="0">
            <a:off x="116995" y="4116852"/>
            <a:ext cx="11570818" cy="2286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							</a:t>
            </a:r>
            <a:endParaRPr lang="ru-RU" sz="1800" b="0" i="0" u="none" strike="noStrike" cap="none" spc="0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AutoNum type="arabicPeriod" startAt="4"/>
              <a:defRPr/>
            </a:pPr>
            <a:r>
              <a:rPr lang="ru-RU" sz="18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Что ценит, на что обращает внимание: 	</a:t>
            </a:r>
            <a:endParaRPr sz="180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     </a:t>
            </a:r>
            <a:r>
              <a:rPr lang="ru-RU" sz="18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 Ценна; легкость содержания; легкость в обучение пользования сервисов; многофункциональность;</a:t>
            </a:r>
            <a:endParaRPr lang="ru-RU" sz="1800" b="0" i="0" u="none" strike="noStrike" cap="none" spc="0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	</a:t>
            </a:r>
            <a:endParaRPr lang="ru-RU" sz="1800" b="0" i="0" u="none" strike="noStrike" cap="none" spc="0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5. </a:t>
            </a:r>
            <a:r>
              <a:rPr lang="ru-RU" sz="18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Причины, по которым текущие решения «не работают»: 	</a:t>
            </a:r>
            <a:endParaRPr lang="ru-RU" sz="1800" b="0" i="0" u="none" strike="noStrike" cap="none" spc="0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    </a:t>
            </a:r>
            <a:r>
              <a:rPr lang="ru-RU" sz="18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Высокие затраты на содержание всех нужных отдельных сервисов;</a:t>
            </a:r>
            <a:endParaRPr sz="1800" b="0" i="0" u="none" strike="noStrike" cap="none" spc="0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    Увеличение  временных затрат учитель на то, чтобы разобраться как нужно устроить                         образовательный процесс для студентов;</a:t>
            </a:r>
            <a:r>
              <a:rPr lang="ru-RU" sz="18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					 </a:t>
            </a:r>
            <a:endParaRPr lang="ru-RU" sz="1800" b="0" i="0" u="none" strike="noStrike" cap="none" spc="0"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 bwMode="auto">
          <a:xfrm>
            <a:off x="327872" y="1319511"/>
            <a:ext cx="6073761" cy="53038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>
                <a:latin typeface="Arial"/>
                <a:cs typeface="Arial"/>
              </a:rPr>
              <a:t>Проблема: Многие студенты преподаватели с трудом разбираются в учебных порталах(lms), им сложно и неудобно работать в них, также из-за этого студенты меньше проходят курсы, вследствие чего падает рейтинг вуза и возрастают материальные и временные затраты на поддержание учебного процесса.</a:t>
            </a:r>
            <a:endParaRPr/>
          </a:p>
          <a:p>
            <a:pPr>
              <a:defRPr/>
            </a:pPr>
            <a:endParaRPr lang="ru-RU">
              <a:latin typeface="Arial"/>
              <a:cs typeface="Arial"/>
            </a:endParaRPr>
          </a:p>
          <a:p>
            <a:pPr>
              <a:defRPr/>
            </a:pPr>
            <a:endParaRPr lang="ru-RU">
              <a:latin typeface="Arial"/>
              <a:cs typeface="Arial"/>
            </a:endParaRPr>
          </a:p>
          <a:p>
            <a:pPr>
              <a:defRPr/>
            </a:pPr>
            <a:r>
              <a:rPr lang="ru-RU">
                <a:latin typeface="Arial"/>
                <a:cs typeface="Arial"/>
              </a:rPr>
              <a:t>В настоящее время эту проблему решают следующими способами: </a:t>
            </a:r>
            <a:endParaRPr lang="ru-RU">
              <a:latin typeface="Arial"/>
              <a:cs typeface="Arial"/>
            </a:endParaRPr>
          </a:p>
          <a:p>
            <a:pPr marL="283879" indent="-283879">
              <a:buAutoNum type="arabicPeriod"/>
              <a:defRPr/>
            </a:pPr>
            <a:r>
              <a:rPr lang="ru-RU">
                <a:latin typeface="Arial"/>
                <a:cs typeface="Arial"/>
              </a:rPr>
              <a:t>Яндекс сервисы (</a:t>
            </a:r>
            <a:r>
              <a:rPr lang="ru-RU" sz="1800" b="0" i="0" u="none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Яндекс.почта; Яндекс мессенджер и т.д.</a:t>
            </a:r>
            <a:r>
              <a:rPr lang="ru-RU">
                <a:latin typeface="Arial"/>
                <a:cs typeface="Arial"/>
              </a:rPr>
              <a:t>)</a:t>
            </a:r>
            <a:endParaRPr lang="ru-RU">
              <a:latin typeface="Arial"/>
              <a:cs typeface="Arial"/>
            </a:endParaRPr>
          </a:p>
          <a:p>
            <a:pPr marL="283879" indent="-283879">
              <a:buAutoNum type="arabicPeriod"/>
              <a:defRPr/>
            </a:pPr>
            <a:r>
              <a:rPr lang="ru-RU">
                <a:latin typeface="Arial"/>
                <a:cs typeface="Arial"/>
              </a:rPr>
              <a:t>Lms (учебный портал)</a:t>
            </a:r>
            <a:endParaRPr lang="ru-RU">
              <a:latin typeface="Arial"/>
              <a:cs typeface="Arial"/>
            </a:endParaRPr>
          </a:p>
          <a:p>
            <a:pPr>
              <a:defRPr/>
            </a:pPr>
            <a:endParaRPr lang="ru-RU">
              <a:latin typeface="Arial"/>
              <a:cs typeface="Arial"/>
            </a:endParaRPr>
          </a:p>
          <a:p>
            <a:pPr>
              <a:defRPr/>
            </a:pPr>
            <a:r>
              <a:rPr lang="ru-RU">
                <a:latin typeface="Arial"/>
                <a:cs typeface="Arial"/>
              </a:rPr>
              <a:t>Они неэффективны, потому что:</a:t>
            </a:r>
            <a:endParaRPr lang="ru-RU">
              <a:latin typeface="Arial"/>
              <a:cs typeface="Arial"/>
            </a:endParaRPr>
          </a:p>
          <a:p>
            <a:pPr marL="283879" indent="-283879">
              <a:buAutoNum type="arabicPeriod"/>
              <a:defRPr/>
            </a:pPr>
            <a:r>
              <a:rPr lang="ru-RU">
                <a:latin typeface="Arial"/>
                <a:cs typeface="Arial"/>
              </a:rPr>
              <a:t>Не решают проблему полностью.</a:t>
            </a:r>
            <a:endParaRPr lang="ru-RU">
              <a:latin typeface="Arial"/>
              <a:cs typeface="Arial"/>
            </a:endParaRPr>
          </a:p>
          <a:p>
            <a:pPr marL="283879" indent="-283879">
              <a:buAutoNum type="arabicPeriod"/>
              <a:defRPr/>
            </a:pPr>
            <a:endParaRPr lang="ru-RU">
              <a:latin typeface="Arial"/>
              <a:cs typeface="Arial"/>
            </a:endParaRPr>
          </a:p>
          <a:p>
            <a:pPr>
              <a:defRPr/>
            </a:pPr>
            <a:endParaRPr lang="ru-RU">
              <a:latin typeface="Arial"/>
              <a:cs typeface="Arial"/>
            </a:endParaRPr>
          </a:p>
        </p:txBody>
      </p:sp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280416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988474" y="405643"/>
              <a:ext cx="16658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ПРОБЛЕМА</a:t>
              </a:r>
              <a:endParaRPr/>
            </a:p>
          </p:txBody>
        </p:sp>
      </p:grpSp>
      <p:pic>
        <p:nvPicPr>
          <p:cNvPr id="607031327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6516074" y="1739145"/>
            <a:ext cx="4886324" cy="337970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3099387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794644" y="390789"/>
              <a:ext cx="22268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ИДЕЯ ПРОЕКТА</a:t>
              </a:r>
              <a:endParaRPr/>
            </a:p>
          </p:txBody>
        </p:sp>
      </p:grpSp>
      <p:sp>
        <p:nvSpPr>
          <p:cNvPr id="5" name="TextBox 4"/>
          <p:cNvSpPr txBox="1"/>
          <p:nvPr/>
        </p:nvSpPr>
        <p:spPr bwMode="auto">
          <a:xfrm>
            <a:off x="327871" y="1319510"/>
            <a:ext cx="6150549" cy="3109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>
                <a:latin typeface="Arial"/>
                <a:cs typeface="Arial"/>
              </a:rPr>
              <a:t>Предлагаемая идея</a:t>
            </a:r>
            <a:r>
              <a:rPr lang="ru-RU">
                <a:latin typeface="Arial"/>
                <a:cs typeface="Arial"/>
              </a:rPr>
              <a:t>: Создать свой сервис цифрового обучения «УниверСтрой», лишённый обнаруженных недостатков, и содержащий в себе новый подход к прохождению онлайн-курсов.</a:t>
            </a:r>
            <a:endParaRPr/>
          </a:p>
          <a:p>
            <a:pPr>
              <a:defRPr/>
            </a:pPr>
            <a:endParaRPr lang="ru-RU">
              <a:latin typeface="Arial"/>
              <a:cs typeface="Arial"/>
            </a:endParaRPr>
          </a:p>
          <a:p>
            <a:pPr>
              <a:defRPr/>
            </a:pPr>
            <a:endParaRPr lang="ru-RU">
              <a:latin typeface="Arial"/>
              <a:cs typeface="Arial"/>
            </a:endParaRPr>
          </a:p>
          <a:p>
            <a:pPr>
              <a:defRPr/>
            </a:pPr>
            <a:endParaRPr lang="ru-RU">
              <a:latin typeface="Arial"/>
              <a:cs typeface="Arial"/>
            </a:endParaRPr>
          </a:p>
          <a:p>
            <a:pPr>
              <a:defRPr/>
            </a:pPr>
            <a:endParaRPr lang="ru-RU">
              <a:latin typeface="Arial"/>
              <a:cs typeface="Arial"/>
            </a:endParaRPr>
          </a:p>
          <a:p>
            <a:pPr>
              <a:defRPr/>
            </a:pPr>
            <a:r>
              <a:rPr lang="ru-RU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Мы сможем </a:t>
            </a: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реализовать проект в период до 3-х лет, за сумму до 1 млн р</a:t>
            </a:r>
            <a:r>
              <a:rPr lang="ru-RU">
                <a:latin typeface="Arial"/>
                <a:cs typeface="Arial"/>
              </a:rPr>
              <a:t>ублей.</a:t>
            </a:r>
            <a:endParaRPr/>
          </a:p>
          <a:p>
            <a:pPr>
              <a:defRPr/>
            </a:pPr>
            <a:endParaRPr lang="ru-RU">
              <a:latin typeface="Arial"/>
              <a:cs typeface="Arial"/>
            </a:endParaRPr>
          </a:p>
        </p:txBody>
      </p:sp>
      <p:pic>
        <p:nvPicPr>
          <p:cNvPr id="772556014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6953248" y="1743073"/>
            <a:ext cx="4208910" cy="261937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27302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ПРОДУКТ ПРОЕКТА</a:t>
              </a:r>
              <a:endParaRPr/>
            </a:p>
          </p:txBody>
        </p:sp>
      </p:grpSp>
      <p:sp>
        <p:nvSpPr>
          <p:cNvPr id="19" name="TextBox 18"/>
          <p:cNvSpPr txBox="1"/>
          <p:nvPr/>
        </p:nvSpPr>
        <p:spPr bwMode="auto">
          <a:xfrm>
            <a:off x="1051822" y="5657333"/>
            <a:ext cx="30436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Примеры внешнего вида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1" name="TextBox 20"/>
          <p:cNvSpPr txBox="1"/>
          <p:nvPr/>
        </p:nvSpPr>
        <p:spPr bwMode="auto">
          <a:xfrm>
            <a:off x="6095999" y="597531"/>
            <a:ext cx="6071986" cy="60658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Продукт: отдельный сервис портала «Универстрой», «геймифицирующий» обучение.  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функции / возможности: Возможность строить «виртуальный Университет»; Получать «виртуальную валюту» на постройку, за счёт прохождения курсов и участия в активностях университета; Возможность соревнования между учащимися с помощью внутриигрового «рейтинга».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Сценарий использования: Учащийся получает доступ к сервису «Универстрой» через учётную запись своего университета -&gt; попадает в виртуальный мир, в котором ему предлагается построить свой университет за счёт «виртуальной валюты», получаемой с прохождения курсов и участия во внутриуниверситетских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активностях -&gt; студента завлекает процесс стройки, и он стремится добиться большего числа баллов с прохождения курсов и активностей.(Примечание: за счёт этого успехи студента в учёбе увеличиваются)</a:t>
            </a:r>
            <a:b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777958387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381213" y="2589529"/>
            <a:ext cx="5016783" cy="28219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19864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ТЕХНОЛОГИЯ</a:t>
              </a:r>
              <a:endParaRPr/>
            </a:p>
          </p:txBody>
        </p:sp>
      </p:grpSp>
      <p:sp>
        <p:nvSpPr>
          <p:cNvPr id="21" name="TextBox 20"/>
          <p:cNvSpPr txBox="1"/>
          <p:nvPr/>
        </p:nvSpPr>
        <p:spPr bwMode="auto">
          <a:xfrm flipH="0" flipV="0">
            <a:off x="1034186" y="1198877"/>
            <a:ext cx="9605507" cy="2895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Технологии, используемые в решении: </a:t>
            </a:r>
            <a:r>
              <a:rPr sz="1500" b="1" i="0" u="none">
                <a:solidFill>
                  <a:srgbClr val="040C28"/>
                </a:solidFill>
                <a:latin typeface="Arial"/>
                <a:ea typeface="Arial"/>
                <a:cs typeface="Arial"/>
              </a:rPr>
              <a:t>Разработка </a:t>
            </a:r>
            <a:r>
              <a:rPr sz="1500" b="1" i="0" u="none">
                <a:solidFill>
                  <a:srgbClr val="040C28"/>
                </a:solidFill>
                <a:latin typeface="Arial"/>
                <a:ea typeface="Arial"/>
                <a:cs typeface="Arial"/>
              </a:rPr>
              <a:t>веб-приложений, внедрение ИИ, Аналитика больших данных, система рекомендации и сравнивания пользователей.</a:t>
            </a:r>
            <a:endParaRPr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Продукт обладает следующими техническими параметрами: </a:t>
            </a:r>
            <a:r>
              <a:rPr lang="ru-RU" sz="15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основной ЯП для разработки - JavaScript; максимальная нагрузка на сайт (RPS); максимальное количество пользователей; </a:t>
            </a:r>
            <a:endParaRPr sz="1500" b="1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Уровень готовности технологии: </a:t>
            </a:r>
            <a:r>
              <a:rPr lang="en-US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TRL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№ </a:t>
            </a:r>
            <a:r>
              <a:rPr lang="en-US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1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47623" y="-104774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37869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35541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КОНКУРЕНТНЫЙ АНАЛИЗ</a:t>
              </a:r>
              <a:endParaRPr/>
            </a:p>
          </p:txBody>
        </p:sp>
      </p:grpSp>
      <p:graphicFrame>
        <p:nvGraphicFramePr>
          <p:cNvPr id="1759835122" name="Таблица 12"/>
          <p:cNvGraphicFramePr>
            <a:graphicFrameLocks xmlns:a="http://schemas.openxmlformats.org/drawingml/2006/main"/>
          </p:cNvGraphicFramePr>
          <p:nvPr/>
        </p:nvGraphicFramePr>
        <p:xfrm>
          <a:off x="153374" y="677269"/>
          <a:ext cx="11563349" cy="6238778"/>
        </p:xfrm>
        <a:graphic>
          <a:graphicData uri="http://schemas.openxmlformats.org/drawingml/2006/table">
            <a:tbl>
              <a:tblPr firstRow="1" firstCol="0" lastRow="0" lastCol="0" bandRow="1" bandCol="0"/>
              <a:tblGrid>
                <a:gridCol w="1755337"/>
                <a:gridCol w="1693935"/>
                <a:gridCol w="1693935"/>
                <a:gridCol w="1693935"/>
                <a:gridCol w="1693935"/>
                <a:gridCol w="1625329"/>
                <a:gridCol w="1762540"/>
              </a:tblGrid>
              <a:tr h="462648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Критерии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Наш проект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4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«УниверСтрой»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lms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 b="0" i="0" u="none">
                          <a:solidFill>
                            <a:srgbClr val="E1E3E6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Moodle</a:t>
                      </a:r>
                      <a:endParaRPr/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 b="0" i="0" u="none">
                          <a:solidFill>
                            <a:srgbClr val="E1E3E6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Blackboard Learn</a:t>
                      </a:r>
                      <a:endParaRPr sz="1400"/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 b="0" i="0" u="none">
                          <a:solidFill>
                            <a:srgbClr val="E1E3E6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Canvas</a:t>
                      </a:r>
                      <a:endParaRPr sz="1400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100" b="1" i="0" u="none">
                          <a:solidFill>
                            <a:schemeClr val="bg1"/>
                          </a:solidFill>
                          <a:latin typeface="Open Sans"/>
                          <a:ea typeface="Open Sans"/>
                          <a:cs typeface="Open Sans"/>
                        </a:rPr>
                        <a:t>iSpring Learn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253440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9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Доступные площадки</a:t>
                      </a:r>
                      <a:endParaRPr sz="900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9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веб-приложение</a:t>
                      </a:r>
                      <a:endParaRPr sz="9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9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веб-приложение</a:t>
                      </a:r>
                      <a:endParaRPr sz="9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9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веб-приложение</a:t>
                      </a:r>
                      <a:endParaRPr sz="9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9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веб-приложение</a:t>
                      </a:r>
                      <a:endParaRPr sz="9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9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приложение</a:t>
                      </a:r>
                      <a:endParaRPr sz="9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9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веб-приложение</a:t>
                      </a:r>
                      <a:endParaRPr sz="9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1591826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Удобность использования</a:t>
                      </a:r>
                      <a:endParaRPr sz="800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Имеет интуитивно понятный интерфейс, пользователь сразу может сориентироваться</a:t>
                      </a:r>
                      <a:endParaRPr sz="8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Имеет интуитивно понятный интерфейс</a:t>
                      </a:r>
                      <a:r>
                        <a:rPr lang="ru-RU" sz="8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, стабильно работающий и посто</a:t>
                      </a:r>
                      <a:r>
                        <a:rPr sz="800" b="0" i="0" u="none">
                          <a:solidFill>
                            <a:srgbClr val="000000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я</a:t>
                      </a:r>
                      <a:r>
                        <a:rPr lang="ru-RU" sz="8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нно пополн</a:t>
                      </a:r>
                      <a:r>
                        <a:rPr sz="800" b="0" i="0" u="none">
                          <a:solidFill>
                            <a:srgbClr val="000000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я</a:t>
                      </a:r>
                      <a:r>
                        <a:rPr lang="ru-RU" sz="8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ющий список курсов</a:t>
                      </a:r>
                      <a:endParaRPr sz="8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800" b="0" i="0" u="none">
                          <a:solidFill>
                            <a:srgbClr val="202122"/>
                          </a:solidFill>
                          <a:latin typeface="Arial"/>
                          <a:ea typeface="Arial"/>
                          <a:cs typeface="Arial"/>
                        </a:rPr>
                        <a:t>Имеет гибкий интерфейс с возможностью конфигурирования макетов и дизайна отдельных страниц. Платформу можно интегрировать с большим количеством программного обеспечения.</a:t>
                      </a:r>
                      <a:endParaRPr sz="8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Интуитивно понятный интерфейс, пользователи не испытывают трудностей в использовании.  </a:t>
                      </a:r>
                      <a:endParaRPr sz="800" i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Не существует локализации на русский язык. Интерфейс интуитивно понятный. </a:t>
                      </a:r>
                      <a:endParaRPr sz="8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Имеет интуитивно понятный интерфейс, гибкость настроек</a:t>
                      </a:r>
                      <a:endParaRPr sz="8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570189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8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Работа с аудиторией</a:t>
                      </a:r>
                      <a:endParaRPr sz="8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Справка использования,</a:t>
                      </a:r>
                      <a:endParaRPr sz="8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r>
                        <a:rPr lang="ru-RU" sz="8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Наличие бота помощника, основанного на ИИ</a:t>
                      </a:r>
                      <a:r>
                        <a:rPr lang="ru-RU" sz="8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endParaRPr sz="8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Справка использования,</a:t>
                      </a:r>
                      <a:endParaRPr sz="8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r>
                        <a:rPr lang="ru-RU" sz="8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Тех. поддержка lms</a:t>
                      </a:r>
                      <a:endParaRPr lang="ru-RU" sz="8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Справка использования,</a:t>
                      </a:r>
                      <a:endParaRPr sz="8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r>
                        <a:rPr lang="ru-RU" sz="8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Тех. поддержка Moodle</a:t>
                      </a:r>
                      <a:endParaRPr lang="ru-RU" sz="8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Справка использования,</a:t>
                      </a:r>
                      <a:endParaRPr sz="8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r>
                        <a:rPr lang="ru-RU" sz="8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тех. поддержка Blackboard Learn</a:t>
                      </a:r>
                      <a:endParaRPr sz="8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Справка использования,</a:t>
                      </a:r>
                      <a:endParaRPr sz="8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r>
                        <a:rPr lang="ru-RU" sz="8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Тех. Поддержка Canvas</a:t>
                      </a:r>
                      <a:endParaRPr sz="8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Справка использования,</a:t>
                      </a:r>
                      <a:endParaRPr sz="8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r>
                        <a:rPr lang="ru-RU" sz="8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Тех. подд</a:t>
                      </a:r>
                      <a:r>
                        <a:rPr lang="ru-RU" sz="8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ержка iSpring Learn, обучающие видеоуроки</a:t>
                      </a:r>
                      <a:endParaRPr sz="8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1175106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Целевая аудитория</a:t>
                      </a:r>
                      <a:endParaRPr sz="8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0" i="0" u="none" strike="noStrike" cap="none" spc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/>
                          <a:ea typeface="Arial"/>
                          <a:cs typeface="Arial"/>
                        </a:rPr>
                        <a:t>Студенты, стремящийся найти интерактивные платформы для управления онлайн-электронными курсами, а также студенты, желающие проявить себя в университете.</a:t>
                      </a:r>
                      <a:endParaRPr sz="800"/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0" i="0" u="none" strike="noStrike" cap="none" spc="0">
                          <a:solidFill>
                            <a:srgbClr val="202122"/>
                          </a:solidFill>
                          <a:latin typeface="Arial"/>
                          <a:ea typeface="Arial"/>
                          <a:cs typeface="Arial"/>
                        </a:rPr>
                        <a:t>Школьники, студенты и преподаватели использующие онлайн обучение.</a:t>
                      </a:r>
                      <a:endParaRPr sz="800"/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0" i="0" u="none" strike="noStrike" cap="none" spc="0">
                          <a:solidFill>
                            <a:srgbClr val="202122"/>
                          </a:solidFill>
                          <a:latin typeface="Arial"/>
                          <a:ea typeface="Arial"/>
                          <a:cs typeface="Arial"/>
                        </a:rPr>
                        <a:t>Школьники, студенты и преподаватели использующие онлайн обучение</a:t>
                      </a:r>
                      <a:r>
                        <a:rPr lang="ru-RU" sz="800" b="0" i="0" u="none" strike="noStrike" cap="none" spc="0">
                          <a:solidFill>
                            <a:srgbClr val="202122"/>
                          </a:solidFill>
                          <a:latin typeface="Arial"/>
                          <a:ea typeface="Arial"/>
                          <a:cs typeface="Arial"/>
                        </a:rPr>
                        <a:t>, а так же работающие люди.</a:t>
                      </a:r>
                      <a:endParaRPr sz="8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0" i="0" u="none" strike="noStrike" cap="none" spc="0">
                          <a:solidFill>
                            <a:srgbClr val="202122"/>
                          </a:solidFill>
                          <a:latin typeface="Arial"/>
                          <a:ea typeface="Arial"/>
                          <a:cs typeface="Arial"/>
                        </a:rPr>
                        <a:t>Школьники, студенты и преподаватели использующие онлайн обучение.</a:t>
                      </a:r>
                      <a:endParaRPr sz="800"/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0" i="0" u="none" strike="noStrike" cap="none" spc="0">
                          <a:solidFill>
                            <a:srgbClr val="202122"/>
                          </a:solidFill>
                          <a:latin typeface="Arial"/>
                          <a:ea typeface="Arial"/>
                          <a:cs typeface="Arial"/>
                        </a:rPr>
                        <a:t>Школьники, студенты и преподаватели использующие онлайн обучение.</a:t>
                      </a:r>
                      <a:endParaRPr sz="8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Все заинтересованные лица-пользователи</a:t>
                      </a:r>
                      <a:endParaRPr sz="8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852483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Сторонняя мотивация</a:t>
                      </a:r>
                      <a:endParaRPr sz="8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Побуждение построить собственный цифровой университет.</a:t>
                      </a:r>
                      <a:endParaRPr sz="8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endParaRPr sz="8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800" b="0" i="0" u="none">
                          <a:solidFill>
                            <a:srgbClr val="202122"/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endParaRPr sz="800" b="0" i="0" u="none">
                        <a:solidFill>
                          <a:srgbClr val="202122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-.</a:t>
                      </a:r>
                      <a:endParaRPr sz="8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800"/>
                        <a:t>-</a:t>
                      </a:r>
                      <a:endParaRPr sz="8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endParaRPr sz="8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570188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Перспективность использования</a:t>
                      </a:r>
                      <a:endParaRPr sz="8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7" algn="ctr">
                      <a:solidFill>
                        <a:schemeClr val="tx1"/>
                      </a:solidFill>
                    </a:lnL>
                    <a:lnR w="6347" algn="ctr">
                      <a:solidFill>
                        <a:schemeClr val="tx1"/>
                      </a:solidFill>
                    </a:lnR>
                    <a:lnT w="6347" algn="ctr">
                      <a:solidFill>
                        <a:schemeClr val="tx1"/>
                      </a:solidFill>
                    </a:lnT>
                    <a:lnB w="6347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Получение образования по электронным-онлайн курсам</a:t>
                      </a:r>
                      <a:endParaRPr sz="8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7" algn="ctr">
                      <a:solidFill>
                        <a:schemeClr val="tx1"/>
                      </a:solidFill>
                    </a:lnL>
                    <a:lnR w="6347" algn="ctr">
                      <a:solidFill>
                        <a:schemeClr val="tx1"/>
                      </a:solidFill>
                    </a:lnR>
                    <a:lnT w="6347" algn="ctr">
                      <a:solidFill>
                        <a:schemeClr val="tx1"/>
                      </a:solidFill>
                    </a:lnT>
                    <a:lnB w="6347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Получение образования по электронным-онлайн курсам</a:t>
                      </a:r>
                      <a:endParaRPr sz="8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7" algn="ctr">
                      <a:solidFill>
                        <a:schemeClr val="tx1"/>
                      </a:solidFill>
                    </a:lnL>
                    <a:lnR w="6347" algn="ctr">
                      <a:solidFill>
                        <a:schemeClr val="tx1"/>
                      </a:solidFill>
                    </a:lnR>
                    <a:lnT w="6347" algn="ctr">
                      <a:solidFill>
                        <a:schemeClr val="tx1"/>
                      </a:solidFill>
                    </a:lnT>
                    <a:lnB w="6347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Получение образования по электронным-онлайн курсам</a:t>
                      </a:r>
                      <a:endParaRPr sz="8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7" algn="ctr">
                      <a:solidFill>
                        <a:schemeClr val="tx1"/>
                      </a:solidFill>
                    </a:lnL>
                    <a:lnR w="6347" algn="ctr">
                      <a:solidFill>
                        <a:schemeClr val="tx1"/>
                      </a:solidFill>
                    </a:lnR>
                    <a:lnT w="6347" algn="ctr">
                      <a:solidFill>
                        <a:schemeClr val="tx1"/>
                      </a:solidFill>
                    </a:lnT>
                    <a:lnB w="6347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Получение образования по электронным-онлайн курсам</a:t>
                      </a:r>
                      <a:endParaRPr sz="8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7" algn="ctr">
                      <a:solidFill>
                        <a:schemeClr val="tx1"/>
                      </a:solidFill>
                    </a:lnL>
                    <a:lnR w="6347" algn="ctr">
                      <a:solidFill>
                        <a:schemeClr val="tx1"/>
                      </a:solidFill>
                    </a:lnR>
                    <a:lnT w="6347" algn="ctr">
                      <a:solidFill>
                        <a:schemeClr val="tx1"/>
                      </a:solidFill>
                    </a:lnT>
                    <a:lnB w="6347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Получение образования по электронным-онлайн курсам</a:t>
                      </a:r>
                      <a:endParaRPr sz="8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7" algn="ctr">
                      <a:solidFill>
                        <a:schemeClr val="tx1"/>
                      </a:solidFill>
                    </a:lnL>
                    <a:lnR w="6347" algn="ctr">
                      <a:solidFill>
                        <a:schemeClr val="tx1"/>
                      </a:solidFill>
                    </a:lnR>
                    <a:lnT w="6347" algn="ctr">
                      <a:solidFill>
                        <a:schemeClr val="tx1"/>
                      </a:solidFill>
                    </a:lnT>
                    <a:lnB w="6347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Получение образования по электронным-онлайн курсам</a:t>
                      </a:r>
                      <a:endParaRPr sz="8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7" algn="ctr">
                      <a:solidFill>
                        <a:schemeClr val="tx1"/>
                      </a:solidFill>
                    </a:lnL>
                    <a:lnR w="6347" algn="ctr">
                      <a:solidFill>
                        <a:schemeClr val="tx1"/>
                      </a:solidFill>
                    </a:lnR>
                    <a:lnT w="6347" algn="ctr">
                      <a:solidFill>
                        <a:schemeClr val="tx1"/>
                      </a:solidFill>
                    </a:lnT>
                    <a:lnB w="6347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570188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Функционал</a:t>
                      </a:r>
                      <a:endParaRPr sz="800" b="0" i="0" u="none" strike="noStrike" cap="none" spc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7" algn="ctr">
                      <a:solidFill>
                        <a:schemeClr val="tx1"/>
                      </a:solidFill>
                    </a:lnL>
                    <a:lnR w="6347" algn="ctr">
                      <a:solidFill>
                        <a:schemeClr val="tx1"/>
                      </a:solidFill>
                    </a:lnR>
                    <a:lnT w="6347" algn="ctr">
                      <a:solidFill>
                        <a:schemeClr val="tx1"/>
                      </a:solidFill>
                    </a:lnT>
                    <a:lnB w="6347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Проверка заданий,</a:t>
                      </a:r>
                      <a:endParaRPr sz="8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r>
                        <a:rPr lang="ru-RU" sz="8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Постройка цифрового университета,</a:t>
                      </a:r>
                      <a:endParaRPr sz="8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r>
                        <a:rPr lang="ru-RU" sz="8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получение образования</a:t>
                      </a:r>
                      <a:endParaRPr sz="8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7" algn="ctr">
                      <a:solidFill>
                        <a:schemeClr val="tx1"/>
                      </a:solidFill>
                    </a:lnL>
                    <a:lnR w="6347" algn="ctr">
                      <a:solidFill>
                        <a:schemeClr val="tx1"/>
                      </a:solidFill>
                    </a:lnR>
                    <a:lnT w="6347" algn="ctr">
                      <a:solidFill>
                        <a:schemeClr val="tx1"/>
                      </a:solidFill>
                    </a:lnT>
                    <a:lnB w="6347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Проверка заданий, </a:t>
                      </a:r>
                      <a:endParaRPr sz="800" b="0" i="0" u="none" strike="noStrike" cap="none" spc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defRPr/>
                      </a:pPr>
                      <a:r>
                        <a:rPr lang="ru-RU" sz="8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получение образования,</a:t>
                      </a:r>
                      <a:endParaRPr sz="800" b="0" i="0" u="none" strike="noStrike" cap="none" spc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defRPr/>
                      </a:pPr>
                      <a:r>
                        <a:rPr lang="ru-RU" sz="8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разработка онлайн-курсов.</a:t>
                      </a:r>
                      <a:endParaRPr sz="800" b="0" i="0" u="none" strike="noStrike" cap="none" spc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lnL w="6347" algn="ctr">
                      <a:solidFill>
                        <a:schemeClr val="tx1"/>
                      </a:solidFill>
                    </a:lnL>
                    <a:lnR w="6347" algn="ctr">
                      <a:solidFill>
                        <a:schemeClr val="tx1"/>
                      </a:solidFill>
                    </a:lnR>
                    <a:lnT w="6347" algn="ctr">
                      <a:solidFill>
                        <a:schemeClr val="tx1"/>
                      </a:solidFill>
                    </a:lnT>
                    <a:lnB w="6347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Проверка заданий</a:t>
                      </a:r>
                      <a:endParaRPr sz="800" b="0" i="0" u="none" strike="noStrike" cap="none" spc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defRPr/>
                      </a:pPr>
                      <a:r>
                        <a:rPr lang="ru-RU" sz="8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получение образования,</a:t>
                      </a:r>
                      <a:endParaRPr sz="800" b="0" i="0" u="none" strike="noStrike" cap="none" spc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defRPr/>
                      </a:pPr>
                      <a:r>
                        <a:rPr lang="ru-RU" sz="8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разработка онлайн-курсов.</a:t>
                      </a:r>
                      <a:endParaRPr sz="800" b="0" i="0" u="none" strike="noStrike" cap="none" spc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lnL w="6347" algn="ctr">
                      <a:solidFill>
                        <a:schemeClr val="tx1"/>
                      </a:solidFill>
                    </a:lnL>
                    <a:lnR w="6347" algn="ctr">
                      <a:solidFill>
                        <a:schemeClr val="tx1"/>
                      </a:solidFill>
                    </a:lnR>
                    <a:lnT w="6347" algn="ctr">
                      <a:solidFill>
                        <a:schemeClr val="tx1"/>
                      </a:solidFill>
                    </a:lnT>
                    <a:lnB w="6347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Проверка заданий</a:t>
                      </a:r>
                      <a:endParaRPr sz="800" b="0" i="0" u="none" strike="noStrike" cap="none" spc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defRPr/>
                      </a:pPr>
                      <a:r>
                        <a:rPr lang="ru-RU" sz="8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получение образования,</a:t>
                      </a:r>
                      <a:endParaRPr sz="800" b="0" i="0" u="none" strike="noStrike" cap="none" spc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defRPr/>
                      </a:pPr>
                      <a:r>
                        <a:rPr lang="ru-RU" sz="8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разработка онлайн-курсов.</a:t>
                      </a:r>
                      <a:endParaRPr sz="800" b="0" i="0" u="none" strike="noStrike" cap="none" spc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lnL w="6347" algn="ctr">
                      <a:solidFill>
                        <a:schemeClr val="tx1"/>
                      </a:solidFill>
                    </a:lnL>
                    <a:lnR w="6347" algn="ctr">
                      <a:solidFill>
                        <a:schemeClr val="tx1"/>
                      </a:solidFill>
                    </a:lnR>
                    <a:lnT w="6347" algn="ctr">
                      <a:solidFill>
                        <a:schemeClr val="tx1"/>
                      </a:solidFill>
                    </a:lnT>
                    <a:lnB w="6347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Проверка заданий</a:t>
                      </a:r>
                      <a:endParaRPr sz="800" b="0" i="0" u="none" strike="noStrike" cap="none" spc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defRPr/>
                      </a:pPr>
                      <a:r>
                        <a:rPr lang="ru-RU" sz="8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получение образования,</a:t>
                      </a:r>
                      <a:endParaRPr sz="800" b="0" i="0" u="none" strike="noStrike" cap="none" spc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defRPr/>
                      </a:pPr>
                      <a:r>
                        <a:rPr lang="ru-RU" sz="8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разработка онлайн-курсов.</a:t>
                      </a:r>
                      <a:endParaRPr sz="800"/>
                    </a:p>
                  </a:txBody>
                  <a:tcPr anchor="ctr">
                    <a:lnL w="6347" algn="ctr">
                      <a:solidFill>
                        <a:schemeClr val="tx1"/>
                      </a:solidFill>
                    </a:lnL>
                    <a:lnR w="6347" algn="ctr">
                      <a:solidFill>
                        <a:schemeClr val="tx1"/>
                      </a:solidFill>
                    </a:lnR>
                    <a:lnT w="6347" algn="ctr">
                      <a:solidFill>
                        <a:schemeClr val="tx1"/>
                      </a:solidFill>
                    </a:lnT>
                    <a:lnB w="6347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Проверка заданий</a:t>
                      </a:r>
                      <a:endParaRPr sz="800" b="0" i="0" u="none" strike="noStrike" cap="none" spc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defRPr/>
                      </a:pPr>
                      <a:r>
                        <a:rPr lang="ru-RU" sz="8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получение образования,</a:t>
                      </a:r>
                      <a:endParaRPr sz="800" b="0" i="0" u="none" strike="noStrike" cap="none" spc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defRPr/>
                      </a:pPr>
                      <a:r>
                        <a:rPr lang="ru-RU" sz="8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разработка онлайн-курсов, общение между пользователями</a:t>
                      </a:r>
                      <a:endParaRPr sz="800"/>
                    </a:p>
                  </a:txBody>
                  <a:tcPr anchor="ctr">
                    <a:lnL w="6347" algn="ctr">
                      <a:solidFill>
                        <a:schemeClr val="tx1"/>
                      </a:solidFill>
                    </a:lnL>
                    <a:lnR w="6347" algn="ctr">
                      <a:solidFill>
                        <a:schemeClr val="tx1"/>
                      </a:solidFill>
                    </a:lnR>
                    <a:lnT w="6347" algn="ctr">
                      <a:solidFill>
                        <a:schemeClr val="tx1"/>
                      </a:solidFill>
                    </a:lnT>
                    <a:lnB w="6347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32281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29674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ГИПОТЕЗЫ ПРОЕКТА</a:t>
              </a:r>
              <a:endParaRPr/>
            </a:p>
          </p:txBody>
        </p:sp>
      </p:grpSp>
      <p:sp>
        <p:nvSpPr>
          <p:cNvPr id="21" name="TextBox 20"/>
          <p:cNvSpPr txBox="1"/>
          <p:nvPr/>
        </p:nvSpPr>
        <p:spPr bwMode="auto">
          <a:xfrm flipH="0" flipV="0">
            <a:off x="66826" y="1597699"/>
            <a:ext cx="6208784" cy="4419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Гипотеза: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&gt;50% студентов ТюмГУ не выполняют тесты в существующей среде обучения(LMS). В то же время, &gt;50% студентов хотели бы иметь в своей среде обучения элементы игры, соревнования. &gt;60% опрашиваемых понравилась идея с созданием собственного универ-городка. 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Способ проверки: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Опрос целевой аудитории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Целевое количество респондентов: 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100 - 150 человек</a:t>
            </a:r>
            <a:endParaRPr/>
          </a:p>
        </p:txBody>
      </p:sp>
      <p:sp>
        <p:nvSpPr>
          <p:cNvPr id="9" name="Прямоугольник 8"/>
          <p:cNvSpPr/>
          <p:nvPr/>
        </p:nvSpPr>
        <p:spPr bwMode="auto">
          <a:xfrm flipH="0" flipV="0">
            <a:off x="6095999" y="1178559"/>
            <a:ext cx="5911785" cy="5130799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 flipH="0" flipV="0">
            <a:off x="6095998" y="1178559"/>
            <a:ext cx="5968184" cy="3657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Вопросы для опроса / интервью:</a:t>
            </a:r>
            <a:endParaRPr lang="ru-RU" sz="1800" b="1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Удобно ли вам пользоваться LMS?</a:t>
            </a:r>
            <a:endParaRPr lang="ru-RU" sz="1800" b="1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8" marR="0" lvl="0" indent="-283878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Как по вашему мнению можно улучшить эту платформу?</a:t>
            </a:r>
            <a:endParaRPr sz="1800" b="1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Проходите ли вы онлайн-курсы в LMS (которые достаточно отметить как выполненные) ?</a:t>
            </a:r>
            <a:endParaRPr lang="ru-RU" sz="1800" b="1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Нравятся ли вам элементы игры в обучении?</a:t>
            </a:r>
            <a:endParaRPr lang="ru-RU" sz="1800" b="1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Мотивирует ли вас элемент соревнования в обучении?</a:t>
            </a:r>
            <a:endParaRPr lang="ru-RU" sz="1800" b="1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Хотели бы вы создать свой цифровой универ-городок?</a:t>
            </a:r>
            <a:endParaRPr lang="ru-RU" sz="1800" b="1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308274717" name="Группа 19"/>
          <p:cNvGrpSpPr/>
          <p:nvPr/>
        </p:nvGrpSpPr>
        <p:grpSpPr bwMode="auto">
          <a:xfrm>
            <a:off x="0" y="-21363"/>
            <a:ext cx="12191999" cy="1205363"/>
            <a:chOff x="0" y="0"/>
            <a:chExt cx="12191999" cy="1205363"/>
          </a:xfrm>
        </p:grpSpPr>
        <p:sp>
          <p:nvSpPr>
            <p:cNvPr id="687553802" name="Прямоугольник 6"/>
            <p:cNvSpPr/>
            <p:nvPr/>
          </p:nvSpPr>
          <p:spPr bwMode="auto">
            <a:xfrm>
              <a:off x="0" y="0"/>
              <a:ext cx="12191999" cy="590308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1565981842" name="Прямоугольник 7"/>
            <p:cNvSpPr/>
            <p:nvPr/>
          </p:nvSpPr>
          <p:spPr bwMode="auto">
            <a:xfrm>
              <a:off x="419313" y="330199"/>
              <a:ext cx="3228124" cy="4673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156239222" name="TextBox 3"/>
            <p:cNvSpPr txBox="1"/>
            <p:nvPr/>
          </p:nvSpPr>
          <p:spPr bwMode="auto">
            <a:xfrm>
              <a:off x="429573" y="351563"/>
              <a:ext cx="3207603" cy="8537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/>
                <a:t>Результаты проверки гипотезы</a:t>
              </a:r>
              <a:endParaRPr/>
            </a:p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/>
            </a:p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sz="1400" i="1">
                  <a:solidFill>
                    <a:schemeClr val="bg2">
                      <a:lumMod val="10000"/>
                    </a:schemeClr>
                  </a:solidFill>
                  <a:highlight>
                    <a:srgbClr val="D3D3D3"/>
                  </a:highlight>
                </a:rPr>
                <a:t> </a:t>
              </a:r>
              <a:r>
                <a:rPr sz="1400" i="1">
                  <a:solidFill>
                    <a:schemeClr val="bg2">
                      <a:lumMod val="10000"/>
                    </a:schemeClr>
                  </a:solidFill>
                  <a:highlight>
                    <a:srgbClr val="D3D3D3"/>
                  </a:highlight>
                </a:rPr>
                <a:t>опрошено 147 человек.</a:t>
              </a:r>
              <a:r>
                <a:rPr sz="1400" i="1">
                  <a:solidFill>
                    <a:schemeClr val="bg2">
                      <a:lumMod val="10000"/>
                    </a:schemeClr>
                  </a:solidFill>
                  <a:highlight>
                    <a:srgbClr val="D3D3D3"/>
                  </a:highlight>
                </a:rPr>
                <a:t> </a:t>
              </a:r>
              <a:endParaRPr sz="1400" i="1">
                <a:solidFill>
                  <a:schemeClr val="bg2">
                    <a:lumMod val="10000"/>
                  </a:schemeClr>
                </a:solidFill>
                <a:highlight>
                  <a:srgbClr val="D3D3D3"/>
                </a:highlight>
              </a:endParaRPr>
            </a:p>
          </p:txBody>
        </p:sp>
      </p:grpSp>
      <p:pic>
        <p:nvPicPr>
          <p:cNvPr id="1260291930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9089160" y="1355172"/>
            <a:ext cx="3465764" cy="2542743"/>
          </a:xfrm>
          <a:prstGeom prst="rect">
            <a:avLst/>
          </a:prstGeom>
        </p:spPr>
      </p:pic>
      <p:pic>
        <p:nvPicPr>
          <p:cNvPr id="1655909441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3303778" y="985837"/>
            <a:ext cx="3393271" cy="2247427"/>
          </a:xfrm>
          <a:prstGeom prst="rect">
            <a:avLst/>
          </a:prstGeom>
        </p:spPr>
      </p:pic>
      <p:pic>
        <p:nvPicPr>
          <p:cNvPr id="4558419" name="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flipH="0" flipV="0">
            <a:off x="6177228" y="1033928"/>
            <a:ext cx="3610949" cy="2395071"/>
          </a:xfrm>
          <a:prstGeom prst="rect">
            <a:avLst/>
          </a:prstGeom>
        </p:spPr>
      </p:pic>
      <p:pic>
        <p:nvPicPr>
          <p:cNvPr id="1980829225" name="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 flipH="0" flipV="0">
            <a:off x="8091974" y="4122184"/>
            <a:ext cx="4333121" cy="2815054"/>
          </a:xfrm>
          <a:prstGeom prst="rect">
            <a:avLst/>
          </a:prstGeom>
        </p:spPr>
      </p:pic>
      <p:pic>
        <p:nvPicPr>
          <p:cNvPr id="1775906111" name="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 flipH="0" flipV="0">
            <a:off x="3693199" y="4122184"/>
            <a:ext cx="4035996" cy="2676996"/>
          </a:xfrm>
          <a:prstGeom prst="rect">
            <a:avLst/>
          </a:prstGeom>
        </p:spPr>
      </p:pic>
      <p:pic>
        <p:nvPicPr>
          <p:cNvPr id="399462416" name="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 flipH="0" flipV="0">
            <a:off x="-524271" y="1355172"/>
            <a:ext cx="4171710" cy="2767012"/>
          </a:xfrm>
          <a:prstGeom prst="rect">
            <a:avLst/>
          </a:prstGeom>
        </p:spPr>
      </p:pic>
      <p:sp>
        <p:nvSpPr>
          <p:cNvPr id="1210467335" name="TextBox 20"/>
          <p:cNvSpPr txBox="1"/>
          <p:nvPr/>
        </p:nvSpPr>
        <p:spPr bwMode="auto">
          <a:xfrm flipH="0" flipV="0">
            <a:off x="209369" y="5226724"/>
            <a:ext cx="4172430" cy="914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/>
              <a:t>Таким образом, гипотеза нашего проекта</a:t>
            </a:r>
            <a:endParaRPr/>
          </a:p>
          <a:p>
            <a:pPr>
              <a:defRPr/>
            </a:pPr>
            <a:r>
              <a:rPr i="1"/>
              <a:t>подтвердилась</a:t>
            </a:r>
            <a:r>
              <a:rPr/>
              <a:t>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804836" y="402364"/>
              <a:ext cx="22060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ОБЪЁМ РЫНКА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25118" y="1209037"/>
            <a:ext cx="6957357" cy="5578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Динамика рынка (с указанием источника):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1200" b="0" i="0" u="none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Рынок онлайн-образования России находится в стадии активного роста и фактически только формируется, при этом за период с 2016 по 2021 год увеличение его объема составило порядка 248%, а доля в общем объеме рынка образования России составила порядка 1,1% (также, как и в 2016 году, в отличие от прогнозируемых 2,6%), но, в данном случае речь идет только об объеме выручки ТОП-100 его крупнейших игроков – часть объемов рынка продолжает находится в «серой зоне».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(https://habr.com/ru/articles/674950/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)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«игроки» на рынке: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LMS, Moodle, Blackboard learn, Canvas, ISpring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Планируемая доля рынка: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На момент начала работы проекта мы планируем работать только с университетами Тюмени, но при развитии приложения и успешном этапе тестирования, мы планируем выходить на университеты других городов и областей, так как высокий уровень масштабируемости нашего проекта позволяет это.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Mы стремимся занять 10% российского рынка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, за счёт нестандартной идеи и удобного использования приложения. 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674992" y="402364"/>
              <a:ext cx="24657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БИЗНЕС-МОДЕЛЬ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178012" y="1243395"/>
            <a:ext cx="6920278" cy="2286359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srgbClr val="08C8D6"/>
                </a:solidFill>
                <a:latin typeface="Arial"/>
                <a:ea typeface="Arial"/>
                <a:cs typeface="Arial"/>
              </a:rPr>
              <a:t>Модель монетизации</a:t>
            </a:r>
            <a:endParaRPr lang="ru-RU" sz="1800" b="1" i="0" u="none" strike="noStrike" cap="none" spc="0">
              <a:ln>
                <a:noFill/>
              </a:ln>
              <a:solidFill>
                <a:srgbClr val="08C8D6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Модель монетизации: Подписка для Высших учебных заведений и средних учебных учреждений. 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Стоимость и регулярность: 1700000 руб/год. После запуска будут действовать бонусы, направленные на долгосрочное сотрудничество.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каналы сбыта: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Персональные предложения, сайт.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 flipH="0" flipV="0">
            <a:off x="125093" y="3981420"/>
            <a:ext cx="7154996" cy="3932279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srgbClr val="08C8D6"/>
                </a:solidFill>
                <a:latin typeface="Arial"/>
                <a:ea typeface="Arial"/>
                <a:cs typeface="Arial"/>
              </a:rPr>
              <a:t>Маркетинг и продвижение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Ценностное предложение: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Мы гарантируем уменьшения денежных затрат на создания учебного процесса и работников для поддержания работы с учебным порталом, также уменьшение на обучение преподавателей по обучению пользования порталом для образовательного процесса, еще рост эффективности обучения студентов онлайн-курсами, за счёт интересного формата прохождения и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внедрения соревновательного момента между участниками, в следствие чего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повышение рейтинга вуза 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каналы взаимодействия с пользователем: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Веб-сайт, техническая поддержка, служба работы с клиентами.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7426957" y="3125715"/>
            <a:ext cx="4359358" cy="1189079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srgbClr val="08C8D6"/>
                </a:solidFill>
                <a:latin typeface="Arial"/>
                <a:ea typeface="Arial"/>
                <a:cs typeface="Arial"/>
              </a:rPr>
              <a:t>Партнёры:</a:t>
            </a:r>
            <a:endParaRPr lang="ru-RU" sz="1800" b="1" i="0" u="none" strike="noStrike" cap="none" spc="0">
              <a:ln>
                <a:noFill/>
              </a:ln>
              <a:solidFill>
                <a:srgbClr val="08C8D6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ВУЗы и СУЗы Тюмени: ТюмГУ, ТИУ, ТюмГАСУ, ТюмГМУ.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4306649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92113" y="402364"/>
              <a:ext cx="42338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РЕСУРСЫ: ДИАГРАММА ГАНТА</a:t>
              </a:r>
              <a:endParaRPr/>
            </a:p>
          </p:txBody>
        </p:sp>
      </p:grpSp>
      <p:sp>
        <p:nvSpPr>
          <p:cNvPr id="6" name="TextBox 5"/>
          <p:cNvSpPr txBox="1"/>
          <p:nvPr/>
        </p:nvSpPr>
        <p:spPr bwMode="auto">
          <a:xfrm>
            <a:off x="345439" y="6076071"/>
            <a:ext cx="6154133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Общий срок реализации проекта: 8 месяцев </a:t>
            </a:r>
            <a:r>
              <a:rPr lang="ru-RU" sz="1600" b="0" i="0" u="none" strike="noStrike" cap="none" spc="0">
                <a:ln>
                  <a:noFill/>
                </a:ln>
                <a:solidFill>
                  <a:srgbClr val="E63035"/>
                </a:solidFill>
                <a:latin typeface="Arial"/>
                <a:ea typeface="Arial"/>
                <a:cs typeface="Arial"/>
              </a:rPr>
              <a:t>(не более 3-х лет)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12" name="Таблица 11"/>
          <p:cNvGraphicFramePr>
            <a:graphicFrameLocks xmlns:a="http://schemas.openxmlformats.org/drawingml/2006/main" noGrp="1"/>
          </p:cNvGraphicFramePr>
          <p:nvPr/>
        </p:nvGraphicFramePr>
        <p:xfrm>
          <a:off x="85725" y="1279524"/>
          <a:ext cx="11992949" cy="4112955"/>
        </p:xfrm>
        <a:graphic>
          <a:graphicData uri="http://schemas.openxmlformats.org/drawingml/2006/table">
            <a:tbl>
              <a:tblPr firstRow="0" firstCol="0" lastRow="0" lastCol="0" bandRow="0" bandCol="0"/>
              <a:tblGrid>
                <a:gridCol w="2329643"/>
                <a:gridCol w="931857"/>
                <a:gridCol w="1118229"/>
                <a:gridCol w="1211414"/>
                <a:gridCol w="838671"/>
                <a:gridCol w="838671"/>
                <a:gridCol w="838671"/>
                <a:gridCol w="745485"/>
                <a:gridCol w="838671"/>
                <a:gridCol w="745485"/>
                <a:gridCol w="813193"/>
                <a:gridCol w="736599"/>
              </a:tblGrid>
              <a:tr h="276350">
                <a:tc rowSpan="2"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Задача</a:t>
                      </a:r>
                      <a:endParaRPr sz="1600"/>
                    </a:p>
                  </a:txBody>
                  <a:tcPr anchor="ctr">
                    <a:lnT w="6349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rowSpan="2"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Дата начала</a:t>
                      </a:r>
                      <a:endParaRPr sz="1600"/>
                    </a:p>
                  </a:txBody>
                  <a:tcPr anchor="ctr">
                    <a:lnT w="6349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rowSpan="2"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Дата завершения</a:t>
                      </a:r>
                      <a:endParaRPr sz="1600"/>
                    </a:p>
                  </a:txBody>
                  <a:tcPr anchor="ctr">
                    <a:lnT w="6349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rowSpan="2"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Ответственный</a:t>
                      </a:r>
                      <a:endParaRPr sz="1600"/>
                    </a:p>
                  </a:txBody>
                  <a:tcPr anchor="ctr">
                    <a:lnT w="6349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gridSpan="8"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2023-2024 год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180000">
                <a:tc vMerge="1"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vMerge="1"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vMerge="1"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vMerge="1"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Октябрь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Ноябрь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Декабрь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Январь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Февраль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Март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Апрель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Май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267116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Разработка концепции проекта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10.10.2023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16.10.2023</a:t>
                      </a:r>
                      <a:endParaRPr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Чебан А. Ю.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  <a:latin typeface="Arial"/>
                          <a:ea typeface="Arial"/>
                          <a:cs typeface="Arial"/>
                        </a:rPr>
                        <a:t> +</a:t>
                      </a:r>
                      <a:endParaRPr lang="ru-RU" sz="1200" b="0" i="0" u="none" strike="noStrike" cap="none" spc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  <a:bevel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67116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Проведение опросов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12.10.2023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16.10.2023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Змановская А.П.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>
                          <a:highlight>
                            <a:srgbClr val="00FF00"/>
                          </a:highlight>
                          <a:latin typeface="Arial"/>
                          <a:cs typeface="Arial"/>
                        </a:rPr>
                        <a:t>+</a:t>
                      </a:r>
                      <a:endParaRPr sz="1200">
                        <a:highlight>
                          <a:srgbClr val="00FF00"/>
                        </a:highlight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7116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Обработка данных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16.10.2023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20.10.2023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Змановская А.П.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>
                          <a:highlight>
                            <a:srgbClr val="00FF00"/>
                          </a:highlight>
                          <a:latin typeface="Arial"/>
                          <a:cs typeface="Arial"/>
                        </a:rPr>
                        <a:t>+</a:t>
                      </a:r>
                      <a:endParaRPr sz="1200">
                        <a:highlight>
                          <a:srgbClr val="00FF00"/>
                        </a:highlight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7116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Поиск специалистов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20.10.2023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15.12.2023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Дворников А.А.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>
                          <a:highlight>
                            <a:srgbClr val="00FF00"/>
                          </a:highlight>
                          <a:latin typeface="Arial"/>
                          <a:cs typeface="Arial"/>
                        </a:rPr>
                        <a:t>+</a:t>
                      </a:r>
                      <a:endParaRPr sz="1200">
                        <a:highlight>
                          <a:srgbClr val="00FF00"/>
                        </a:highlight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>
                          <a:highlight>
                            <a:srgbClr val="00FF00"/>
                          </a:highlight>
                          <a:latin typeface="Arial"/>
                          <a:cs typeface="Arial"/>
                        </a:rPr>
                        <a:t>+</a:t>
                      </a:r>
                      <a:endParaRPr sz="1200">
                        <a:highlight>
                          <a:srgbClr val="00FF00"/>
                        </a:highlight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>
                          <a:highlight>
                            <a:srgbClr val="00FF00"/>
                          </a:highlight>
                          <a:latin typeface="Arial"/>
                          <a:cs typeface="Arial"/>
                        </a:rPr>
                        <a:t>+</a:t>
                      </a:r>
                      <a:endParaRPr sz="1200">
                        <a:highlight>
                          <a:srgbClr val="00FF00"/>
                        </a:highlight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7116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Разработка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20.11.2023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15.04.2024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Воронцов Г.В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>
                          <a:highlight>
                            <a:srgbClr val="00FF00"/>
                          </a:highlight>
                          <a:latin typeface="Arial"/>
                          <a:cs typeface="Arial"/>
                        </a:rPr>
                        <a:t>+</a:t>
                      </a:r>
                      <a:endParaRPr sz="1200">
                        <a:highlight>
                          <a:srgbClr val="00FF00"/>
                        </a:highlight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>
                          <a:highlight>
                            <a:srgbClr val="00FF00"/>
                          </a:highlight>
                          <a:latin typeface="Arial"/>
                          <a:cs typeface="Arial"/>
                        </a:rPr>
                        <a:t>+</a:t>
                      </a:r>
                      <a:endParaRPr sz="1200">
                        <a:highlight>
                          <a:srgbClr val="00FF00"/>
                        </a:highlight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200">
                          <a:highlight>
                            <a:srgbClr val="00FF00"/>
                          </a:highlight>
                          <a:latin typeface="Arial"/>
                          <a:cs typeface="Arial"/>
                        </a:rPr>
                        <a:t>+</a:t>
                      </a:r>
                      <a:endParaRPr sz="1200">
                        <a:highlight>
                          <a:srgbClr val="00FF00"/>
                        </a:highlight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>
                          <a:highlight>
                            <a:srgbClr val="00FF00"/>
                          </a:highlight>
                          <a:latin typeface="Arial"/>
                          <a:cs typeface="Arial"/>
                        </a:rPr>
                        <a:t>+</a:t>
                      </a:r>
                      <a:endParaRPr sz="1200">
                        <a:highlight>
                          <a:srgbClr val="00FF00"/>
                        </a:highlight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>
                          <a:highlight>
                            <a:srgbClr val="00FF00"/>
                          </a:highlight>
                          <a:latin typeface="Arial"/>
                          <a:cs typeface="Arial"/>
                        </a:rPr>
                        <a:t>+</a:t>
                      </a:r>
                      <a:endParaRPr sz="1200">
                        <a:highlight>
                          <a:srgbClr val="00FF00"/>
                        </a:highlight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7116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Реклама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10.04.2024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30.05.2024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Чебан А.Ю.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>
                          <a:highlight>
                            <a:srgbClr val="00FF00"/>
                          </a:highlight>
                          <a:latin typeface="Arial"/>
                          <a:cs typeface="Arial"/>
                        </a:rPr>
                        <a:t>+</a:t>
                      </a:r>
                      <a:endParaRPr sz="1200">
                        <a:highlight>
                          <a:srgbClr val="00FF00"/>
                        </a:highlight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>
                          <a:highlight>
                            <a:srgbClr val="00FF00"/>
                          </a:highlight>
                          <a:latin typeface="Arial"/>
                          <a:cs typeface="Arial"/>
                        </a:rPr>
                        <a:t>+</a:t>
                      </a:r>
                      <a:endParaRPr sz="1200">
                        <a:highlight>
                          <a:srgbClr val="00FF00"/>
                        </a:highlight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7116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Создание сайта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01.03.2024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30.04.2024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Соловой Н.В.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>
                          <a:highlight>
                            <a:srgbClr val="00FF00"/>
                          </a:highlight>
                          <a:latin typeface="Arial"/>
                          <a:cs typeface="Arial"/>
                        </a:rPr>
                        <a:t>+</a:t>
                      </a:r>
                      <a:endParaRPr sz="1200">
                        <a:highlight>
                          <a:srgbClr val="00FF00"/>
                        </a:highlight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>
                          <a:highlight>
                            <a:srgbClr val="00FF00"/>
                          </a:highlight>
                          <a:latin typeface="Arial"/>
                          <a:cs typeface="Arial"/>
                        </a:rPr>
                        <a:t>+</a:t>
                      </a:r>
                      <a:endParaRPr sz="1200">
                        <a:highlight>
                          <a:srgbClr val="00FF00"/>
                        </a:highlight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7116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Завершение разработки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15.04.2024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30.05.2024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Дворников А.А.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>
                          <a:highlight>
                            <a:srgbClr val="00FF00"/>
                          </a:highlight>
                          <a:latin typeface="Arial"/>
                          <a:cs typeface="Arial"/>
                        </a:rPr>
                        <a:t>+</a:t>
                      </a: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7116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Заключение первой сделки 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15.05.2024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30.05.2024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Соловой Н.В. и Дворников А.А.</a:t>
                      </a:r>
                      <a:endParaRPr lang="ru-RU" sz="1200" b="0" i="1" u="none" strike="noStrike" cap="none" spc="0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>
                          <a:highlight>
                            <a:srgbClr val="00FF00"/>
                          </a:highlight>
                          <a:latin typeface="Arial"/>
                          <a:cs typeface="Arial"/>
                        </a:rPr>
                        <a:t>+</a:t>
                      </a:r>
                      <a:endParaRPr lang="ru-RU" sz="1200">
                        <a:highlight>
                          <a:srgbClr val="00FF00"/>
                        </a:highlight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13" name="Прямая со стрелкой 12"/>
          <p:cNvCxnSpPr>
            <a:cxnSpLocks/>
          </p:cNvCxnSpPr>
          <p:nvPr/>
        </p:nvCxnSpPr>
        <p:spPr bwMode="auto">
          <a:xfrm flipH="1">
            <a:off x="7466038" y="905913"/>
            <a:ext cx="508000" cy="27229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 bwMode="auto">
          <a:xfrm>
            <a:off x="7924176" y="721247"/>
            <a:ext cx="35402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Можно указывать дни / недели / месяцы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4466951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92113" y="402364"/>
              <a:ext cx="43941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РЕСУРСЫ: ФИНАНСОВЫЙ ПЛАН</a:t>
              </a:r>
              <a:endParaRPr/>
            </a:p>
          </p:txBody>
        </p:sp>
      </p:grpSp>
      <p:sp>
        <p:nvSpPr>
          <p:cNvPr id="6" name="TextBox 5"/>
          <p:cNvSpPr txBox="1"/>
          <p:nvPr/>
        </p:nvSpPr>
        <p:spPr bwMode="auto">
          <a:xfrm>
            <a:off x="345439" y="5970494"/>
            <a:ext cx="7871190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Общая стоимость реализации проекта: 990 тыс. рублей </a:t>
            </a:r>
            <a:r>
              <a:rPr lang="ru-RU" sz="1600" b="0" i="0" u="none" strike="noStrike" cap="none" spc="0">
                <a:ln>
                  <a:noFill/>
                </a:ln>
                <a:solidFill>
                  <a:srgbClr val="E63035"/>
                </a:solidFill>
                <a:latin typeface="Arial"/>
                <a:ea typeface="Arial"/>
                <a:cs typeface="Arial"/>
              </a:rPr>
              <a:t>(не более 1 млн рублей)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Период окупаемости: 6 месяцев</a:t>
            </a:r>
            <a:endParaRPr/>
          </a:p>
        </p:txBody>
      </p:sp>
      <p:graphicFrame>
        <p:nvGraphicFramePr>
          <p:cNvPr id="2" name="Таблица 4"/>
          <p:cNvGraphicFramePr>
            <a:graphicFrameLocks xmlns:a="http://schemas.openxmlformats.org/drawingml/2006/main" noGrp="1"/>
          </p:cNvGraphicFramePr>
          <p:nvPr/>
        </p:nvGraphicFramePr>
        <p:xfrm>
          <a:off x="0" y="1069855"/>
          <a:ext cx="12260946" cy="4623320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{5C22544A-7EE6-4342-B048-85BDC9FD1C3A}</a:tableStyleId>
              </a:tblPr>
              <a:tblGrid>
                <a:gridCol w="3035375"/>
                <a:gridCol w="909409"/>
                <a:gridCol w="915215"/>
                <a:gridCol w="903604"/>
                <a:gridCol w="909409"/>
                <a:gridCol w="909409"/>
                <a:gridCol w="909409"/>
                <a:gridCol w="909409"/>
                <a:gridCol w="909409"/>
                <a:gridCol w="909412"/>
                <a:gridCol w="909409"/>
              </a:tblGrid>
              <a:tr h="262298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-</a:t>
                      </a:r>
                      <a:endParaRPr lang="ru-RU" sz="1200" b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октябрь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ноябрь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декабрь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январь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февраль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март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апрель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май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июнь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июль</a:t>
                      </a:r>
                      <a:endParaRPr lang="ru-RU" sz="1200" b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62298">
                <a:tc gridSpan="10">
                  <a:txBody>
                    <a:bodyPr/>
                    <a:p>
                      <a:pPr marL="0" algn="l" defTabSz="914400">
                        <a:defRPr/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Доходы: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400" b="1">
                        <a:solidFill>
                          <a:schemeClr val="bg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</a:tr>
              <a:tr h="517411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Выручка от продажи продукции </a:t>
                      </a:r>
                      <a:r>
                        <a:rPr lang="ru-RU" sz="1100">
                          <a:latin typeface="Arial"/>
                          <a:cs typeface="Arial"/>
                        </a:rPr>
                        <a:t>(цена продукта * количество продаж)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900"/>
                        <a:t>1700 тыс. руб. * 1 сделки</a:t>
                      </a:r>
                      <a:endParaRPr sz="90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900" b="0" i="0" u="none" strike="noStrike" cap="none" spc="0">
                          <a:solidFill>
                            <a:schemeClr val="dk1"/>
                          </a:solidFill>
                          <a:latin typeface="Calibri"/>
                          <a:ea typeface="Arial"/>
                          <a:cs typeface="Arial"/>
                        </a:rPr>
                        <a:t>1700 тыс. руб. * 1 сделки</a:t>
                      </a:r>
                      <a:endParaRPr sz="900"/>
                    </a:p>
                    <a:p>
                      <a:pPr>
                        <a:defRPr/>
                      </a:pPr>
                      <a:endParaRPr sz="90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900" b="0" i="0" u="none" strike="noStrike" cap="none" spc="0">
                          <a:solidFill>
                            <a:schemeClr val="dk1"/>
                          </a:solidFill>
                          <a:latin typeface="Calibri"/>
                          <a:ea typeface="Arial"/>
                          <a:cs typeface="Arial"/>
                        </a:rPr>
                        <a:t>1700 тыс. руб. * 1 сделки</a:t>
                      </a:r>
                      <a:endParaRPr sz="900"/>
                    </a:p>
                    <a:p>
                      <a:pPr algn="ctr">
                        <a:defRPr/>
                      </a:pP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66499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Инвестиции / гранты / кредиты </a:t>
                      </a:r>
                      <a:r>
                        <a:rPr lang="ru-RU" sz="1100">
                          <a:latin typeface="Arial"/>
                          <a:cs typeface="Arial"/>
                        </a:rPr>
                        <a:t>(если есть)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900">
                          <a:latin typeface="Arial"/>
                          <a:cs typeface="Arial"/>
                        </a:rPr>
                        <a:t>810тыс. руб кредит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190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 gridSpan="10">
                  <a:txBody>
                    <a:bodyPr/>
                    <a:p>
                      <a:pPr>
                        <a:defRPr/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Расходы: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190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400" b="1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190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</a:tr>
              <a:tr h="26229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Заработная плата специалистов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900">
                          <a:latin typeface="Arial"/>
                          <a:cs typeface="Arial"/>
                        </a:rPr>
                        <a:t>60 тыс. руб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9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60 </a:t>
                      </a:r>
                      <a:r>
                        <a:rPr lang="ru-RU" sz="9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тыс. руб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9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60 </a:t>
                      </a:r>
                      <a:r>
                        <a:rPr lang="ru-RU" sz="9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тыс. руб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9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60 </a:t>
                      </a:r>
                      <a:r>
                        <a:rPr lang="ru-RU" sz="9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тыс. руб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9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60 </a:t>
                      </a:r>
                      <a:r>
                        <a:rPr lang="ru-RU" sz="9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тыс. руб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9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60 </a:t>
                      </a:r>
                      <a:r>
                        <a:rPr lang="ru-RU" sz="9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тыс. руб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9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60 </a:t>
                      </a:r>
                      <a:r>
                        <a:rPr lang="ru-RU" sz="900">
                          <a:latin typeface="Arial"/>
                          <a:cs typeface="Arial"/>
                        </a:rPr>
                        <a:t>тыс. руб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9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60 </a:t>
                      </a:r>
                      <a:r>
                        <a:rPr lang="ru-RU" sz="9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тыс. руб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Услуги привлеченных компаний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Материалы и комплектующие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Оборудование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900">
                          <a:latin typeface="Arial"/>
                          <a:cs typeface="Arial"/>
                        </a:rPr>
                        <a:t>50 тыс. руб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900">
                          <a:latin typeface="Arial"/>
                          <a:cs typeface="Arial"/>
                        </a:rPr>
                        <a:t> 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Программное обеспечение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900">
                          <a:latin typeface="Arial"/>
                          <a:cs typeface="Arial"/>
                        </a:rPr>
                        <a:t>30 тыс.руб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900">
                          <a:latin typeface="Arial"/>
                          <a:cs typeface="Arial"/>
                        </a:rPr>
                        <a:t>10 тыс. руб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900">
                          <a:latin typeface="Arial"/>
                          <a:cs typeface="Arial"/>
                        </a:rPr>
                        <a:t>10 тыс. руб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9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30 тыс.руб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900">
                          <a:latin typeface="Arial"/>
                          <a:cs typeface="Arial"/>
                        </a:rPr>
                        <a:t>10 тыс. руб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900">
                          <a:latin typeface="Arial"/>
                          <a:cs typeface="Arial"/>
                        </a:rPr>
                        <a:t>20 тыс. руб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9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20 тыс.руб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Аренда помещения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900">
                          <a:latin typeface="Arial"/>
                          <a:cs typeface="Arial"/>
                        </a:rPr>
                        <a:t>20 тыс. руб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9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20 </a:t>
                      </a:r>
                      <a:r>
                        <a:rPr lang="ru-RU" sz="9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тыс. руб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9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20 </a:t>
                      </a:r>
                      <a:r>
                        <a:rPr lang="ru-RU" sz="9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тыс. руб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9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20 </a:t>
                      </a:r>
                      <a:r>
                        <a:rPr lang="ru-RU" sz="9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тыс. руб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9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20 </a:t>
                      </a:r>
                      <a:r>
                        <a:rPr lang="ru-RU" sz="9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тыс. руб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9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20 </a:t>
                      </a:r>
                      <a:r>
                        <a:rPr lang="ru-RU" sz="9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тыс. руб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9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20 </a:t>
                      </a:r>
                      <a:r>
                        <a:rPr lang="ru-RU" sz="9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тыс. руб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9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20 </a:t>
                      </a:r>
                      <a:r>
                        <a:rPr lang="ru-RU" sz="9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тыс. руб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endParaRPr sz="900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Реклама и продвижение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900">
                          <a:latin typeface="Arial"/>
                          <a:cs typeface="Arial"/>
                        </a:rPr>
                        <a:t>75 тыс. руб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  <a:bevel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9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75 </a:t>
                      </a:r>
                      <a:r>
                        <a:rPr lang="ru-RU" sz="900">
                          <a:latin typeface="Arial"/>
                          <a:cs typeface="Arial"/>
                        </a:rPr>
                        <a:t>тыс. руб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900">
                          <a:latin typeface="Arial"/>
                          <a:cs typeface="Arial"/>
                        </a:rPr>
                        <a:t> 10 тыс. руб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900">
                          <a:latin typeface="Arial"/>
                          <a:cs typeface="Arial"/>
                        </a:rPr>
                        <a:t>10 тыс. руб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Иное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900">
                          <a:latin typeface="Arial"/>
                          <a:cs typeface="Arial"/>
                        </a:rPr>
                        <a:t> 20 тыс. руб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900">
                          <a:latin typeface="Arial"/>
                          <a:cs typeface="Arial"/>
                        </a:rPr>
                        <a:t> 1350 тыс.руб.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900">
                          <a:latin typeface="Arial"/>
                          <a:cs typeface="Arial"/>
                        </a:rPr>
                        <a:t>20 тыс.руб.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900">
                          <a:latin typeface="Arial"/>
                          <a:cs typeface="Arial"/>
                        </a:rPr>
                        <a:t>20 тыс.руб.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1">
                          <a:latin typeface="Arial"/>
                          <a:cs typeface="Arial"/>
                        </a:rPr>
                        <a:t>ИТОГО (доходы – расходы)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900">
                          <a:latin typeface="Arial"/>
                          <a:cs typeface="Arial"/>
                        </a:rPr>
                        <a:t>-160 тыс.руб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900">
                          <a:latin typeface="Arial"/>
                          <a:cs typeface="Arial"/>
                        </a:rPr>
                        <a:t>-95 тыс. руб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900">
                          <a:latin typeface="Arial"/>
                          <a:cs typeface="Arial"/>
                        </a:rPr>
                        <a:t>-95 тыс. руб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900">
                          <a:latin typeface="Arial"/>
                          <a:cs typeface="Arial"/>
                        </a:rPr>
                        <a:t>-110 тыс. руб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900">
                          <a:latin typeface="Arial"/>
                          <a:cs typeface="Arial"/>
                        </a:rPr>
                        <a:t>-190 тыс. руб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900">
                          <a:latin typeface="Arial"/>
                          <a:cs typeface="Arial"/>
                        </a:rPr>
                        <a:t>155 тыс.руб.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900">
                          <a:latin typeface="Arial"/>
                          <a:cs typeface="Arial"/>
                        </a:rPr>
                        <a:t>1570 тыс.руб.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900">
                          <a:latin typeface="Arial"/>
                          <a:cs typeface="Arial"/>
                        </a:rPr>
                        <a:t>1590 тыс.руб.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9" name="Прямая со стрелкой 8"/>
          <p:cNvCxnSpPr>
            <a:cxnSpLocks/>
          </p:cNvCxnSpPr>
          <p:nvPr/>
        </p:nvCxnSpPr>
        <p:spPr bwMode="auto">
          <a:xfrm flipH="1">
            <a:off x="5760720" y="797560"/>
            <a:ext cx="508000" cy="27229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 bwMode="auto">
          <a:xfrm>
            <a:off x="6218858" y="612894"/>
            <a:ext cx="35402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Можно указывать дни / недели / месяцы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928266" y="402364"/>
              <a:ext cx="19591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РЕЗУЛЬТАТЫ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25117" y="1209036"/>
            <a:ext cx="7085154" cy="4206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Количественные результаты: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1.Объем привлеченной аудитории за первые 3 месяца с даты публикации составляет не менее 4 организаций.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2. В среднем, пользователи организаций проводят на нашем портале &gt;5 часов в неделю.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3.Эффективность обучения онлайн-курсам возросла более чем в 1.5 раза.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Качественные результаты:</a:t>
            </a:r>
            <a:endParaRPr/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Бесперебойность работы приложения.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2. Аудитория удовлетворена приложением.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3. Интерфейс приложения не вызывает сложностей у пользователей.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4. Увеличение интереса к саморазвитию среди пользователей.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1192763" y="402364"/>
              <a:ext cx="14301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ВЫВОДЫ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 flipH="0" flipV="0">
            <a:off x="925194" y="2209163"/>
            <a:ext cx="10868450" cy="2834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Проект целесообразен для реализации по следующим причинам:</a:t>
            </a:r>
            <a:endParaRPr/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Высокая прибыль после реализации.</a:t>
            </a: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sz="1800" b="0" i="0" u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Проект будет помогать усваивать знания</a:t>
            </a:r>
            <a:endParaRPr sz="1800" b="0" i="0" u="none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 marL="283879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–"/>
              <a:defRPr/>
            </a:pPr>
            <a:r>
              <a:rPr sz="1800" b="0" i="0" u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Данный проект может зарекомендовать себя на международном рынке как соревнования между студентами всего мира</a:t>
            </a:r>
            <a:endParaRPr/>
          </a:p>
          <a:p>
            <a:pPr marL="283879" indent="-283879">
              <a:buFont typeface="Arial"/>
              <a:buChar char="–"/>
              <a:defRPr/>
            </a:pPr>
            <a:r>
              <a:rPr sz="18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В связи с популярностью</a:t>
            </a:r>
            <a:r>
              <a:rPr sz="18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проекта</a:t>
            </a:r>
            <a:r>
              <a:rPr sz="18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будет покупка вузами подписок на доп</a:t>
            </a:r>
            <a:r>
              <a:rPr sz="18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. инструменты</a:t>
            </a:r>
            <a:endParaRPr sz="1800" b="0" i="0" u="none">
              <a:solidFill>
                <a:srgbClr val="000000"/>
              </a:solidFill>
              <a:latin typeface="Liberation Sans"/>
              <a:ea typeface="Liberation Sans"/>
              <a:cs typeface="Liberation Sans"/>
            </a:endParaRPr>
          </a:p>
          <a:p>
            <a:pPr>
              <a:defRPr/>
            </a:pPr>
            <a:endParaRPr sz="180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 среднесрочной перспективе (3-5 лет) мы планируем: 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9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–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Выход на международный рынок;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9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–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Создание приложения для ПК и смартфонов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R7-Office/7.4.0.112</Application>
  <DocSecurity>0</DocSecurity>
  <PresentationFormat>Широкоэкранный</PresentationFormat>
  <Paragraphs>0</Paragraphs>
  <Slides>16</Slides>
  <Notes>16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Ермакова Ирина Игоревна</dc:creator>
  <cp:keywords/>
  <dc:description/>
  <dc:identifier/>
  <dc:language/>
  <cp:lastModifiedBy>Никита Соловой</cp:lastModifiedBy>
  <cp:revision>55</cp:revision>
  <dcterms:created xsi:type="dcterms:W3CDTF">2023-09-23T09:41:00Z</dcterms:created>
  <dcterms:modified xsi:type="dcterms:W3CDTF">2023-10-24T13:58:44Z</dcterms:modified>
  <cp:category/>
  <cp:contentStatus/>
  <cp:version/>
</cp:coreProperties>
</file>