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357" r:id="rId15"/>
    <p:sldId id="358" r:id="rId16"/>
  </p:sldIdLst>
  <p:sldSz cx="15119350" cy="10691813"/>
  <p:notesSz cx="9928225" cy="14357350"/>
  <p:embeddedFontLst>
    <p:embeddedFont>
      <p:font typeface="Arial Black" panose="020B0A04020102020204" pitchFamily="34" charset="0"/>
      <p:regular r:id="rId18"/>
      <p:bold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6" autoAdjust="0"/>
    <p:restoredTop sz="93577" autoAdjust="0"/>
  </p:normalViewPr>
  <p:slideViewPr>
    <p:cSldViewPr snapToGrid="0">
      <p:cViewPr>
        <p:scale>
          <a:sx n="49" d="100"/>
          <a:sy n="49" d="100"/>
        </p:scale>
        <p:origin x="1109" y="206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6071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090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8696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1_Титульный слайд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837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2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6243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5630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6585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6350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5712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540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383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1039455" y="569240"/>
            <a:ext cx="12737234" cy="85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66974" lvl="0" indent="-42523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133947" lvl="1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700921" lvl="2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267895" lvl="3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834869" lvl="4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401842" lvl="5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968816" lvl="6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535790" lvl="7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102763" lvl="8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692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8958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proekt-zivi-rossia-formirovanie-transportnogo-puti-i-ziloj-infrastruktury-po-napravleniu-60-oj-paralleli-na-territorii-r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remlin.ru/multimedia/video" TargetMode="Externa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deas.roscongress.org/improject-16459/ideas/26405" TargetMode="External"/><Relationship Id="rId5" Type="http://schemas.openxmlformats.org/officeDocument/2006/relationships/hyperlink" Target="https://ideas.roscongress.org/improject-16461/ideas/34819" TargetMode="Externa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eywen.com/000/UrlLog100.htm" TargetMode="External"/><Relationship Id="rId5" Type="http://schemas.openxmlformats.org/officeDocument/2006/relationships/hyperlink" Target="https://in-reality.ru/partners/27/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9.pn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" Type="http://schemas.openxmlformats.org/officeDocument/2006/relationships/tags" Target="../tags/tag1.xml"/><Relationship Id="rId16" Type="http://schemas.openxmlformats.org/officeDocument/2006/relationships/image" Target="../media/image3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11" Type="http://schemas.openxmlformats.org/officeDocument/2006/relationships/image" Target="../media/image27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5.png"/><Relationship Id="rId1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925289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«Живи, Россия!»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422857"/>
            <a:ext cx="701447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  <a:hlinkClick r:id="rId9"/>
              </a:rPr>
              <a:t>https://pt.2035.university/project/proekt-zivi-rossia-formirovanie-transportnogo-puti-i-ziloj-infrastruktury-po-napravleniu-60-oj-paralleli-na-territorii-rf</a:t>
            </a:r>
            <a:endParaRPr lang="ru-RU" i="1" dirty="0">
              <a:solidFill>
                <a:schemeClr val="dk1"/>
              </a:solidFill>
            </a:endParaRPr>
          </a:p>
          <a:p>
            <a:pPr lvl="0">
              <a:lnSpc>
                <a:spcPct val="90000"/>
              </a:lnSpc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формирование транспортного пути и жилой инфраструктуры по направлению 60-ой параллели на территории РФ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634787" y="2329768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04519" y="1946250"/>
            <a:ext cx="13668438" cy="753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285750" indent="-285750">
              <a:buFontTx/>
              <a:buChar char="-"/>
            </a:pPr>
            <a:endParaRPr lang="ru-RU" sz="800" b="1" dirty="0">
              <a:solidFill>
                <a:schemeClr val="bg1"/>
              </a:solidFill>
            </a:endParaRPr>
          </a:p>
          <a:p>
            <a:r>
              <a:rPr lang="ru-RU" sz="3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Низкая плотность населения территории  Российской Федерации приводит к следующим проблемам: 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14400" marR="0" lvl="0" indent="-914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Упущенная экономическая выгода от неиспользуемых земель, потеря выгод от туризма.</a:t>
            </a:r>
          </a:p>
          <a:p>
            <a:pPr marL="914400" indent="-914400">
              <a:lnSpc>
                <a:spcPct val="115000"/>
              </a:lnSpc>
              <a:buFont typeface="Arial"/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Дороговизна перевозки грузов через территорию РФ увеличивает себестоимость продукции</a:t>
            </a:r>
          </a:p>
          <a:p>
            <a:pPr marL="914400" indent="-914400">
              <a:lnSpc>
                <a:spcPct val="115000"/>
              </a:lnSpc>
              <a:buFont typeface="Arial"/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Нехватка качественной инфраструктуры и коммуникаций приводит к неравномерности человеческого развития: это проявляется в признаках  социальной дезинтеграции:  кризис управления, недоверие населения к власти и правовая апатия.</a:t>
            </a:r>
          </a:p>
          <a:p>
            <a:pPr marL="914400" indent="-914400">
              <a:lnSpc>
                <a:spcPct val="115000"/>
              </a:lnSpc>
              <a:buFont typeface="Arial"/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Низкая плотность населения ведёт к более низкому  уровню доступного здравоохранения, образования; более низкими возможностями карьерного роста, материального благополучия и уровня жизни, по сравнению с административным центром.</a:t>
            </a:r>
          </a:p>
          <a:p>
            <a:pPr marL="914400" indent="-914400">
              <a:lnSpc>
                <a:spcPct val="115000"/>
              </a:lnSpc>
              <a:buFont typeface="Arial"/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Потеря культурной идентичности и гармонизация миграции  за счёт диалога культур.</a:t>
            </a:r>
          </a:p>
          <a:p>
            <a:pPr marL="914400" indent="-914400">
              <a:lnSpc>
                <a:spcPct val="115000"/>
              </a:lnSpc>
              <a:buFont typeface="Arial"/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Страдают нормы права и безопасность: развиваются угрожающие признаки отступления от демократических принципов, разные формы дискриминации.</a:t>
            </a:r>
          </a:p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Актуальность: 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подтверждается выступлением В.В. Путина 24.05.2022 на заседании Госсовета по транспорту об освоении территорий РФ 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  <a:hlinkClick r:id="rId5"/>
              </a:rPr>
              <a:t>http://www.kremlin.ru/multimedia/video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  (7-10 минута).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Масштаб : </a:t>
            </a: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государственный </a:t>
            </a:r>
            <a:endParaRPr lang="ru-RU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42575" y="1963470"/>
            <a:ext cx="13234200" cy="708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Удвоение хозяйственно освоенной территории Российской Федерации</a:t>
            </a: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</a:p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за счёт создания трансроссийской скоростной комплексной магистрали (ТРАНСКОМ), проложенной по шестидесятой широте с полосой отведения 25 километров – новая территория опережающего развития – свободная экономическая зона  - «КРЕМЛЬ» (Мурманск - Санкт-Петербург – Магадана -  Анадырь  - Советская Гавань). </a:t>
            </a:r>
            <a:r>
              <a:rPr lang="ru-RU" sz="2800" b="1" dirty="0">
                <a:solidFill>
                  <a:schemeClr val="tx1"/>
                </a:solidFill>
                <a:highlight>
                  <a:srgbClr val="00FFFF"/>
                </a:highlight>
                <a:latin typeface="Arial Narrow" panose="020B0606020202030204" pitchFamily="34" charset="0"/>
              </a:rPr>
              <a:t> </a:t>
            </a:r>
          </a:p>
          <a:p>
            <a:pPr lvl="0">
              <a:lnSpc>
                <a:spcPct val="115000"/>
              </a:lnSpc>
            </a:pPr>
            <a:endParaRPr lang="ru-RU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ЗАДАЧИ: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создание свободной экономической зоны для ускоренного цивилизационно-культурного инновационного развития, в том числе использование;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материально-транспортное обеспечение хозяйственного и политического освоения шельфа Северного ледовитого океана;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организация экспресс-перевозок пассажиров и грузов из Азии и Северной Америки в Европу и обратно;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создание 25 миллионов новых рабочих мест.</a:t>
            </a:r>
            <a:endParaRPr sz="2800" b="1" i="0" u="none" strike="noStrike" cap="none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F761D6C-62C0-4E0D-8A1B-4B2628F08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5037" y="1543031"/>
            <a:ext cx="9653302" cy="6677323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A7E4D6D-CDAB-4D3C-8014-A00B15C6A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95545"/>
              </p:ext>
            </p:extLst>
          </p:nvPr>
        </p:nvGraphicFramePr>
        <p:xfrm>
          <a:off x="587238" y="2193317"/>
          <a:ext cx="4200099" cy="4840702"/>
        </p:xfrm>
        <a:graphic>
          <a:graphicData uri="http://schemas.openxmlformats.org/drawingml/2006/table">
            <a:tbl>
              <a:tblPr firstRow="1" bandRow="1"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  <a:reflection blurRad="6350" stA="50000" endA="300" endPos="55500" dist="101600" dir="5400000" sy="-100000" algn="bl" rotWithShape="0"/>
                </a:effectLst>
                <a:tableStyleId>{284E427A-3D55-4303-BF80-6455036E1DE7}</a:tableStyleId>
              </a:tblPr>
              <a:tblGrid>
                <a:gridCol w="4200099">
                  <a:extLst>
                    <a:ext uri="{9D8B030D-6E8A-4147-A177-3AD203B41FA5}">
                      <a16:colId xmlns:a16="http://schemas.microsoft.com/office/drawing/2014/main" val="1878991075"/>
                    </a:ext>
                  </a:extLst>
                </a:gridCol>
              </a:tblGrid>
              <a:tr h="4840702">
                <a:tc>
                  <a:txBody>
                    <a:bodyPr/>
                    <a:lstStyle/>
                    <a:p>
                      <a:r>
                        <a:rPr lang="ru-RU" sz="2800" dirty="0"/>
                        <a:t>Создание </a:t>
                      </a:r>
                      <a:endParaRPr lang="en-US" sz="2800" dirty="0"/>
                    </a:p>
                    <a:p>
                      <a:r>
                        <a:rPr lang="ru-RU" sz="2800" dirty="0"/>
                        <a:t>«Территории инновационного  опережающего цивилизационно-культурного</a:t>
                      </a:r>
                      <a:r>
                        <a:rPr lang="en-US" sz="2800" dirty="0"/>
                        <a:t> </a:t>
                      </a:r>
                      <a:r>
                        <a:rPr lang="ru-RU" sz="2800" dirty="0"/>
                        <a:t> развития «Кремль»»</a:t>
                      </a:r>
                      <a:endParaRPr lang="ru-RU" sz="28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36743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1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2500" b="1" dirty="0">
                <a:solidFill>
                  <a:schemeClr val="lt1"/>
                </a:solidFill>
              </a:rPr>
              <a:t>Продукт это НЕ решение проблемы.</a:t>
            </a:r>
            <a:r>
              <a:rPr lang="ru-RU" sz="2500" dirty="0">
                <a:solidFill>
                  <a:schemeClr val="lt1"/>
                </a:solidFill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698033" y="464854"/>
            <a:ext cx="8671253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 – территория «Кремль»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371C741-B9E3-4A5A-99A3-090156E70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807643"/>
              </p:ext>
            </p:extLst>
          </p:nvPr>
        </p:nvGraphicFramePr>
        <p:xfrm>
          <a:off x="342541" y="2052268"/>
          <a:ext cx="14434267" cy="718141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549607">
                  <a:extLst>
                    <a:ext uri="{9D8B030D-6E8A-4147-A177-3AD203B41FA5}">
                      <a16:colId xmlns:a16="http://schemas.microsoft.com/office/drawing/2014/main" val="1149672748"/>
                    </a:ext>
                  </a:extLst>
                </a:gridCol>
                <a:gridCol w="2001079">
                  <a:extLst>
                    <a:ext uri="{9D8B030D-6E8A-4147-A177-3AD203B41FA5}">
                      <a16:colId xmlns:a16="http://schemas.microsoft.com/office/drawing/2014/main" val="795438151"/>
                    </a:ext>
                  </a:extLst>
                </a:gridCol>
                <a:gridCol w="6883581">
                  <a:extLst>
                    <a:ext uri="{9D8B030D-6E8A-4147-A177-3AD203B41FA5}">
                      <a16:colId xmlns:a16="http://schemas.microsoft.com/office/drawing/2014/main" val="1587711738"/>
                    </a:ext>
                  </a:extLst>
                </a:gridCol>
              </a:tblGrid>
              <a:tr h="4494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Элементы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Целевая аудитория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То, зачем приобретают Ваш  продукт 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04057"/>
                  </a:ext>
                </a:extLst>
              </a:tr>
              <a:tr h="821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Концепция 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- концептуально-технологическое решение по проекту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Глава государства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Глава региона   Представители администраций и руководители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Проектирование социально-экономического и научно-технологического развития на уровне государства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218332"/>
                  </a:ext>
                </a:extLst>
              </a:tr>
              <a:tr h="742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Цифровой регион «Кремль»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сетевое  с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ообщество, объединённое идеей развития страны, в интересах  человека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Инструмент мягкой силы, народная дипломатия – построение имиджа инновационной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450541"/>
                  </a:ext>
                </a:extLst>
              </a:tr>
              <a:tr h="724894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Магистраль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 - трансроссийская скоростная комплексная магистраль (ТРАНСКОМ)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Местные жители</a:t>
                      </a:r>
                    </a:p>
                    <a:p>
                      <a:r>
                        <a:rPr lang="ru-RU" sz="1800" b="1" dirty="0"/>
                        <a:t>Министерства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Перевозка грузов, перемещение</a:t>
                      </a:r>
                    </a:p>
                    <a:p>
                      <a:r>
                        <a:rPr lang="ru-RU" sz="1600" b="0" dirty="0"/>
                        <a:t>Туризм</a:t>
                      </a:r>
                    </a:p>
                    <a:p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873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Технопарк 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– инфраструктурное обеспечение проекта, которое  включает виртуальный офис, проектную платформу, биржу труда, экспертное сообщество, дайджест, консорциум. </a:t>
                      </a:r>
                      <a:r>
                        <a:rPr lang="ru-RU" sz="1800" b="1" dirty="0">
                          <a:solidFill>
                            <a:schemeClr val="accent3"/>
                          </a:solidFill>
                          <a:latin typeface="Arial Narrow" panose="020B0606020202030204" pitchFamily="34" charset="0"/>
                        </a:rPr>
                        <a:t>В перспективе </a:t>
                      </a: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chemeClr val="accent3"/>
                          </a:solidFill>
                          <a:latin typeface="Arial Narrow" panose="020B0606020202030204" pitchFamily="34" charset="0"/>
                        </a:rPr>
                        <a:t>сеть подобных центров для трансфера технологий.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Организаторы и участники проекта</a:t>
                      </a:r>
                      <a:endParaRPr lang="en-US" sz="20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B2B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/>
                        <a:t>Междисциплинарные компетенции, инноватика,  методология трансдисциплинарности, управление в условиях неопределённости и сложностности, цифровая трансформация  в разных областях деятельности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5271"/>
                  </a:ext>
                </a:extLst>
              </a:tr>
              <a:tr h="571169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, лежит в основе: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51469"/>
                  </a:ext>
                </a:extLst>
              </a:tr>
              <a:tr h="29702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Сервиса прогнозной аналитики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Руководители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Технология управления развитием территории</a:t>
                      </a:r>
                    </a:p>
                    <a:p>
                      <a:r>
                        <a:rPr lang="ru-RU" sz="1600" b="0" dirty="0"/>
                        <a:t>Консалтинг – в области кластерного менеджмента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03741"/>
                  </a:ext>
                </a:extLst>
              </a:tr>
              <a:tr h="97277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/>
                        <a:t>Сервиса по  управлению индивидуальным  человеческим и социальным капиталами (человека, семьи, организации, территории)</a:t>
                      </a: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Уменьшение дней пропущенных по болезни, снижение затрат на образование, карьерный рост, разработка нового стиля образа жизни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359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8B69097D-FD4D-42AE-9D29-60DB02B8A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324167"/>
              </p:ext>
            </p:extLst>
          </p:nvPr>
        </p:nvGraphicFramePr>
        <p:xfrm>
          <a:off x="715735" y="1686067"/>
          <a:ext cx="13759719" cy="835152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105340">
                  <a:extLst>
                    <a:ext uri="{9D8B030D-6E8A-4147-A177-3AD203B41FA5}">
                      <a16:colId xmlns:a16="http://schemas.microsoft.com/office/drawing/2014/main" val="3572183919"/>
                    </a:ext>
                  </a:extLst>
                </a:gridCol>
                <a:gridCol w="3507377">
                  <a:extLst>
                    <a:ext uri="{9D8B030D-6E8A-4147-A177-3AD203B41FA5}">
                      <a16:colId xmlns:a16="http://schemas.microsoft.com/office/drawing/2014/main" val="1540026854"/>
                    </a:ext>
                  </a:extLst>
                </a:gridCol>
                <a:gridCol w="7147002">
                  <a:extLst>
                    <a:ext uri="{9D8B030D-6E8A-4147-A177-3AD203B41FA5}">
                      <a16:colId xmlns:a16="http://schemas.microsoft.com/office/drawing/2014/main" val="3002724155"/>
                    </a:ext>
                  </a:extLst>
                </a:gridCol>
              </a:tblGrid>
              <a:tr h="580802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Как по-другому решить проблему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Непрямые конкуренты -</a:t>
                      </a:r>
                    </a:p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(параллельные и совместные  проекты)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7457"/>
                  </a:ext>
                </a:extLst>
              </a:tr>
              <a:tr h="748294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Цифровой регион «Кремль»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 Концепция решения связана с </a:t>
                      </a:r>
                      <a:r>
                        <a:rPr lang="ru-RU" sz="24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формированием и развитием человеческого капитала, </a:t>
                      </a:r>
                      <a:r>
                        <a:rPr lang="ru-RU" sz="2400" dirty="0">
                          <a:latin typeface="Arial Narrow" panose="020B0606020202030204" pitchFamily="34" charset="0"/>
                        </a:rPr>
                        <a:t>как главного ресурса инновационного развития современной России. Экономика устойчивого развития в контексте сложностного неопредлённостного мира предполагает использование потенциала культуры, а именно,  </a:t>
                      </a:r>
                      <a:r>
                        <a:rPr lang="ru-RU" sz="24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эффективного  цивилизационно-культурного развития, навстречу обществам, основанным на ценностях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Проект  «Русский ковчег»</a:t>
                      </a:r>
                    </a:p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2015-2021 гг. ЕВРАЗИЯ - единый ЖД пояс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83742"/>
                  </a:ext>
                </a:extLst>
              </a:tr>
              <a:tr h="3408896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Технопарк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АСИ, Университет 2035, Мой бизнес, «Сириус», Центр трансфера технологий, Кластерная обсерватория ВШЭ, Университет «Иннополис», Аспирантура Вуза, Сбер Университет и др.</a:t>
                      </a:r>
                    </a:p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Подробнее см. проект </a:t>
                      </a:r>
                    </a:p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ТЕХНОПАРК для обучения предпринимателей с компетенциями педагогов/психологов/It-специалистов/ специалистов здравоохранения и спорта для проектирования высокотехнологичных стартапов </a:t>
                      </a:r>
                      <a:r>
                        <a:rPr lang="ru-RU" sz="2400" dirty="0">
                          <a:latin typeface="Arial Narrow" panose="020B0606020202030204" pitchFamily="34" charset="0"/>
                          <a:hlinkClick r:id="rId5"/>
                        </a:rPr>
                        <a:t>https://ideas.roscongress.org/improject-16461/ideas/34819</a:t>
                      </a:r>
                      <a:r>
                        <a:rPr lang="ru-RU" sz="24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26345"/>
                  </a:ext>
                </a:extLst>
              </a:tr>
              <a:tr h="2691958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Сервис по  управлению индивидуальным 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человеческим и социальным капиталами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(человека, семьи, организации, территории)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 Narrow" panose="020B0606020202030204" pitchFamily="34" charset="0"/>
                        </a:rPr>
                        <a:t>Health Balance</a:t>
                      </a:r>
                      <a:r>
                        <a:rPr lang="ru-RU" sz="2400" dirty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n-US" sz="2400" dirty="0">
                          <a:latin typeface="Arial Narrow" panose="020B0606020202030204" pitchFamily="34" charset="0"/>
                        </a:rPr>
                        <a:t>Health &amp; Lifestyle Navigation</a:t>
                      </a:r>
                      <a:r>
                        <a:rPr lang="ru-RU" sz="2400" dirty="0">
                          <a:latin typeface="Arial Narrow" panose="020B0606020202030204" pitchFamily="34" charset="0"/>
                        </a:rPr>
                        <a:t> и др. Подробнее см. проект: Индивидуальный человеческий и социальный капитал региона: развитие с применением игровых ботов и технологий цифрового двойника </a:t>
                      </a:r>
                      <a:r>
                        <a:rPr lang="ru-RU" sz="2400" dirty="0">
                          <a:latin typeface="Arial Narrow" panose="020B0606020202030204" pitchFamily="34" charset="0"/>
                          <a:hlinkClick r:id="rId6"/>
                        </a:rPr>
                        <a:t>https://ideas.roscongress.org/improject-16459/ideas/26405</a:t>
                      </a:r>
                      <a:r>
                        <a:rPr lang="ru-RU" sz="24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126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167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Рынок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Задание 1 по географии ЕГЭ 2018: разбор и решение с пояснениями">
            <a:extLst>
              <a:ext uri="{FF2B5EF4-FFF2-40B4-BE49-F238E27FC236}">
                <a16:creationId xmlns:a16="http://schemas.microsoft.com/office/drawing/2014/main" id="{F58EF770-3066-4272-AA04-51A47655B4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07275" y="5192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65F04F-D3E4-4CD3-9B00-C60C7A316BA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38206" y="2391853"/>
            <a:ext cx="10947737" cy="70027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8CC07F-605C-453A-B429-641CC1C2944E}"/>
              </a:ext>
            </a:extLst>
          </p:cNvPr>
          <p:cNvSpPr txBox="1"/>
          <p:nvPr/>
        </p:nvSpPr>
        <p:spPr>
          <a:xfrm>
            <a:off x="860970" y="1765421"/>
            <a:ext cx="11423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  <a:sym typeface="Wingdings" panose="05000000000000000000" pitchFamily="2" charset="2"/>
              </a:rPr>
              <a:t>60</a:t>
            </a:r>
            <a:r>
              <a:rPr lang="ru-RU" sz="3200" dirty="0">
                <a:latin typeface="Arial Black" panose="020B0A04020102020204" pitchFamily="34" charset="0"/>
              </a:rPr>
              <a:t> параллель пролегает через 15 регионов РФ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4" y="1876097"/>
            <a:ext cx="13898700" cy="744989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3200" dirty="0">
              <a:solidFill>
                <a:schemeClr val="lt1"/>
              </a:solidFill>
            </a:endParaRP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 1. Формирование сообщества «Цифровой кремль» и сетевой игры: акселератор цивилизации.</a:t>
            </a: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2. Получение грантовой поддержки на реализацию высокотехнологичных стартапов</a:t>
            </a: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3. Создание сети центров кластерной аналитики при вузах и региональных ситуационных центрах (господдержка).</a:t>
            </a: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4. Продвижение идеи создания новой интегративной  категории права – «человеческий капитал».</a:t>
            </a: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5. Создание комиссии при правительстве РФ по реализации Проекта «Живи, Россия!», где -  </a:t>
            </a:r>
          </a:p>
          <a:p>
            <a:pPr lvl="0" algn="ctr"/>
            <a:r>
              <a:rPr lang="ru-RU" sz="3200" dirty="0">
                <a:solidFill>
                  <a:schemeClr val="lt1"/>
                </a:solidFill>
              </a:rPr>
              <a:t>скоростная магистраль – символ инновационного, опережающего развития,  Кремль – символ территориального цивилизационно-культурного единства в разнообразии в интересах человеческого развития</a:t>
            </a:r>
          </a:p>
          <a:p>
            <a:pPr lvl="0" algn="ctr"/>
            <a:endParaRPr sz="3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6056482" y="635925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 – государственная программа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2">
            <a:extLst>
              <a:ext uri="{FF2B5EF4-FFF2-40B4-BE49-F238E27FC236}">
                <a16:creationId xmlns:a16="http://schemas.microsoft.com/office/drawing/2014/main" id="{38BF5A04-CBBF-43CF-9F5A-76A5E6482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54045"/>
              </p:ext>
            </p:extLst>
          </p:nvPr>
        </p:nvGraphicFramePr>
        <p:xfrm>
          <a:off x="821403" y="1894286"/>
          <a:ext cx="13855786" cy="8028546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925513">
                  <a:extLst>
                    <a:ext uri="{9D8B030D-6E8A-4147-A177-3AD203B41FA5}">
                      <a16:colId xmlns:a16="http://schemas.microsoft.com/office/drawing/2014/main" val="3718712183"/>
                    </a:ext>
                  </a:extLst>
                </a:gridCol>
                <a:gridCol w="3338286">
                  <a:extLst>
                    <a:ext uri="{9D8B030D-6E8A-4147-A177-3AD203B41FA5}">
                      <a16:colId xmlns:a16="http://schemas.microsoft.com/office/drawing/2014/main" val="336202039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77848040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31782948"/>
                    </a:ext>
                  </a:extLst>
                </a:gridCol>
                <a:gridCol w="2527987">
                  <a:extLst>
                    <a:ext uri="{9D8B030D-6E8A-4147-A177-3AD203B41FA5}">
                      <a16:colId xmlns:a16="http://schemas.microsoft.com/office/drawing/2014/main" val="2659914142"/>
                    </a:ext>
                  </a:extLst>
                </a:gridCol>
              </a:tblGrid>
              <a:tr h="639082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Успешные кейсы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Стейк-</a:t>
                      </a:r>
                      <a:r>
                        <a:rPr lang="ru-RU" sz="2400" b="1" dirty="0" err="1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холдеры</a:t>
                      </a:r>
                      <a:endParaRPr lang="ru-RU" sz="24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Другое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6635"/>
                  </a:ext>
                </a:extLst>
              </a:tr>
              <a:tr h="465792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Сайт Технопарка</a:t>
                      </a: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  <a:hlinkClick r:id="rId5"/>
                        </a:rPr>
                        <a:t>https://in-reality.ru/partners/27/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Создано сообщество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B2B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Разработка коммерческого  предложения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Создан УНЦ Междисциплинарных проблем образования и когнитивистики МПГУ (2015-2022), 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11 рабочих программах дисциплин магистратуры «Когнитивные исследования в образовании», «Междисциплинарные исследования в образовании» (2017-2022).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02984"/>
                  </a:ext>
                </a:extLst>
              </a:tr>
              <a:tr h="1083661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Программа для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Учебно-методическое пособие для курса магистратуры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В2В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 печати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15681"/>
                  </a:ext>
                </a:extLst>
              </a:tr>
              <a:tr h="295200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Цивилизационно-культурная модель , как основа активной информационно-аналитической системы ИИ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Для платформы Технопарка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Школьный музей «Человеческий капитал (ресурсный центр социального капитала» ГБОУ Школа № 2056 им. П. Романова (2011-2015 гг.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Федеральная  инновационная площадка ИХО РАО» (2012-2013гг.)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B2C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Международная выставка «Интермузей»,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участие 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Образовательные программы и работа УНЦ в ФГБОУ ВО МПГУ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24235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KEYWEN.COM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– сервис для тематического анализа на основании ИИ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  <a:hlinkClick r:id="rId6"/>
                        </a:rPr>
                        <a:t>http://keywen.com/000/UrlLog100.htm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Алгоритмы для долговременного прогноза научных трендов для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реализации их в онлайн-сервисе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Реализованы  5 грантов  РФФИ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5891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Ассоциативный портрет (методика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Методика автоматического формирования ассоциативных портретов предметных областей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В2В</a:t>
                      </a:r>
                    </a:p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Грант РФФИ  13-07-00272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91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D1EBDF-CE3E-430D-A76F-E735E2D2692D}"/>
              </a:ext>
            </a:extLst>
          </p:cNvPr>
          <p:cNvSpPr/>
          <p:nvPr/>
        </p:nvSpPr>
        <p:spPr>
          <a:xfrm>
            <a:off x="694275" y="2316950"/>
            <a:ext cx="1353262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1.КАРТИРОВАНИЕ </a:t>
            </a:r>
            <a:r>
              <a:rPr lang="ru-RU" sz="2400" dirty="0">
                <a:latin typeface="Arial Narrow" panose="020B0606020202030204" pitchFamily="34" charset="0"/>
              </a:rPr>
              <a:t>всех типов (географическое, экономическое, ресурсное, распределения человеческого и социального капиталов на территории региона и др.) региона «КРЕМЛЬ». Создание соответствующей цивилизационно-культурной базы данных.</a:t>
            </a: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2.ПОДГОТОВКА СПЕЦИАЛИСТОВ </a:t>
            </a:r>
            <a:r>
              <a:rPr lang="ru-RU" sz="2400" dirty="0">
                <a:latin typeface="Arial Narrow" panose="020B0606020202030204" pitchFamily="34" charset="0"/>
              </a:rPr>
              <a:t>для реализации проекта. Создание сети учебных центров, способных осуществлять образовательное и научное обеспечение проекта, и подготовку кадров для его реализации.</a:t>
            </a: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3.ПОИСК И ОФОРМЛЕНИЕ ИНВЕСТИЦИОННОГО ФИНАНСИРОВАНИЯ </a:t>
            </a:r>
            <a:r>
              <a:rPr lang="ru-RU" sz="2400" dirty="0">
                <a:latin typeface="Arial Narrow" panose="020B0606020202030204" pitchFamily="34" charset="0"/>
              </a:rPr>
              <a:t>в проект.</a:t>
            </a: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4.СОСТАВЛЕНИЕ СНАЧАЛА ЭСКИЗНОГО, А ЗАТЕМ И УГЛУБЛЕННОГО БИЗНЕС-ПЛАНА ПРОЕКТА </a:t>
            </a:r>
            <a:r>
              <a:rPr lang="ru-RU" sz="2400" dirty="0">
                <a:latin typeface="Arial Narrow" panose="020B0606020202030204" pitchFamily="34" charset="0"/>
              </a:rPr>
              <a:t>"Живи, Россия!".</a:t>
            </a:r>
          </a:p>
          <a:p>
            <a:pPr algn="just"/>
            <a:r>
              <a:rPr lang="ru-RU" sz="2400" dirty="0">
                <a:latin typeface="Arial Narrow" panose="020B0606020202030204" pitchFamily="34" charset="0"/>
              </a:rPr>
              <a:t>5. </a:t>
            </a:r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РЕАЛИЗАЦИЯ ПРОГРАММЫ ДЕЙСТВИЙ (СЛАЙД 4), </a:t>
            </a:r>
            <a:r>
              <a:rPr lang="ru-RU" sz="2400" dirty="0">
                <a:latin typeface="Arial Narrow" panose="020B0606020202030204" pitchFamily="34" charset="0"/>
              </a:rPr>
              <a:t>связанных с последовательным развитием проектов. </a:t>
            </a: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5.ИНФОРМАЦИОННАЯ ПОДДЕРЖКА </a:t>
            </a:r>
            <a:r>
              <a:rPr lang="ru-RU" sz="2400" dirty="0">
                <a:latin typeface="Arial Narrow" panose="020B0606020202030204" pitchFamily="34" charset="0"/>
              </a:rPr>
              <a:t>проекта «Живи, Россия!» в средствах массовой информации и на различных платформах.</a:t>
            </a:r>
          </a:p>
          <a:p>
            <a:pPr algn="just"/>
            <a:r>
              <a:rPr lang="ru-RU" sz="2400" dirty="0">
                <a:latin typeface="Arial Narrow" panose="020B0606020202030204" pitchFamily="34" charset="0"/>
              </a:rPr>
              <a:t>Различные аспекты проекта широко освещаются в научных публикациях , в наших докладах на всероссийских и международных конференциях.</a:t>
            </a: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6.СОЗДАНИЕ МЕЖДУНАРОДНОГО КЛУБА </a:t>
            </a:r>
            <a:r>
              <a:rPr lang="ru-RU" sz="2400" dirty="0">
                <a:latin typeface="Arial Narrow" panose="020B0606020202030204" pitchFamily="34" charset="0"/>
              </a:rPr>
              <a:t>«Живи, Россия!» из энтузиастов этого проекта и специалистов в области социально-экономического конструирования, стратегического планирования и цивилизационно-культурного проектирования. Особенно привлекателен клуб тем, что его члены превращают очевидную фантастику в повседневную прозаическую реальность.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93C446A-E5EE-4413-969F-2BDA1F5CF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32133"/>
              </p:ext>
            </p:extLst>
          </p:nvPr>
        </p:nvGraphicFramePr>
        <p:xfrm>
          <a:off x="835748" y="2193317"/>
          <a:ext cx="13841441" cy="66789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93576">
                  <a:extLst>
                    <a:ext uri="{9D8B030D-6E8A-4147-A177-3AD203B41FA5}">
                      <a16:colId xmlns:a16="http://schemas.microsoft.com/office/drawing/2014/main" val="1839500787"/>
                    </a:ext>
                  </a:extLst>
                </a:gridCol>
                <a:gridCol w="2068621">
                  <a:extLst>
                    <a:ext uri="{9D8B030D-6E8A-4147-A177-3AD203B41FA5}">
                      <a16:colId xmlns:a16="http://schemas.microsoft.com/office/drawing/2014/main" val="3538192833"/>
                    </a:ext>
                  </a:extLst>
                </a:gridCol>
                <a:gridCol w="4028320">
                  <a:extLst>
                    <a:ext uri="{9D8B030D-6E8A-4147-A177-3AD203B41FA5}">
                      <a16:colId xmlns:a16="http://schemas.microsoft.com/office/drawing/2014/main" val="3371293993"/>
                    </a:ext>
                  </a:extLst>
                </a:gridCol>
                <a:gridCol w="3550924">
                  <a:extLst>
                    <a:ext uri="{9D8B030D-6E8A-4147-A177-3AD203B41FA5}">
                      <a16:colId xmlns:a16="http://schemas.microsoft.com/office/drawing/2014/main" val="3796882938"/>
                    </a:ext>
                  </a:extLst>
                </a:gridCol>
              </a:tblGrid>
              <a:tr h="698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endParaRPr lang="en-US" sz="28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лежит в основе разработки</a:t>
                      </a: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ряда продуктов: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Интеллектуальная собственность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Рынки 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6233592"/>
                  </a:ext>
                </a:extLst>
              </a:tr>
              <a:tr h="775768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Активная информационно-аналитическая программа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Информатика, образование, здравоохранение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81161"/>
                  </a:ext>
                </a:extLst>
              </a:tr>
              <a:tr h="793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Сервиса прогнозной аналитики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Руководители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Частно-государственная собственность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96957"/>
                  </a:ext>
                </a:extLst>
              </a:tr>
              <a:tr h="94816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для создания индивидуального лингвистического профиля 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G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Образование, наука, производство и управление человеческими ресурсами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973674"/>
                  </a:ext>
                </a:extLst>
              </a:tr>
              <a:tr h="86196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для создания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цивилизационно-культурного  профиля  организации, территории (ИЛП)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G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13578"/>
                  </a:ext>
                </a:extLst>
              </a:tr>
              <a:tr h="14581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/>
                        <a:t>Сервиса по  управлению индивидуальным  человеческим и социальным капиталами (человека, семьи, организации, территории)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marL="3653" marR="3653" marT="3343" marB="0"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Здоровьесбережение, образование, менеджмент человеческого капитала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4558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E3E37E9-1975-489D-A5C4-1CFF839A0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53164"/>
              </p:ext>
            </p:extLst>
          </p:nvPr>
        </p:nvGraphicFramePr>
        <p:xfrm>
          <a:off x="442161" y="2211661"/>
          <a:ext cx="13981251" cy="623080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99014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105247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4418271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5258719">
                  <a:extLst>
                    <a:ext uri="{9D8B030D-6E8A-4147-A177-3AD203B41FA5}">
                      <a16:colId xmlns:a16="http://schemas.microsoft.com/office/drawing/2014/main" val="49175642"/>
                    </a:ext>
                  </a:extLst>
                </a:gridCol>
              </a:tblGrid>
              <a:tr h="369926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Сектор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Партнёр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Сотрудничество и услуги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543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Лицензия </a:t>
                      </a:r>
                      <a:r>
                        <a:rPr lang="en-US" sz="2000" b="1" dirty="0"/>
                        <a:t>PROFILE</a:t>
                      </a:r>
                      <a:r>
                        <a:rPr lang="ru-RU" sz="2000" b="1" dirty="0"/>
                        <a:t> 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Минцифры, грант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-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54367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прогнозной аналитики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US" sz="1800" b="1" dirty="0"/>
                        <a:t>B2G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Ситуационный центр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Консалтинг (кластерный менеджмент)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1961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Министерство Науки и образования РФ, Министерство  Просвещения РФ, Министерство Здравоохранения РФ, Министерство труда и социальной защиты РФ, Минцифры  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Договор о пользовании и сборе баз данных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1802711"/>
                  </a:ext>
                </a:extLst>
              </a:tr>
              <a:tr h="8913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Росстат, ГОСТЕХ и др. базы данных, Сбер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Договор о пользовании и сборе баз данных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362477"/>
                  </a:ext>
                </a:extLst>
              </a:tr>
              <a:tr h="1310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по  управлению индивидуальным  человеческим и социальным капиталами 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dirty="0"/>
                        <a:t>B2G</a:t>
                      </a:r>
                      <a:endParaRPr lang="en-US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Скидка на пользование сервисом на 1 год 50% (1 млн./1000 чел.)</a:t>
                      </a:r>
                    </a:p>
                    <a:p>
                      <a:r>
                        <a:rPr lang="ru-RU" sz="1800" b="1" dirty="0"/>
                        <a:t>Родительская ассоциация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Создание совместного пилотного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69" y="1095558"/>
          <a:ext cx="1969" cy="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9" y="1095558"/>
                        <a:ext cx="1969" cy="1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oogle Shape;117;p5"/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" name="Google Shape;265;p25">
            <a:extLst>
              <a:ext uri="{FF2B5EF4-FFF2-40B4-BE49-F238E27FC236}">
                <a16:creationId xmlns:a16="http://schemas.microsoft.com/office/drawing/2014/main" id="{0DFD221C-FDF5-4B4E-9AE4-5E52C7F303B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416675" y="1912784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68;p25">
            <a:extLst>
              <a:ext uri="{FF2B5EF4-FFF2-40B4-BE49-F238E27FC236}">
                <a16:creationId xmlns:a16="http://schemas.microsoft.com/office/drawing/2014/main" id="{0D7C36F5-B0A3-4A40-B8BF-BE9DA75939F5}"/>
              </a:ext>
            </a:extLst>
          </p:cNvPr>
          <p:cNvSpPr txBox="1">
            <a:spLocks/>
          </p:cNvSpPr>
          <p:nvPr/>
        </p:nvSpPr>
        <p:spPr>
          <a:xfrm>
            <a:off x="416675" y="588544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34"/>
              </a:buClr>
              <a:buSzPts val="9354"/>
              <a:buFont typeface="Arial"/>
              <a:buNone/>
              <a:tabLst/>
              <a:defRPr/>
            </a:pPr>
            <a:r>
              <a:rPr kumimoji="0" lang="ru-RU" sz="3500" b="0" i="0" u="none" strike="noStrike" kern="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</a:p>
        </p:txBody>
      </p:sp>
      <p:pic>
        <p:nvPicPr>
          <p:cNvPr id="30" name="Google Shape;270;p25">
            <a:extLst>
              <a:ext uri="{FF2B5EF4-FFF2-40B4-BE49-F238E27FC236}">
                <a16:creationId xmlns:a16="http://schemas.microsoft.com/office/drawing/2014/main" id="{71AF8A3F-B86F-481B-A49C-50851586367F}"/>
              </a:ext>
            </a:extLst>
          </p:cNvPr>
          <p:cNvPicPr preferRelativeResize="0"/>
          <p:nvPr/>
        </p:nvPicPr>
        <p:blipFill rotWithShape="1">
          <a:blip r:embed="rId8">
            <a:alphaModFix amt="48000"/>
          </a:blip>
          <a:srcRect l="12509" t="15044" r="19245" b="34925"/>
          <a:stretch/>
        </p:blipFill>
        <p:spPr>
          <a:xfrm>
            <a:off x="3302000" y="1912784"/>
            <a:ext cx="9621520" cy="85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69;p25">
            <a:extLst>
              <a:ext uri="{FF2B5EF4-FFF2-40B4-BE49-F238E27FC236}">
                <a16:creationId xmlns:a16="http://schemas.microsoft.com/office/drawing/2014/main" id="{AAFAC7F0-D28D-4937-BDDD-111180A5ED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 flipH="1">
            <a:off x="8985176" y="944823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117;p5">
            <a:extLst>
              <a:ext uri="{FF2B5EF4-FFF2-40B4-BE49-F238E27FC236}">
                <a16:creationId xmlns:a16="http://schemas.microsoft.com/office/drawing/2014/main" id="{2CF0CAB4-4760-4BCE-B4AA-CC3F65F649A3}"/>
              </a:ext>
            </a:extLst>
          </p:cNvPr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4" name="Таблица 17">
            <a:extLst>
              <a:ext uri="{FF2B5EF4-FFF2-40B4-BE49-F238E27FC236}">
                <a16:creationId xmlns:a16="http://schemas.microsoft.com/office/drawing/2014/main" id="{E4713299-B2D5-439D-A49E-71301AA71781}"/>
              </a:ext>
            </a:extLst>
          </p:cNvPr>
          <p:cNvGraphicFramePr>
            <a:graphicFrameLocks noGrp="1"/>
          </p:cNvGraphicFramePr>
          <p:nvPr/>
        </p:nvGraphicFramePr>
        <p:xfrm>
          <a:off x="484692" y="2907402"/>
          <a:ext cx="13938286" cy="62065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5392">
                  <a:extLst>
                    <a:ext uri="{9D8B030D-6E8A-4147-A177-3AD203B41FA5}">
                      <a16:colId xmlns:a16="http://schemas.microsoft.com/office/drawing/2014/main" val="63911266"/>
                    </a:ext>
                  </a:extLst>
                </a:gridCol>
                <a:gridCol w="6053751">
                  <a:extLst>
                    <a:ext uri="{9D8B030D-6E8A-4147-A177-3AD203B41FA5}">
                      <a16:colId xmlns:a16="http://schemas.microsoft.com/office/drawing/2014/main" val="2362195389"/>
                    </a:ext>
                  </a:extLst>
                </a:gridCol>
                <a:gridCol w="1027659">
                  <a:extLst>
                    <a:ext uri="{9D8B030D-6E8A-4147-A177-3AD203B41FA5}">
                      <a16:colId xmlns:a16="http://schemas.microsoft.com/office/drawing/2014/main" val="2700366602"/>
                    </a:ext>
                  </a:extLst>
                </a:gridCol>
                <a:gridCol w="5941484">
                  <a:extLst>
                    <a:ext uri="{9D8B030D-6E8A-4147-A177-3AD203B41FA5}">
                      <a16:colId xmlns:a16="http://schemas.microsoft.com/office/drawing/2014/main" val="3481931430"/>
                    </a:ext>
                  </a:extLst>
                </a:gridCol>
              </a:tblGrid>
              <a:tr h="1222420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Сабанина Наталия Рафаэлевна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инициатор проекта,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профессиональная область -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философия образования, теория и практика человеческого и социального капиталов, проектный менеджер,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Кузнецов Петр Павлович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профессор, д. мед. наук, совладелец медицинской страховой компании «Медстрах» и её руководитель в течение 30 лет, идеолог развития биомедицины и технологий цифрового двойника человека.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02673479"/>
                  </a:ext>
                </a:extLst>
              </a:tr>
              <a:tr h="128514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Трушкин Сергей Юрьевич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цифровая трансформация и менеджмент, разработчик методологии ресурсно-целевого моделирования,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Медведева Диана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главный региональный эксперт WSR и «Абилимкикс» по компетенции «Предпринимательство», специалист по бизнес-планированию, экономист, региональный эксперт АСИ по направлению «Образование и кадры».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33982841"/>
                  </a:ext>
                </a:extLst>
              </a:tr>
              <a:tr h="898839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Шарнин Михаил Михайлович 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специалист в области информационных технологий, к.т.н., разработка программ ИИ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Сокирянская Елена Алексеевна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архитектор экосистем для человека и бизнеса, подбор кадров и </a:t>
                      </a:r>
                      <a:r>
                        <a:rPr lang="en-US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GR.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238975179"/>
                  </a:ext>
                </a:extLst>
              </a:tr>
              <a:tr h="105835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Козинец Елена Андреевна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проекты в области геймификации образовательного процесса в сфере охраны труда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Соколова    Маргарита 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бренд-директор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PR-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агентства, имиджмейкер-аналитик, консультант по репутации, маркетинг территорий и государственного управления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099804417"/>
                  </a:ext>
                </a:extLst>
              </a:tr>
              <a:tr h="1150514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Калинин Степан Сергеевич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к. филол. н., лингвист – разработчик тезауруса для программы ИИ, переводчик.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Рыбаков Иван Александрович 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специалист в области упаковки продукта и продаж. Реализованы проекты по укреплению здоровья работников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194161994"/>
                  </a:ext>
                </a:extLst>
              </a:tr>
            </a:tbl>
          </a:graphicData>
        </a:graphic>
      </p:graphicFrame>
      <p:pic>
        <p:nvPicPr>
          <p:cNvPr id="35" name="Рисунок 34" descr="Изображение выглядит как текст, человек, внутренний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37C7C152-E00E-40C9-955D-1947ECE93F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875" t="3021" r="55937" b="20525"/>
          <a:stretch/>
        </p:blipFill>
        <p:spPr>
          <a:xfrm>
            <a:off x="599564" y="3104378"/>
            <a:ext cx="669656" cy="774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8" descr="Петр Павлович Кузнецов » Медвестник">
            <a:extLst>
              <a:ext uri="{FF2B5EF4-FFF2-40B4-BE49-F238E27FC236}">
                <a16:creationId xmlns:a16="http://schemas.microsoft.com/office/drawing/2014/main" id="{229D4BEA-1D97-4B45-9537-5241F9015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24000"/>
          <a:stretch/>
        </p:blipFill>
        <p:spPr bwMode="auto">
          <a:xfrm>
            <a:off x="7606258" y="3192716"/>
            <a:ext cx="669656" cy="709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Picture 4" descr="Каким должен быть ИТ-директор - Бизнес-издание Клуб Директоров">
            <a:extLst>
              <a:ext uri="{FF2B5EF4-FFF2-40B4-BE49-F238E27FC236}">
                <a16:creationId xmlns:a16="http://schemas.microsoft.com/office/drawing/2014/main" id="{6E096645-30BF-47EA-BD19-4446ED149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2307" r="150" b="23224"/>
          <a:stretch/>
        </p:blipFill>
        <p:spPr bwMode="auto">
          <a:xfrm>
            <a:off x="636234" y="4285604"/>
            <a:ext cx="669656" cy="71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6" descr="Елена Сокирянская | ВКонтакте">
            <a:extLst>
              <a:ext uri="{FF2B5EF4-FFF2-40B4-BE49-F238E27FC236}">
                <a16:creationId xmlns:a16="http://schemas.microsoft.com/office/drawing/2014/main" id="{FB112327-B17D-4FA2-945E-E2F8A73B1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3" t="8336" r="7807" b="28968"/>
          <a:stretch/>
        </p:blipFill>
        <p:spPr bwMode="auto">
          <a:xfrm>
            <a:off x="7608628" y="5519664"/>
            <a:ext cx="669656" cy="816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60EB180-86F0-488B-9D6A-EAE7040EAA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" y="6490289"/>
            <a:ext cx="669656" cy="76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Object 2">
            <a:extLst>
              <a:ext uri="{FF2B5EF4-FFF2-40B4-BE49-F238E27FC236}">
                <a16:creationId xmlns:a16="http://schemas.microsoft.com/office/drawing/2014/main" id="{CC0F3BF0-92DD-45CB-A1BB-C7A1B29D47C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517" r="10724" b="39601"/>
          <a:stretch/>
        </p:blipFill>
        <p:spPr>
          <a:xfrm>
            <a:off x="7608628" y="7603943"/>
            <a:ext cx="669656" cy="74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Рисунок 3">
            <a:extLst>
              <a:ext uri="{FF2B5EF4-FFF2-40B4-BE49-F238E27FC236}">
                <a16:creationId xmlns:a16="http://schemas.microsoft.com/office/drawing/2014/main" id="{BD918D79-245E-43C4-AE27-9833C55D9C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08628" y="4344526"/>
            <a:ext cx="669656" cy="88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99A63E2-F0C4-4953-AAC7-19A2AE12EE4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42086"/>
          <a:stretch/>
        </p:blipFill>
        <p:spPr>
          <a:xfrm>
            <a:off x="7608628" y="6512803"/>
            <a:ext cx="669656" cy="91515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B7469E-27E8-48E1-9D47-8A9436FE168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" r="15934"/>
          <a:stretch/>
        </p:blipFill>
        <p:spPr>
          <a:xfrm>
            <a:off x="636234" y="5458608"/>
            <a:ext cx="669656" cy="73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0D98406-7F6E-439C-A18C-0C2438DBDEB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6234" y="7487935"/>
            <a:ext cx="669656" cy="85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2190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>
                <a:ln>
                  <a:noFill/>
                </a:ln>
                <a:solidFill>
                  <a:srgbClr val="3622C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3622C1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https://in-reality.ru/user/4770/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(965)274-90-25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myzeinatali@mail.ru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7959</TotalTime>
  <Words>1684</Words>
  <Application>Microsoft Office PowerPoint</Application>
  <PresentationFormat>Произвольный</PresentationFormat>
  <Paragraphs>216</Paragraphs>
  <Slides>14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Arial</vt:lpstr>
      <vt:lpstr>Arial Black</vt:lpstr>
      <vt:lpstr>Arial Narrow</vt:lpstr>
      <vt:lpstr>2_Тема Office</vt:lpstr>
      <vt:lpstr>3_Тема Office</vt:lpstr>
      <vt:lpstr>Слайд think-cell</vt:lpstr>
      <vt:lpstr>Архипелаг 2022: #НастоящееБудущее</vt:lpstr>
      <vt:lpstr>Проблема</vt:lpstr>
      <vt:lpstr>Решение</vt:lpstr>
      <vt:lpstr>Решение</vt:lpstr>
      <vt:lpstr>Продукт – территория «Кремль»</vt:lpstr>
      <vt:lpstr>Конкуренты</vt:lpstr>
      <vt:lpstr>Рынок </vt:lpstr>
      <vt:lpstr>Бизнес-модель – государственная программа</vt:lpstr>
      <vt:lpstr>Текущие результаты</vt:lpstr>
      <vt:lpstr>Планы развития</vt:lpstr>
      <vt:lpstr>Интеллектуальная собственность</vt:lpstr>
      <vt:lpstr>Предложение для Партнера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Наталия</dc:creator>
  <cp:lastModifiedBy>Сабанина Наталия</cp:lastModifiedBy>
  <cp:revision>47</cp:revision>
  <dcterms:modified xsi:type="dcterms:W3CDTF">2022-07-05T20:47:44Z</dcterms:modified>
</cp:coreProperties>
</file>