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17"/>
  </p:notesMasterIdLst>
  <p:handoutMasterIdLst>
    <p:handoutMasterId r:id="rId18"/>
  </p:handoutMasterIdLst>
  <p:sldIdLst>
    <p:sldId id="323" r:id="rId6"/>
    <p:sldId id="314" r:id="rId7"/>
    <p:sldId id="327" r:id="rId8"/>
    <p:sldId id="328" r:id="rId9"/>
    <p:sldId id="316" r:id="rId10"/>
    <p:sldId id="317" r:id="rId11"/>
    <p:sldId id="318" r:id="rId12"/>
    <p:sldId id="329" r:id="rId13"/>
    <p:sldId id="319" r:id="rId14"/>
    <p:sldId id="320" r:id="rId15"/>
    <p:sldId id="324" r:id="rId16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99" autoAdjust="0"/>
    <p:restoredTop sz="96271"/>
  </p:normalViewPr>
  <p:slideViewPr>
    <p:cSldViewPr snapToGrid="0">
      <p:cViewPr>
        <p:scale>
          <a:sx n="67" d="100"/>
          <a:sy n="67" d="100"/>
        </p:scale>
        <p:origin x="-1398" y="-16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20-49AE-BC40-AEDDED7D1FD1}"/>
              </c:ext>
            </c:extLst>
          </c:dPt>
          <c:cat>
            <c:strRef>
              <c:f>Лист1!$A$2:$A$3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D20-49AE-BC40-AEDDED7D1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13.10.2024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13.10.2024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13.10.2024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13.10.2024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13.10.2024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13.10.2024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13.10.2024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13.10.2024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8565" y="1801906"/>
            <a:ext cx="9072282" cy="1460322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2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Создание сервиса «</a:t>
            </a:r>
            <a:r>
              <a:rPr lang="ru-RU" sz="28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автоплатёж</a:t>
            </a:r>
            <a:r>
              <a:rPr lang="ru-RU" sz="2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»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2800" b="1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для системы парковочного пространства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2024, РГРТУ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18565" y="4201052"/>
            <a:ext cx="4953000" cy="71275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«</a:t>
            </a:r>
            <a:r>
              <a:rPr lang="ru-RU" spc="-2" dirty="0" err="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Аэронет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«Большие данные»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381000" y="30175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5162" y="31321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75349" y="52292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3655" y="5300038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>
          <a:xfrm>
            <a:off x="1422797" y="5388687"/>
            <a:ext cx="461390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dirty="0">
                <a:sym typeface="Calibri"/>
              </a:rPr>
              <a:t>Общая стоимость проекта (тыс. рублей)</a:t>
            </a:r>
            <a:endParaRPr sz="1286" dirty="0"/>
          </a:p>
        </p:txBody>
      </p:sp>
      <p:sp>
        <p:nvSpPr>
          <p:cNvPr id="29" name="Shape 189"/>
          <p:cNvSpPr/>
          <p:nvPr/>
        </p:nvSpPr>
        <p:spPr>
          <a:xfrm>
            <a:off x="5261606" y="540021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286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en-US" sz="1286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59</a:t>
            </a:r>
            <a:r>
              <a:rPr lang="ru-RU" sz="1286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000</a:t>
            </a:r>
            <a:endParaRPr sz="1286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Shape 187"/>
          <p:cNvSpPr/>
          <p:nvPr/>
        </p:nvSpPr>
        <p:spPr>
          <a:xfrm>
            <a:off x="1605364" y="5980340"/>
            <a:ext cx="1598871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Собственные средства</a:t>
            </a:r>
            <a:b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174 000</a:t>
            </a:r>
            <a:endParaRPr sz="1143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190"/>
          <p:cNvSpPr/>
          <p:nvPr/>
        </p:nvSpPr>
        <p:spPr>
          <a:xfrm>
            <a:off x="4027183" y="5980742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Привлекаемые средства</a:t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385 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" name="Диаграмма 31"/>
          <p:cNvGraphicFramePr/>
          <p:nvPr/>
        </p:nvGraphicFramePr>
        <p:xfrm>
          <a:off x="3170395" y="575383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Shape 208"/>
          <p:cNvSpPr/>
          <p:nvPr/>
        </p:nvSpPr>
        <p:spPr>
          <a:xfrm>
            <a:off x="478217" y="1271022"/>
            <a:ext cx="4989126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100" b="0" i="0" dirty="0">
                <a:solidFill>
                  <a:srgbClr val="000000"/>
                </a:solidFill>
                <a:effectLst/>
              </a:rPr>
              <a:t>Создание удобного и безопасного сервиса «</a:t>
            </a:r>
            <a:r>
              <a:rPr lang="ru-RU" sz="1100" b="0" i="0" dirty="0" err="1">
                <a:solidFill>
                  <a:srgbClr val="000000"/>
                </a:solidFill>
                <a:effectLst/>
              </a:rPr>
              <a:t>Автоплатеж</a:t>
            </a:r>
            <a:r>
              <a:rPr lang="ru-RU" sz="1100" b="0" i="0" dirty="0">
                <a:solidFill>
                  <a:srgbClr val="000000"/>
                </a:solidFill>
                <a:effectLst/>
              </a:rPr>
              <a:t>», который автоматизирует процесс оплаты парковки для пользователей, минимизируя время и усилия, затрачиваемые на поиск и оплату парковочных мест. </a:t>
            </a:r>
            <a:endParaRPr lang="ru-RU" sz="1071" dirty="0">
              <a:cs typeface="Calibri" panose="020F0502020204030204" pitchFamily="34" charset="0"/>
            </a:endParaRPr>
          </a:p>
        </p:txBody>
      </p:sp>
      <p:sp>
        <p:nvSpPr>
          <p:cNvPr id="37" name="Shape 208"/>
          <p:cNvSpPr/>
          <p:nvPr/>
        </p:nvSpPr>
        <p:spPr>
          <a:xfrm>
            <a:off x="581086" y="3551774"/>
            <a:ext cx="4989126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</a:rPr>
              <a:t>Создание масштабируемого программного продукта, обеспечивающего администрируемое управление финансовой группой произвольного размера (от группы компаний, до финансового сектора страны) на базе технологий распределенного реестра с использованием шифрования на базе доказательства с нулевым разглашением (</a:t>
            </a:r>
            <a:r>
              <a:rPr lang="ru-RU" sz="1071" dirty="0" err="1">
                <a:latin typeface="Calibri" panose="020F0502020204030204" pitchFamily="34" charset="0"/>
                <a:cs typeface="Calibri" panose="020F0502020204030204" pitchFamily="34" charset="0"/>
              </a:rPr>
              <a:t>zero-knowledge</a:t>
            </a: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71" dirty="0" err="1">
                <a:latin typeface="Calibri" panose="020F0502020204030204" pitchFamily="34" charset="0"/>
                <a:cs typeface="Calibri" panose="020F0502020204030204" pitchFamily="34" charset="0"/>
              </a:rPr>
              <a:t>proof</a:t>
            </a: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5695734" y="805852"/>
            <a:ext cx="14054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Команда проекта</a:t>
            </a:r>
          </a:p>
        </p:txBody>
      </p:sp>
      <p:sp>
        <p:nvSpPr>
          <p:cNvPr id="46" name="Shape 275"/>
          <p:cNvSpPr/>
          <p:nvPr/>
        </p:nvSpPr>
        <p:spPr>
          <a:xfrm>
            <a:off x="7320223" y="1134440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Графкина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Ксения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Технический специалист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48" name="Shape 275"/>
          <p:cNvSpPr/>
          <p:nvPr/>
        </p:nvSpPr>
        <p:spPr>
          <a:xfrm>
            <a:off x="5734283" y="1126872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000" b="1" dirty="0">
                <a:solidFill>
                  <a:srgbClr val="003462"/>
                </a:solidFill>
                <a:sym typeface="Calibri"/>
              </a:rPr>
              <a:t>Куркина Мария</a:t>
            </a:r>
            <a:endParaRPr sz="1286" dirty="0"/>
          </a:p>
        </p:txBody>
      </p:sp>
      <p:sp>
        <p:nvSpPr>
          <p:cNvPr id="50" name="Shape 275"/>
          <p:cNvSpPr/>
          <p:nvPr/>
        </p:nvSpPr>
        <p:spPr>
          <a:xfrm>
            <a:off x="5734283" y="1636641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Щевьёв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Олег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Технический специалист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2" name="Shape 275"/>
          <p:cNvSpPr/>
          <p:nvPr/>
        </p:nvSpPr>
        <p:spPr>
          <a:xfrm>
            <a:off x="7320223" y="1626139"/>
            <a:ext cx="149449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Светиков Дмитрий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Технический специалист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4" name="Rounded Rectangle 2099"/>
          <p:cNvSpPr/>
          <p:nvPr/>
        </p:nvSpPr>
        <p:spPr>
          <a:xfrm>
            <a:off x="5791819" y="1346312"/>
            <a:ext cx="1197820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929" dirty="0">
                <a:latin typeface="Calibri"/>
                <a:ea typeface="Calibri"/>
                <a:cs typeface="Calibri"/>
              </a:rPr>
              <a:t>Руководитель проекта</a:t>
            </a:r>
          </a:p>
        </p:txBody>
      </p:sp>
      <p:sp>
        <p:nvSpPr>
          <p:cNvPr id="63" name="Shape 179"/>
          <p:cNvSpPr/>
          <p:nvPr/>
        </p:nvSpPr>
        <p:spPr>
          <a:xfrm>
            <a:off x="6695133" y="4284212"/>
            <a:ext cx="1755399" cy="104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1. Пилот: 2024-2025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2. Развитие: 2025-2026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3. Тираж: 2025-2026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sz="1071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64" name="Shape 191" descr="C:\Users\pankratov.in\YandexDisk\!NTI\DOCS\ProjectPresentation\icons\PNG\256\37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65509" y="4250595"/>
            <a:ext cx="352459" cy="3613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Shape 203"/>
          <p:cNvGrpSpPr/>
          <p:nvPr/>
        </p:nvGrpSpPr>
        <p:grpSpPr>
          <a:xfrm>
            <a:off x="6238857" y="4171603"/>
            <a:ext cx="215490" cy="263809"/>
            <a:chOff x="8202534" y="1348519"/>
            <a:chExt cx="301686" cy="369332"/>
          </a:xfrm>
        </p:grpSpPr>
        <p:sp>
          <p:nvSpPr>
            <p:cNvPr id="67" name="Shape 204"/>
            <p:cNvSpPr/>
            <p:nvPr/>
          </p:nvSpPr>
          <p:spPr>
            <a:xfrm>
              <a:off x="8262938" y="1447963"/>
              <a:ext cx="173414" cy="173414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>
              <a:noFill/>
            </a:ln>
          </p:spPr>
          <p:txBody>
            <a:bodyPr spcFirstLastPara="1" wrap="square" lIns="65304" tIns="32643" rIns="65304" bIns="32643" anchor="ctr" anchorCtr="0">
              <a:noAutofit/>
            </a:bodyPr>
            <a:lstStyle/>
            <a:p>
              <a:pPr algn="ctr"/>
              <a:endParaRPr sz="128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Shape 205"/>
            <p:cNvSpPr txBox="1"/>
            <p:nvPr/>
          </p:nvSpPr>
          <p:spPr>
            <a:xfrm>
              <a:off x="8202534" y="1348519"/>
              <a:ext cx="3016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r>
                <a:rPr lang="ru-RU" sz="128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</a:t>
              </a:r>
              <a:endParaRPr sz="1286"/>
            </a:p>
          </p:txBody>
        </p:sp>
        <p:cxnSp>
          <p:nvCxnSpPr>
            <p:cNvPr id="69" name="Shape 206"/>
            <p:cNvCxnSpPr/>
            <p:nvPr/>
          </p:nvCxnSpPr>
          <p:spPr>
            <a:xfrm>
              <a:off x="8299637" y="1568905"/>
              <a:ext cx="89926" cy="0"/>
            </a:xfrm>
            <a:prstGeom prst="straightConnector1">
              <a:avLst/>
            </a:prstGeom>
            <a:noFill/>
            <a:ln w="9525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0" name="Прямоугольник 69"/>
          <p:cNvSpPr/>
          <p:nvPr/>
        </p:nvSpPr>
        <p:spPr>
          <a:xfrm>
            <a:off x="6664228" y="4129909"/>
            <a:ext cx="121058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>
                <a:sym typeface="Calibri"/>
              </a:rPr>
              <a:t>Сроки проекта</a:t>
            </a:r>
            <a:endParaRPr lang="ru-RU" sz="1286" dirty="0"/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5564560" y="4149080"/>
            <a:ext cx="396044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5570211" y="754417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75349" y="249490"/>
            <a:ext cx="1684885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ПАРКУЙСЯ ЛЕГКО</a:t>
            </a:r>
          </a:p>
        </p:txBody>
      </p:sp>
      <p:sp>
        <p:nvSpPr>
          <p:cNvPr id="76" name="Shape 190"/>
          <p:cNvSpPr/>
          <p:nvPr/>
        </p:nvSpPr>
        <p:spPr>
          <a:xfrm>
            <a:off x="6914241" y="6332514"/>
            <a:ext cx="167078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Грант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85</a:t>
            </a:r>
            <a:r>
              <a:rPr lang="en-US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Shape 190"/>
          <p:cNvSpPr/>
          <p:nvPr/>
        </p:nvSpPr>
        <p:spPr>
          <a:xfrm>
            <a:off x="6627993" y="5493084"/>
            <a:ext cx="2263109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Взнос в уставной капитал</a:t>
            </a:r>
            <a:b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300</a:t>
            </a:r>
            <a:r>
              <a:rPr lang="en-US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5855019" y="5671603"/>
            <a:ext cx="840114" cy="487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855019" y="6159261"/>
            <a:ext cx="840114" cy="4173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Shape 275">
            <a:extLst>
              <a:ext uri="{FF2B5EF4-FFF2-40B4-BE49-F238E27FC236}">
                <a16:creationId xmlns:a16="http://schemas.microsoft.com/office/drawing/2014/main" xmlns="" id="{48B2B1CE-C9C1-4991-9FB3-E0A6521BDAA1}"/>
              </a:ext>
            </a:extLst>
          </p:cNvPr>
          <p:cNvSpPr/>
          <p:nvPr/>
        </p:nvSpPr>
        <p:spPr>
          <a:xfrm>
            <a:off x="5757888" y="2070705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Грачеваа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Алина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Экономический специалист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60" name="Shape 275">
            <a:extLst>
              <a:ext uri="{FF2B5EF4-FFF2-40B4-BE49-F238E27FC236}">
                <a16:creationId xmlns:a16="http://schemas.microsoft.com/office/drawing/2014/main" xmlns="" id="{E56847DD-D4DE-4B51-B0EA-29E3B6ECFCF5}"/>
              </a:ext>
            </a:extLst>
          </p:cNvPr>
          <p:cNvSpPr/>
          <p:nvPr/>
        </p:nvSpPr>
        <p:spPr>
          <a:xfrm>
            <a:off x="7374100" y="2073697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Всеволод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Экономический специалист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61" name="Shape 275">
            <a:extLst>
              <a:ext uri="{FF2B5EF4-FFF2-40B4-BE49-F238E27FC236}">
                <a16:creationId xmlns:a16="http://schemas.microsoft.com/office/drawing/2014/main" xmlns="" id="{35829067-41A3-4016-BBB4-7EECD4B8D340}"/>
              </a:ext>
            </a:extLst>
          </p:cNvPr>
          <p:cNvSpPr/>
          <p:nvPr/>
        </p:nvSpPr>
        <p:spPr>
          <a:xfrm>
            <a:off x="5757888" y="2485315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Бакулева Марина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Научный </a:t>
            </a:r>
            <a:r>
              <a:rPr lang="ru-RU" sz="929" dirty="0" err="1">
                <a:latin typeface="Calibri"/>
                <a:ea typeface="Calibri"/>
                <a:cs typeface="Calibri"/>
                <a:sym typeface="Calibri"/>
              </a:rPr>
              <a:t>руоводитель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62" name="Shape 275">
            <a:extLst>
              <a:ext uri="{FF2B5EF4-FFF2-40B4-BE49-F238E27FC236}">
                <a16:creationId xmlns:a16="http://schemas.microsoft.com/office/drawing/2014/main" xmlns="" id="{A487F848-708D-474C-A777-0D7D1B5628D7}"/>
              </a:ext>
            </a:extLst>
          </p:cNvPr>
          <p:cNvSpPr/>
          <p:nvPr/>
        </p:nvSpPr>
        <p:spPr>
          <a:xfrm>
            <a:off x="7374100" y="2481762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Авилкина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Светлана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Научный </a:t>
            </a:r>
            <a:r>
              <a:rPr lang="ru-RU" sz="929" dirty="0" err="1">
                <a:latin typeface="Calibri"/>
                <a:ea typeface="Calibri"/>
                <a:cs typeface="Calibri"/>
                <a:sym typeface="Calibri"/>
              </a:rPr>
              <a:t>руоводитель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301975" y="925279"/>
            <a:ext cx="9302050" cy="5608869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5C5BE2-BDD5-41F6-B43E-5CE93B5613E3}"/>
              </a:ext>
            </a:extLst>
          </p:cNvPr>
          <p:cNvSpPr txBox="1"/>
          <p:nvPr/>
        </p:nvSpPr>
        <p:spPr>
          <a:xfrm>
            <a:off x="375349" y="249490"/>
            <a:ext cx="1684885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ПАРКУЙСЯ ЛЕГКО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AE5B47B-50E8-43B8-9FD9-9DEF454930CD}"/>
              </a:ext>
            </a:extLst>
          </p:cNvPr>
          <p:cNvSpPr txBox="1"/>
          <p:nvPr/>
        </p:nvSpPr>
        <p:spPr>
          <a:xfrm>
            <a:off x="504662" y="988202"/>
            <a:ext cx="889667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i="0" dirty="0">
                <a:solidFill>
                  <a:srgbClr val="000000"/>
                </a:solidFill>
                <a:effectLst/>
              </a:rPr>
              <a:t>Актуальность мобильного приложения для водителей с отображением свободных парковочных мест.</a:t>
            </a:r>
            <a:endParaRPr lang="ru-RU" sz="1100" b="1" dirty="0">
              <a:solidFill>
                <a:srgbClr val="000000"/>
              </a:solidFill>
            </a:endParaRPr>
          </a:p>
          <a:p>
            <a:pPr marL="228600" indent="-228600">
              <a:buAutoNum type="arabicPeriod"/>
            </a:pPr>
            <a:r>
              <a:rPr lang="ru-RU" sz="1100" b="0" i="0" dirty="0">
                <a:solidFill>
                  <a:srgbClr val="000000"/>
                </a:solidFill>
                <a:effectLst/>
              </a:rPr>
              <a:t>Проблема нехватки парковочных мест: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В крупных городах нехватка парковочных мест является острой проблемой. Водители часто тратят много времени на поиск свободного места, что приводит к заторам и увеличению уровня стресса.</a:t>
            </a:r>
          </a:p>
          <a:p>
            <a:pPr marL="228600" indent="-228600">
              <a:buAutoNum type="arabicPeriod"/>
            </a:pPr>
            <a:r>
              <a:rPr lang="ru-RU" sz="1100" b="0" i="0" dirty="0">
                <a:solidFill>
                  <a:srgbClr val="000000"/>
                </a:solidFill>
                <a:effectLst/>
              </a:rPr>
              <a:t>Удобство и экономия времени: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Приложение, показывающее свободные парковочные места в реальном времени, позволяет водителям быстро находить ближайшие доступные варианты, что значительно экономит время и снижает уровень стресса.</a:t>
            </a:r>
          </a:p>
          <a:p>
            <a:pPr marL="228600" indent="-228600">
              <a:buAutoNum type="arabicPeriod"/>
            </a:pPr>
            <a:r>
              <a:rPr lang="ru-RU" sz="1100" b="0" i="0" dirty="0">
                <a:solidFill>
                  <a:srgbClr val="000000"/>
                </a:solidFill>
                <a:effectLst/>
              </a:rPr>
              <a:t>Геолокация: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Использование </a:t>
            </a:r>
            <a:r>
              <a:rPr lang="ru-RU" sz="1100" b="0" i="0" dirty="0" err="1">
                <a:solidFill>
                  <a:srgbClr val="000000"/>
                </a:solidFill>
                <a:effectLst/>
              </a:rPr>
              <a:t>геопозиции</a:t>
            </a:r>
            <a:r>
              <a:rPr lang="ru-RU" sz="1100" b="0" i="0" dirty="0">
                <a:solidFill>
                  <a:srgbClr val="000000"/>
                </a:solidFill>
                <a:effectLst/>
              </a:rPr>
              <a:t> позволяет пользователям видеть только те парковочные места, которые находятся рядом с ними, что делает поиск более целенаправленным и удобным.</a:t>
            </a:r>
          </a:p>
          <a:p>
            <a:pPr marL="228600" indent="-228600">
              <a:buAutoNum type="arabicPeriod"/>
            </a:pPr>
            <a:r>
              <a:rPr lang="ru-RU" sz="1100" b="0" i="0" dirty="0">
                <a:solidFill>
                  <a:srgbClr val="000000"/>
                </a:solidFill>
                <a:effectLst/>
              </a:rPr>
              <a:t>Автоматизация оплаты: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Возможность моментальной оплаты через приложение упрощает процесс, устраняя необходимость в поиске терминалов или наличных. Это также снижает риск получения штрафов за превышение времени парковки.</a:t>
            </a:r>
          </a:p>
          <a:p>
            <a:pPr marL="228600" indent="-228600">
              <a:buAutoNum type="arabicPeriod"/>
            </a:pPr>
            <a:r>
              <a:rPr lang="ru-RU" sz="1100" b="0" i="0" dirty="0">
                <a:solidFill>
                  <a:srgbClr val="000000"/>
                </a:solidFill>
                <a:effectLst/>
              </a:rPr>
              <a:t>Платеж по часам: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Модель оплаты по часам делает сервис гибким и прозрачным для пользователей, позволяя им оплачивать только за то время, которое они реально использовали.</a:t>
            </a:r>
          </a:p>
          <a:p>
            <a:pPr marL="228600" indent="-228600">
              <a:buAutoNum type="arabicPeriod"/>
            </a:pPr>
            <a:r>
              <a:rPr lang="ru-RU" sz="1100" b="0" i="0" dirty="0">
                <a:solidFill>
                  <a:srgbClr val="000000"/>
                </a:solidFill>
                <a:effectLst/>
              </a:rPr>
              <a:t>Снижение экологической нагрузки: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 Упрощение поиска парковки может сократить время, проведенное в пробках, что, в свою очередь, уменьшает выбросы углекислого газа и улучшает качество воздуха в городах.</a:t>
            </a:r>
          </a:p>
          <a:p>
            <a:pPr marL="228600" indent="-228600">
              <a:buAutoNum type="arabicPeriod"/>
            </a:pPr>
            <a:r>
              <a:rPr lang="ru-RU" sz="1100" b="0" i="0" dirty="0">
                <a:solidFill>
                  <a:srgbClr val="000000"/>
                </a:solidFill>
                <a:effectLst/>
              </a:rPr>
              <a:t>Интеграция с навигационными системами: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Возможность интеграции с навигационными приложениями позволяет пользователям сразу получать маршруты к выбранным парковочным местам, улучшая общий опыт.</a:t>
            </a:r>
          </a:p>
          <a:p>
            <a:pPr marL="228600" indent="-228600">
              <a:buAutoNum type="arabicPeriod"/>
            </a:pPr>
            <a:r>
              <a:rPr lang="ru-RU" sz="1100" b="0" i="0" dirty="0">
                <a:solidFill>
                  <a:srgbClr val="000000"/>
                </a:solidFill>
                <a:effectLst/>
              </a:rPr>
              <a:t>Аналитика и персонализация: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Сбор данных о предпочтениях пользователей может помочь в дальнейшем улучшении сервиса, а также в предложении персонализированных рекомендаций.</a:t>
            </a:r>
          </a:p>
          <a:p>
            <a:pPr marL="228600" indent="-228600">
              <a:buAutoNum type="arabicPeriod"/>
            </a:pPr>
            <a:r>
              <a:rPr lang="ru-RU" sz="1100" b="0" i="0" dirty="0">
                <a:solidFill>
                  <a:srgbClr val="000000"/>
                </a:solidFill>
                <a:effectLst/>
              </a:rPr>
              <a:t>Конкуренция на рынке: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С увеличением числа автомобилей и потребности в эффективных решениях для парковки, создание такого приложения становится все более актуальным и востребованным на рынке.</a:t>
            </a:r>
          </a:p>
          <a:p>
            <a:r>
              <a:rPr lang="ru-RU" sz="1100" b="1" i="0" dirty="0">
                <a:solidFill>
                  <a:srgbClr val="000000"/>
                </a:solidFill>
                <a:effectLst/>
              </a:rPr>
              <a:t>Заключение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Мобильное приложение для водителей с функциями отображения свободных парковочных мест и автоматической оплаты представляет собой актуальное решение для современных городов. Оно отвечает на потребности пользователей, упрощает процесс парковки и способствует более рациональному использованию городского пространства.</a:t>
            </a:r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947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Проблема клиента, которую вы решаете.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5127812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Почему существующих вариантов решения </a:t>
            </a:r>
            <a:br>
              <a:rPr lang="ru-RU" sz="1286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не достаточно?</a:t>
            </a:r>
          </a:p>
          <a:p>
            <a:pPr marL="0" indent="0">
              <a:buNone/>
            </a:pPr>
            <a:r>
              <a:rPr lang="ru-RU" sz="1050" b="1" i="0" dirty="0">
                <a:solidFill>
                  <a:srgbClr val="000000"/>
                </a:solidFill>
                <a:effectLst/>
              </a:rPr>
              <a:t>Отсутствие интеграции: 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0" i="0" dirty="0">
                <a:solidFill>
                  <a:srgbClr val="000000"/>
                </a:solidFill>
                <a:effectLst/>
              </a:rPr>
              <a:t>• Многие приложения для поиска парковки не интегрированы с системами оплаты. 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0" i="0" dirty="0">
                <a:solidFill>
                  <a:srgbClr val="000000"/>
                </a:solidFill>
                <a:effectLst/>
              </a:rPr>
              <a:t>• Водителю приходится искать приложение для поиска места, а затем отдельно искать и использовать другое приложение для оплаты. 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0" i="0" dirty="0">
                <a:solidFill>
                  <a:srgbClr val="000000"/>
                </a:solidFill>
                <a:effectLst/>
              </a:rPr>
              <a:t>• Это усложняет процесс и увеличивает время на поиск парковки.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1" dirty="0">
                <a:solidFill>
                  <a:srgbClr val="000000"/>
                </a:solidFill>
              </a:rPr>
              <a:t>Недостаток точности: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0" i="0" dirty="0">
                <a:solidFill>
                  <a:srgbClr val="000000"/>
                </a:solidFill>
                <a:effectLst/>
              </a:rPr>
              <a:t>• Некоторые приложения не всегда точно отображают свободные места, особенно в реальном времени. 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0" i="0" dirty="0">
                <a:solidFill>
                  <a:srgbClr val="000000"/>
                </a:solidFill>
                <a:effectLst/>
              </a:rPr>
              <a:t>• Это может привести к лишним переездам и потере времени.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1" i="0" dirty="0">
                <a:solidFill>
                  <a:srgbClr val="000000"/>
                </a:solidFill>
                <a:effectLst/>
              </a:rPr>
              <a:t>Ограниченная функциональность: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0" i="0" dirty="0">
                <a:solidFill>
                  <a:srgbClr val="000000"/>
                </a:solidFill>
                <a:effectLst/>
              </a:rPr>
              <a:t>• Не все приложения предлагают возможность оплаты по часам, что может быть невыгодно для водителей, которым нужно оставить машину на недолгое время. 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0" i="0" dirty="0">
                <a:solidFill>
                  <a:srgbClr val="000000"/>
                </a:solidFill>
                <a:effectLst/>
              </a:rPr>
              <a:t>• Некоторые приложения не учитывают специфические требования к парковке, например, размер места или тип транспорта.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1" i="0" dirty="0">
                <a:solidFill>
                  <a:srgbClr val="000000"/>
                </a:solidFill>
                <a:effectLst/>
              </a:rPr>
              <a:t>Отсутствие удобства: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0" i="0" dirty="0">
                <a:solidFill>
                  <a:srgbClr val="000000"/>
                </a:solidFill>
                <a:effectLst/>
              </a:rPr>
              <a:t>• Некоторые приложения могут быть сложны в использовании или иметь неудобный интерфейс.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0" i="0" dirty="0">
                <a:solidFill>
                  <a:srgbClr val="000000"/>
                </a:solidFill>
                <a:effectLst/>
              </a:rPr>
              <a:t>• Это может отпугнуть некоторых водителей, особенно тех, кто не силен в использовании мобильных приложений.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1" dirty="0">
                <a:solidFill>
                  <a:srgbClr val="000000"/>
                </a:solidFill>
              </a:rPr>
              <a:t> Недостаток покрытия:</a:t>
            </a:r>
            <a:r>
              <a:rPr lang="ru-RU" sz="105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0" i="0" dirty="0">
                <a:solidFill>
                  <a:srgbClr val="000000"/>
                </a:solidFill>
                <a:effectLst/>
              </a:rPr>
              <a:t>• Не все приложения доступны во всех городах и регионах. 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b="0" i="0" dirty="0">
                <a:solidFill>
                  <a:srgbClr val="000000"/>
                </a:solidFill>
                <a:effectLst/>
              </a:rPr>
              <a:t>• Это ограничивает их полезность для водителей, которые путешествуют по разным местам.</a:t>
            </a:r>
            <a:r>
              <a:rPr lang="ru-RU" sz="1050" dirty="0"/>
              <a:t/>
            </a:r>
            <a:br>
              <a:rPr lang="ru-RU" sz="1050" dirty="0"/>
            </a:b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813C5F7-1CD8-4412-841E-E51977E027BF}"/>
              </a:ext>
            </a:extLst>
          </p:cNvPr>
          <p:cNvSpPr txBox="1"/>
          <p:nvPr/>
        </p:nvSpPr>
        <p:spPr>
          <a:xfrm>
            <a:off x="420067" y="1061932"/>
            <a:ext cx="4243759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i="0" dirty="0">
                <a:solidFill>
                  <a:srgbClr val="000000"/>
                </a:solidFill>
                <a:effectLst/>
              </a:rPr>
              <a:t>Водители тратят время и нервы на поиск свободных парковочных мест, особенно в городских условиях.</a:t>
            </a:r>
            <a:r>
              <a:rPr lang="ru-RU" sz="1100" b="1" dirty="0"/>
              <a:t/>
            </a:r>
            <a:br>
              <a:rPr lang="ru-RU" sz="1100" b="1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• Нехватка информации: Водитель не знает, где есть свободные места, приходится объезжать весь район, теряя время и бензин.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• Оплата парковки: Не всегда удобно и быстро найти парковочный автомат, оплатить парковку, особенно в час пик.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• Риск штрафов: Невозможность быстро найти свободное место приводит к рискованной парковке на запрещенных участках, что чревато штрафами.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1" i="0" dirty="0">
                <a:solidFill>
                  <a:srgbClr val="000000"/>
                </a:solidFill>
                <a:effectLst/>
              </a:rPr>
              <a:t>Решение: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Мобильное приложение для водителей, которое помогает быстро найти свободные парковочные места и оплатить парковку онлайн.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• Геолокация: Приложение показывает свободные места для парковки рядом с местоположением водителя.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• Онлайн-оплата: Водитель может оплатить парковку непосредственно через приложение, используя безопасную платежную систему.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• Часовая оплата: Позволяет платить только за то время, которое водитель действительно провел на парковке.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1" i="0" dirty="0">
                <a:solidFill>
                  <a:srgbClr val="000000"/>
                </a:solidFill>
                <a:effectLst/>
              </a:rPr>
              <a:t>Преимущества для клиента:</a:t>
            </a:r>
            <a:r>
              <a:rPr lang="ru-RU" sz="1100" b="1" dirty="0"/>
              <a:t/>
            </a:r>
            <a:br>
              <a:rPr lang="ru-RU" sz="1100" b="1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• Экономия времени: Быстрый поиск и оплата парковки позволяют избежать лишних переездов и ожидания.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• Удобство: Все необходимые функции доступны в одном приложении, что делает поиск и оплату парковки простым и интуитивно понятным.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• Безопасность: Онлайн-оплата уменьшает риск потери денег или получения штрафов.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b="0" i="0" dirty="0">
                <a:solidFill>
                  <a:srgbClr val="000000"/>
                </a:solidFill>
                <a:effectLst/>
              </a:rPr>
              <a:t>• Снижение стресса: Уверенность в том, что водитель сможет быстро найти свободное место и оплатить парковку, снижает уровень стресса за рулем.</a:t>
            </a:r>
            <a:endParaRPr lang="ru-RU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24D9718-D328-4F2D-9DF6-15CF64681066}"/>
              </a:ext>
            </a:extLst>
          </p:cNvPr>
          <p:cNvSpPr txBox="1"/>
          <p:nvPr/>
        </p:nvSpPr>
        <p:spPr>
          <a:xfrm>
            <a:off x="375349" y="249490"/>
            <a:ext cx="1684885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ПАРКУЙСЯ ЛЕГКО</a:t>
            </a:r>
          </a:p>
        </p:txBody>
      </p:sp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30796" y="825139"/>
            <a:ext cx="155568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882" y="826672"/>
            <a:ext cx="156857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3509" y="1165892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000" b="1" i="0" dirty="0">
                <a:solidFill>
                  <a:srgbClr val="000000"/>
                </a:solidFill>
                <a:effectLst/>
              </a:rPr>
              <a:t>Система распознавания номерных знаков: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  • Точность распознавания: ≥ 95% для минимизации ошибок.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  • Скорость обработки: ≤ 1 секунда на номерной знак для обеспечения быстрого обслуживания.</a:t>
            </a:r>
          </a:p>
          <a:p>
            <a:r>
              <a:rPr lang="ru-RU" sz="1000" b="1" i="0" dirty="0">
                <a:solidFill>
                  <a:srgbClr val="000000"/>
                </a:solidFill>
                <a:effectLst/>
              </a:rPr>
              <a:t>Геолокационные технологии: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  • GPS-точность: ≤ 5 метров для точного определения местоположения пользователя и парковочных мест.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  • Интеграция с картографическими сервисами (например, Google Maps) для отображения свободных мест.</a:t>
            </a:r>
          </a:p>
          <a:p>
            <a:r>
              <a:rPr lang="ru-RU" sz="1000" b="1" i="0" dirty="0">
                <a:solidFill>
                  <a:srgbClr val="000000"/>
                </a:solidFill>
                <a:effectLst/>
              </a:rPr>
              <a:t>База данных: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  • Тип базы данных: SQL для локального хранения данных на устройстве.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  • Объем хранимых данных: Поддержка хранения данных о не менее чем 10,000 пользователях и 1,000 парковочных мест.</a:t>
            </a:r>
            <a:endParaRPr lang="ru-RU" sz="1000" dirty="0"/>
          </a:p>
          <a:p>
            <a:r>
              <a:rPr lang="ru-RU" sz="1000" b="1" i="0" dirty="0">
                <a:solidFill>
                  <a:srgbClr val="000000"/>
                </a:solidFill>
                <a:effectLst/>
              </a:rPr>
              <a:t>Платежная система: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  • Интеграция с API платежных систем (например, СБП) для обеспечения безопасных транзакций.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  • Поддержка различных методов оплаты: кредитные карты, мобильные платежи, электронные кошельки.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Мобильное приложение: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 • Кроссплатформенность: Поддержка </a:t>
            </a:r>
            <a:r>
              <a:rPr lang="ru-RU" sz="1000" b="0" i="0" dirty="0" err="1">
                <a:solidFill>
                  <a:srgbClr val="000000"/>
                </a:solidFill>
                <a:effectLst/>
              </a:rPr>
              <a:t>iOS</a:t>
            </a:r>
            <a:r>
              <a:rPr lang="ru-RU" sz="1000" b="0" i="0" dirty="0">
                <a:solidFill>
                  <a:srgbClr val="000000"/>
                </a:solidFill>
                <a:effectLst/>
              </a:rPr>
              <a:t> и </a:t>
            </a:r>
            <a:r>
              <a:rPr lang="ru-RU" sz="1000" b="0" i="0" dirty="0" err="1">
                <a:solidFill>
                  <a:srgbClr val="000000"/>
                </a:solidFill>
                <a:effectLst/>
              </a:rPr>
              <a:t>Android</a:t>
            </a:r>
            <a:r>
              <a:rPr lang="ru-RU" sz="1000" b="0" i="0" dirty="0">
                <a:solidFill>
                  <a:srgbClr val="000000"/>
                </a:solidFill>
                <a:effectLst/>
              </a:rPr>
              <a:t>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  • Интуитивно понятный интерфейс: дизайн, соответствующий современным стандартам.</a:t>
            </a:r>
            <a:endParaRPr lang="ru-RU" sz="1000" dirty="0">
              <a:solidFill>
                <a:srgbClr val="000000"/>
              </a:solidFill>
            </a:endParaRPr>
          </a:p>
          <a:p>
            <a:r>
              <a:rPr lang="ru-RU" sz="1000" b="1" i="0" dirty="0">
                <a:solidFill>
                  <a:srgbClr val="000000"/>
                </a:solidFill>
                <a:effectLst/>
              </a:rPr>
              <a:t>Система уведомлений: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  • </a:t>
            </a:r>
            <a:r>
              <a:rPr lang="ru-RU" sz="1000" b="0" i="0" dirty="0" err="1">
                <a:solidFill>
                  <a:srgbClr val="000000"/>
                </a:solidFill>
                <a:effectLst/>
              </a:rPr>
              <a:t>Push</a:t>
            </a:r>
            <a:r>
              <a:rPr lang="ru-RU" sz="1000" b="0" i="0" dirty="0">
                <a:solidFill>
                  <a:srgbClr val="000000"/>
                </a:solidFill>
                <a:effectLst/>
              </a:rPr>
              <a:t>-уведомления: Реализация для информирования пользователей о статусе парковки и необходимости оплаты.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1" i="0" dirty="0">
                <a:solidFill>
                  <a:srgbClr val="000000"/>
                </a:solidFill>
                <a:effectLst/>
              </a:rPr>
              <a:t>Безопасность данных: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  • Шифрование данных: Использование SSL/TLS для защиты данных при передаче.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  • Хранение личных данных: Соответствие GDPR или аналогичным стандартам.</a:t>
            </a:r>
            <a:endParaRPr lang="ru-RU" sz="10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0017" y="1165891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000" b="1" i="0" dirty="0">
                <a:solidFill>
                  <a:srgbClr val="000000"/>
                </a:solidFill>
                <a:effectLst/>
              </a:rPr>
              <a:t>Характеристики: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• Поиск свободных парковочных мест: Приложение отображает свободные парковочные места на карте, рядом с </a:t>
            </a:r>
            <a:r>
              <a:rPr lang="ru-RU" sz="1000" b="0" i="0" dirty="0" err="1">
                <a:solidFill>
                  <a:srgbClr val="000000"/>
                </a:solidFill>
                <a:effectLst/>
              </a:rPr>
              <a:t>геопозицией</a:t>
            </a:r>
            <a:r>
              <a:rPr lang="ru-RU" sz="1000" b="0" i="0" dirty="0">
                <a:solidFill>
                  <a:srgbClr val="000000"/>
                </a:solidFill>
                <a:effectLst/>
              </a:rPr>
              <a:t> водителя.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• Онлайн-оплата: Водитель может оплатить парковку непосредственно через приложение используя безопасную платежную систему.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• Часовая оплата: Позволяет оплатить парковку только за то время, которое водитель действительно провел на парковке.</a:t>
            </a:r>
            <a:endParaRPr lang="ru-RU" sz="1000" dirty="0">
              <a:solidFill>
                <a:srgbClr val="000000"/>
              </a:solidFill>
            </a:endParaRPr>
          </a:p>
          <a:p>
            <a:endParaRPr lang="ru-RU" sz="1000" b="1" i="0" dirty="0">
              <a:solidFill>
                <a:srgbClr val="000000"/>
              </a:solidFill>
              <a:effectLst/>
            </a:endParaRPr>
          </a:p>
          <a:p>
            <a:r>
              <a:rPr lang="ru-RU" sz="1000" b="1" i="0" dirty="0">
                <a:solidFill>
                  <a:srgbClr val="000000"/>
                </a:solidFill>
                <a:effectLst/>
              </a:rPr>
              <a:t>Преимущества: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• Экономия времени: Быстрый поиск и оплата парковки позволяют избежать лишних переездов и ожидания.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• Удобство: Все необходимые функции доступны в одном приложении, что делает поиск и оплату парковки простым и интуитивно понятным.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• Безопасность: Онлайн-оплата уменьшает риск потери денег или получения штрафов.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• Снижение стресса: Уверенность в том, что водитель сможет быстро найти свободное место и оплатить парковку, снижает уровень стресса за рулем. 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• Точность: Приложение использует геолокацию, чтобы отображать точное местоположение свободных мест.</a:t>
            </a:r>
          </a:p>
          <a:p>
            <a:endParaRPr lang="ru-RU" sz="1000" b="1" i="0" dirty="0">
              <a:solidFill>
                <a:srgbClr val="000000"/>
              </a:solidFill>
              <a:effectLst/>
            </a:endParaRPr>
          </a:p>
          <a:p>
            <a:r>
              <a:rPr lang="ru-RU" sz="1000" b="1" i="0" dirty="0">
                <a:solidFill>
                  <a:srgbClr val="000000"/>
                </a:solidFill>
                <a:effectLst/>
              </a:rPr>
              <a:t>Выгода для клиентов: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• Экономия денежных средств: Оплата парковки по часам позволяет платить только за фактически использованное время.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• Увеличение комфорта: Удобный и быстрый поиск парковки делает путешествие более приятным.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• Снижение рисков: Онлайн-оплата уменьшает вероятность потери денег или получения штрафов.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b="0" i="0" dirty="0">
                <a:solidFill>
                  <a:srgbClr val="000000"/>
                </a:solidFill>
                <a:effectLst/>
              </a:rPr>
              <a:t>• Повышение производительности: Экономия времени на поиск парковки позволяет водителям заниматься более важными делами.</a:t>
            </a:r>
            <a:endParaRPr lang="ru-RU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2301545-A968-4E2F-A561-14FEC69072BE}"/>
              </a:ext>
            </a:extLst>
          </p:cNvPr>
          <p:cNvSpPr txBox="1"/>
          <p:nvPr/>
        </p:nvSpPr>
        <p:spPr>
          <a:xfrm>
            <a:off x="375349" y="249490"/>
            <a:ext cx="1684885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ПАРКУЙСЯ ЛЕГКО</a:t>
            </a:r>
          </a:p>
        </p:txBody>
      </p:sp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0" y="754417"/>
            <a:ext cx="9906000" cy="5707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dirty="0" smtClean="0"/>
              <a:t> </a:t>
            </a:r>
            <a:r>
              <a:rPr lang="ru-RU" sz="1100" b="1" dirty="0"/>
              <a:t>Целевые </a:t>
            </a:r>
            <a:r>
              <a:rPr lang="ru-RU" sz="1100" b="1" dirty="0" smtClean="0"/>
              <a:t>рынки</a:t>
            </a:r>
          </a:p>
          <a:p>
            <a:r>
              <a:rPr lang="ru-RU" sz="1100" dirty="0"/>
              <a:t>1. B2B (Владельцы парковок)</a:t>
            </a:r>
          </a:p>
          <a:p>
            <a:r>
              <a:rPr lang="ru-RU" sz="1100" dirty="0" smtClean="0"/>
              <a:t>Описание</a:t>
            </a:r>
            <a:r>
              <a:rPr lang="ru-RU" sz="1100" dirty="0"/>
              <a:t>:</a:t>
            </a:r>
          </a:p>
          <a:p>
            <a:r>
              <a:rPr lang="ru-RU" sz="1100" dirty="0"/>
              <a:t>* Целевая аудитория: Торговые центры, офисные здания, муниципальные парковки, частные гаражи, парковки у спортивных сооружений, больниц, вокзалов.</a:t>
            </a:r>
          </a:p>
          <a:p>
            <a:r>
              <a:rPr lang="ru-RU" sz="1100" dirty="0"/>
              <a:t>* Потребность: Автоматизация оплаты за время парковки, повышение эффективности управления парковкой, сбор данных об использовании парковки.</a:t>
            </a:r>
          </a:p>
          <a:p>
            <a:r>
              <a:rPr lang="ru-RU" sz="1100" dirty="0" smtClean="0"/>
              <a:t>Динамика</a:t>
            </a:r>
            <a:r>
              <a:rPr lang="ru-RU" sz="1100" dirty="0"/>
              <a:t>:</a:t>
            </a:r>
          </a:p>
          <a:p>
            <a:r>
              <a:rPr lang="ru-RU" sz="1100" dirty="0"/>
              <a:t>* Рост рынка парковочных услуг: Увеличение количества автомобилей, рост городов, развитие инфраструктуры.</a:t>
            </a:r>
          </a:p>
          <a:p>
            <a:r>
              <a:rPr lang="ru-RU" sz="1100" dirty="0"/>
              <a:t>* Повышение спроса на удобные платежные решения: Удобство для пользователей, уменьшение очередей, оптимизация работы парковки.</a:t>
            </a:r>
          </a:p>
          <a:p>
            <a:r>
              <a:rPr lang="ru-RU" sz="1100" dirty="0"/>
              <a:t>* Развитие цифровых технологий: Появление новых платежных систем, интеграция с мобильными приложениями, </a:t>
            </a:r>
            <a:r>
              <a:rPr lang="ru-RU" sz="1100" dirty="0" smtClean="0"/>
              <a:t>развитие </a:t>
            </a:r>
            <a:r>
              <a:rPr lang="ru-RU" sz="1100" dirty="0" err="1" smtClean="0"/>
              <a:t>IoT</a:t>
            </a:r>
            <a:r>
              <a:rPr lang="ru-RU" sz="1100" dirty="0" smtClean="0"/>
              <a:t> </a:t>
            </a:r>
            <a:r>
              <a:rPr lang="ru-RU" sz="1100" dirty="0"/>
              <a:t>(</a:t>
            </a:r>
            <a:r>
              <a:rPr lang="ru-RU" sz="1100" dirty="0" err="1"/>
              <a:t>Internet</a:t>
            </a:r>
            <a:r>
              <a:rPr lang="ru-RU" sz="1100" dirty="0"/>
              <a:t> </a:t>
            </a:r>
            <a:r>
              <a:rPr lang="ru-RU" sz="1100" dirty="0" err="1"/>
              <a:t>of</a:t>
            </a:r>
            <a:r>
              <a:rPr lang="ru-RU" sz="1100" dirty="0"/>
              <a:t> </a:t>
            </a:r>
            <a:r>
              <a:rPr lang="ru-RU" sz="1100" dirty="0" err="1"/>
              <a:t>Things</a:t>
            </a:r>
            <a:r>
              <a:rPr lang="ru-RU" sz="1100" dirty="0"/>
              <a:t>).</a:t>
            </a:r>
          </a:p>
          <a:p>
            <a:r>
              <a:rPr lang="ru-RU" sz="1100" dirty="0" smtClean="0"/>
              <a:t>Целевая </a:t>
            </a:r>
            <a:r>
              <a:rPr lang="ru-RU" sz="1100" dirty="0"/>
              <a:t>доля:</a:t>
            </a:r>
          </a:p>
          <a:p>
            <a:r>
              <a:rPr lang="ru-RU" sz="1100" dirty="0"/>
              <a:t>* В краткосрочной перспективе: 10-20% рынка парковок в крупнейших городах.</a:t>
            </a:r>
          </a:p>
          <a:p>
            <a:r>
              <a:rPr lang="ru-RU" sz="1100" dirty="0"/>
              <a:t>* В долгосрочной перспективе: 50-70% рынка парковок в крупных городах и региональных центрах.</a:t>
            </a:r>
          </a:p>
          <a:p>
            <a:r>
              <a:rPr lang="ru-RU" sz="1100" dirty="0" smtClean="0"/>
              <a:t>Барьеры </a:t>
            </a:r>
            <a:r>
              <a:rPr lang="ru-RU" sz="1100" dirty="0"/>
              <a:t>для входа:</a:t>
            </a:r>
          </a:p>
          <a:p>
            <a:r>
              <a:rPr lang="ru-RU" sz="1100" dirty="0"/>
              <a:t>* Конкуренция: Наличие существующих платежных систем, конкуренция со стороны традиционных парковочных операторов.</a:t>
            </a:r>
          </a:p>
          <a:p>
            <a:r>
              <a:rPr lang="ru-RU" sz="1100" dirty="0"/>
              <a:t>* Стоимость интеграции: Высокие затраты на интеграцию с существующими парковочными системами и оборудованием.</a:t>
            </a:r>
          </a:p>
          <a:p>
            <a:r>
              <a:rPr lang="ru-RU" sz="1100" dirty="0"/>
              <a:t>* Необходимость заключения договоров: Сотрудничество с владельцами парковок, получение разрешений на установку оборудования.</a:t>
            </a:r>
          </a:p>
          <a:p>
            <a:r>
              <a:rPr lang="ru-RU" sz="1100" dirty="0" smtClean="0"/>
              <a:t>2</a:t>
            </a:r>
            <a:r>
              <a:rPr lang="ru-RU" sz="1100" dirty="0"/>
              <a:t>. B2C (Пользователи парковок)</a:t>
            </a:r>
          </a:p>
          <a:p>
            <a:r>
              <a:rPr lang="ru-RU" sz="1100" dirty="0" smtClean="0"/>
              <a:t>Описание</a:t>
            </a:r>
            <a:r>
              <a:rPr lang="ru-RU" sz="1100" dirty="0"/>
              <a:t>:</a:t>
            </a:r>
          </a:p>
          <a:p>
            <a:r>
              <a:rPr lang="ru-RU" sz="1100" dirty="0"/>
              <a:t>* Целевая аудитория: Автомобилисты, жители города, туристы.</a:t>
            </a:r>
          </a:p>
          <a:p>
            <a:r>
              <a:rPr lang="ru-RU" sz="1100" dirty="0"/>
              <a:t>* Потребность: Удобная оплата за время парковки, поиск свободных парковочных мест, получение скидок и бонусов.</a:t>
            </a:r>
          </a:p>
          <a:p>
            <a:r>
              <a:rPr lang="ru-RU" sz="1100" dirty="0" smtClean="0"/>
              <a:t>Динамика</a:t>
            </a:r>
            <a:r>
              <a:rPr lang="ru-RU" sz="1100" dirty="0"/>
              <a:t>:</a:t>
            </a:r>
          </a:p>
          <a:p>
            <a:r>
              <a:rPr lang="ru-RU" sz="1100" dirty="0"/>
              <a:t>* Рост количества пользователей мобильных устройств: Увеличение количества пользователей смартфонов и планшетов, привычка пользоваться мобильными приложениями.</a:t>
            </a:r>
          </a:p>
          <a:p>
            <a:r>
              <a:rPr lang="ru-RU" sz="1100" dirty="0"/>
              <a:t>* Спрос на удобные сервисы: Стремление к простоте и удобству, избегание очередей и бумажных документов.</a:t>
            </a:r>
          </a:p>
          <a:p>
            <a:r>
              <a:rPr lang="ru-RU" sz="1100" dirty="0"/>
              <a:t>* Развитие технологий поиска и бронирования: Интеграция с картами, GPS-навигация, поиск свободных мест, онлайн-бронирование.</a:t>
            </a:r>
          </a:p>
          <a:p>
            <a:r>
              <a:rPr lang="ru-RU" sz="1100" dirty="0" smtClean="0"/>
              <a:t>Целевая </a:t>
            </a:r>
            <a:r>
              <a:rPr lang="ru-RU" sz="1100" dirty="0"/>
              <a:t>доля:</a:t>
            </a:r>
          </a:p>
          <a:p>
            <a:r>
              <a:rPr lang="ru-RU" sz="1100" dirty="0"/>
              <a:t>* В краткосрочной перспективе: 20-30% автомобильной аудитории в крупнейших городах.</a:t>
            </a:r>
          </a:p>
          <a:p>
            <a:r>
              <a:rPr lang="ru-RU" sz="1100" dirty="0"/>
              <a:t>* В долгосрочной перспективе: 50-70% автомобильной аудитории в крупных городах и региональных центрах.</a:t>
            </a:r>
          </a:p>
          <a:p>
            <a:r>
              <a:rPr lang="ru-RU" sz="1100" dirty="0" smtClean="0"/>
              <a:t>Барьеры </a:t>
            </a:r>
            <a:r>
              <a:rPr lang="ru-RU" sz="1100" dirty="0"/>
              <a:t>для входа:</a:t>
            </a:r>
          </a:p>
          <a:p>
            <a:r>
              <a:rPr lang="ru-RU" sz="1100" dirty="0"/>
              <a:t>* Конкуренция: Наличие других мобильных приложений для оплаты парковки, популярные платежные системы.</a:t>
            </a:r>
          </a:p>
          <a:p>
            <a:r>
              <a:rPr lang="ru-RU" sz="1100" dirty="0"/>
              <a:t>* Привычки пользователей: Необходимость привычки использовать новое приложение, переходить от традиционных способов оплаты.</a:t>
            </a:r>
          </a:p>
          <a:p>
            <a:r>
              <a:rPr lang="ru-RU" sz="1100" dirty="0"/>
              <a:t>* Необходимость интеграции с парковками: Доступность приложения на достаточном количестве парковок для широкого использования.</a:t>
            </a:r>
            <a:endParaRPr lang="ru-RU" sz="1100" dirty="0" smtClean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1DB4D31-9960-46BD-923C-699B39E51132}"/>
              </a:ext>
            </a:extLst>
          </p:cNvPr>
          <p:cNvSpPr txBox="1"/>
          <p:nvPr/>
        </p:nvSpPr>
        <p:spPr>
          <a:xfrm>
            <a:off x="375349" y="249490"/>
            <a:ext cx="1684885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ПАРКУЙСЯ ЛЕГКО</a:t>
            </a:r>
          </a:p>
        </p:txBody>
      </p:sp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6558713-7CA4-4940-B3D2-5E296AC838F6}"/>
              </a:ext>
            </a:extLst>
          </p:cNvPr>
          <p:cNvSpPr txBox="1"/>
          <p:nvPr/>
        </p:nvSpPr>
        <p:spPr>
          <a:xfrm>
            <a:off x="375349" y="249490"/>
            <a:ext cx="1684885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ПАРКУЙСЯ ЛЕГКО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F84AB13-4279-4101-ACFA-A01591A3B3B7}"/>
              </a:ext>
            </a:extLst>
          </p:cNvPr>
          <p:cNvSpPr txBox="1"/>
          <p:nvPr/>
        </p:nvSpPr>
        <p:spPr>
          <a:xfrm>
            <a:off x="375349" y="849967"/>
            <a:ext cx="9143999" cy="4691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dirty="0" smtClean="0"/>
              <a:t>Конкуренты</a:t>
            </a:r>
            <a:r>
              <a:rPr lang="ru-RU" sz="1286" dirty="0"/>
              <a:t>:</a:t>
            </a:r>
          </a:p>
          <a:p>
            <a:endParaRPr lang="ru-RU" sz="11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1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SmartGrains</a:t>
            </a: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французская компания, разрабатывающая умные парковочные системы. Она использует датчики для мониторинга занятости парковочных мест в реальном времени, предоставляя информацию через облачные решения и мобильные приложения. Основной упор сделан на уменьшение времени поиска парковки и автоматизацию управления парковочными площадками.</a:t>
            </a:r>
          </a:p>
          <a:p>
            <a:endParaRPr lang="ru-RU" sz="11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1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Fangle</a:t>
            </a:r>
            <a:r>
              <a:rPr lang="ru-RU" sz="11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Technology CO</a:t>
            </a: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китайская компания, предлагающая решения для автоматизации парковочных систем, включая камеры для распознавания номерных знаков и мониторинг занятости парковочных мест. Их системы используются для организации безбарьерного въезда и выезда, а также для интеграции с системами управления доступом.</a:t>
            </a:r>
          </a:p>
          <a:p>
            <a:endParaRPr lang="ru-RU" sz="11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1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КВАЗАВР.РФ</a:t>
            </a: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российская компания, предоставляющая решения для автоматизированных парковок. Они занимаются внедрением систем распознавания номерных знаков и управлением парковочными местами на базе облачных технологий. Их решения ориентированы на крупные парковочные зоны и бизнес-центры.</a:t>
            </a:r>
          </a:p>
          <a:p>
            <a:endParaRPr lang="ru-RU" sz="11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1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Парковочная система</a:t>
            </a: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КлеверПарк</a:t>
            </a: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российская компания, разрабатывающая систему управления парковками, включающую мониторинг парковочных мест, автоматизацию оплаты и интеграцию с платежными системами. Они предлагают решения для автоматизированного въезда и выезда, уведомления пользователей о статусе парковки через мобильные приложения.</a:t>
            </a:r>
          </a:p>
          <a:p>
            <a:endParaRPr lang="ru-RU" sz="11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1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ПаркРайт</a:t>
            </a: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российская компания, занимающаяся разработкой и внедрением систем автоматизации парковочного пространства. Они предлагают решения для автоматического распознавания номерных знаков, управления парковочными местами и интеграции с платежными системами. Продукты компании ориентированы на обеспечение удобства парковки для пользователей через мобильные приложения, позволяя видеть свободные места, оплачивать парковку и получать уведомления. </a:t>
            </a:r>
            <a:r>
              <a:rPr lang="ru-RU" sz="11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ПаркРайт</a:t>
            </a: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также специализируется на комплексных решениях для умных городов, предлагая системы мониторинга и анализа данных о парковочных зонах в реальном времени.</a:t>
            </a:r>
          </a:p>
          <a:p>
            <a:endParaRPr lang="ru-RU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204" descr="C:\Users\pankratov.in\YandexDisk\!NTI\DOCS\ProjectPresentation\icons\PNG\256\358.png">
            <a:extLst>
              <a:ext uri="{FF2B5EF4-FFF2-40B4-BE49-F238E27FC236}">
                <a16:creationId xmlns:a16="http://schemas.microsoft.com/office/drawing/2014/main" xmlns="" id="{D5A6EE18-A1F3-4C94-8396-D446193DB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703" y="5022936"/>
            <a:ext cx="1227984" cy="122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-1" y="624222"/>
            <a:ext cx="9801225" cy="5900737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313A42B-2C3C-46E7-B150-C83E59D76FD1}"/>
              </a:ext>
            </a:extLst>
          </p:cNvPr>
          <p:cNvSpPr txBox="1"/>
          <p:nvPr/>
        </p:nvSpPr>
        <p:spPr>
          <a:xfrm>
            <a:off x="375348" y="89059"/>
            <a:ext cx="1684885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ПАРКУЙСЯ ЛЕГКО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2387" y="312160"/>
            <a:ext cx="9853613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 smtClean="0"/>
          </a:p>
          <a:p>
            <a:r>
              <a:rPr lang="ru-RU" sz="1100" dirty="0" smtClean="0"/>
              <a:t>Бизнес-модель </a:t>
            </a:r>
            <a:r>
              <a:rPr lang="ru-RU" sz="1100" dirty="0"/>
              <a:t>– как вы зарабатываете или планируете</a:t>
            </a:r>
          </a:p>
          <a:p>
            <a:r>
              <a:rPr lang="ru-RU" sz="1100" dirty="0" smtClean="0"/>
              <a:t>1</a:t>
            </a:r>
            <a:r>
              <a:rPr lang="ru-RU" sz="1100" dirty="0"/>
              <a:t>. Создание ценности:</a:t>
            </a:r>
          </a:p>
          <a:p>
            <a:r>
              <a:rPr lang="ru-RU" sz="1100" dirty="0"/>
              <a:t>   - Удобство для пользователей: Предоставление  понятного и быстрого решения для оплаты парковки через мобильное приложение, веб-портал и терминалы. Автовладельцы получают возможность быстро находить свободные места и управлять временем парковки без необходимости стоять в очереди.</a:t>
            </a:r>
          </a:p>
          <a:p>
            <a:r>
              <a:rPr lang="ru-RU" sz="1100" dirty="0"/>
              <a:t>   - Эффективность для бизнесов: Повышение собираемости платежей для операторов парковок и муниципалитетов при помощи автоматизации процессов учета и отчетности.</a:t>
            </a:r>
          </a:p>
          <a:p>
            <a:r>
              <a:rPr lang="ru-RU" sz="1100" dirty="0"/>
              <a:t>   - Аналитика и оптимизация: Предоставление данных о загруженности парковок и пользовательских предпочтениях, что помогает бизнесам и муниципалитетам более эффективно управлять парковочными </a:t>
            </a:r>
            <a:r>
              <a:rPr lang="ru-RU" sz="1100" dirty="0" smtClean="0"/>
              <a:t>ресурсами.</a:t>
            </a:r>
            <a:endParaRPr lang="ru-RU" sz="1100" dirty="0"/>
          </a:p>
          <a:p>
            <a:r>
              <a:rPr lang="ru-RU" sz="1100" dirty="0" smtClean="0"/>
              <a:t>2</a:t>
            </a:r>
            <a:r>
              <a:rPr lang="ru-RU" sz="1100" dirty="0"/>
              <a:t>. Прибыльные потоки:</a:t>
            </a:r>
          </a:p>
          <a:p>
            <a:r>
              <a:rPr lang="ru-RU" sz="1100" dirty="0"/>
              <a:t>   - Комиссии с платежей: Получение процентов с каждой транзакции, проведенной через систему.</a:t>
            </a:r>
          </a:p>
          <a:p>
            <a:r>
              <a:rPr lang="ru-RU" sz="1100" dirty="0"/>
              <a:t>   - Подписки на премиум-функции: Введение опций подписки для пользователей, которые хотят расширенные функции, такие как резервирование мест, дополнительные уведомления и аналитика.</a:t>
            </a:r>
          </a:p>
          <a:p>
            <a:r>
              <a:rPr lang="ru-RU" sz="1100" dirty="0"/>
              <a:t>   - Лицензирование ПО: Предоставление лицензий на использование платформы для управления парковочными местами для муниципалитетов и парковочных операторов.</a:t>
            </a:r>
          </a:p>
          <a:p>
            <a:r>
              <a:rPr lang="ru-RU" sz="1100" dirty="0" smtClean="0"/>
              <a:t>3</a:t>
            </a:r>
            <a:r>
              <a:rPr lang="ru-RU" sz="1100" dirty="0"/>
              <a:t>. Отношения с потребителями:</a:t>
            </a:r>
          </a:p>
          <a:p>
            <a:r>
              <a:rPr lang="ru-RU" sz="1100" dirty="0"/>
              <a:t>   - Обратная связь и поддержка: Создание каналов для общения с клиентами, включая службу поддержки через приложение, </a:t>
            </a:r>
            <a:r>
              <a:rPr lang="ru-RU" sz="1100" dirty="0" err="1"/>
              <a:t>соцсети</a:t>
            </a:r>
            <a:r>
              <a:rPr lang="ru-RU" sz="1100" dirty="0"/>
              <a:t> и </a:t>
            </a:r>
            <a:r>
              <a:rPr lang="ru-RU" sz="1100" dirty="0" err="1"/>
              <a:t>email</a:t>
            </a:r>
            <a:r>
              <a:rPr lang="ru-RU" sz="1100" dirty="0"/>
              <a:t>.</a:t>
            </a:r>
          </a:p>
          <a:p>
            <a:r>
              <a:rPr lang="ru-RU" sz="1100" dirty="0"/>
              <a:t>   - Постоянное улучшение: Регулярное обновление приложения и отзывчивое реагирование на предложения пользователей для повышения удовлетворенности.</a:t>
            </a:r>
          </a:p>
          <a:p>
            <a:r>
              <a:rPr lang="ru-RU" sz="1100" dirty="0"/>
              <a:t>   - Программы лояльности: Разработка программ поощрения для постоянных клиентов, например, скидки на услуги или бонусные платежи за использование приложения.</a:t>
            </a:r>
          </a:p>
          <a:p>
            <a:r>
              <a:rPr lang="ru-RU" sz="1100" dirty="0" smtClean="0"/>
              <a:t>4</a:t>
            </a:r>
            <a:r>
              <a:rPr lang="ru-RU" sz="1100" dirty="0"/>
              <a:t>. Отношения с поставщиками:</a:t>
            </a:r>
          </a:p>
          <a:p>
            <a:r>
              <a:rPr lang="ru-RU" sz="1100" dirty="0"/>
              <a:t>   - Партнерства с парковочными операторами: Сотрудничество с бизнесами, управляющими парковками, для интеграции системы в их процессы.</a:t>
            </a:r>
          </a:p>
          <a:p>
            <a:r>
              <a:rPr lang="ru-RU" sz="1100" dirty="0"/>
              <a:t>   - Технологические партнерства: Сотрудничество с разработчиками ПО и </a:t>
            </a:r>
            <a:r>
              <a:rPr lang="ru-RU" sz="1100" dirty="0" err="1"/>
              <a:t>IoT</a:t>
            </a:r>
            <a:r>
              <a:rPr lang="ru-RU" sz="1100" dirty="0"/>
              <a:t>-провайдерами для создания и внедрения оборудования и платформы.</a:t>
            </a:r>
          </a:p>
          <a:p>
            <a:r>
              <a:rPr lang="ru-RU" sz="1100" dirty="0" smtClean="0"/>
              <a:t>5</a:t>
            </a:r>
            <a:r>
              <a:rPr lang="ru-RU" sz="1100" dirty="0"/>
              <a:t>. Привлечение финансовых ресурсов:</a:t>
            </a:r>
          </a:p>
          <a:p>
            <a:r>
              <a:rPr lang="ru-RU" sz="1100" dirty="0"/>
              <a:t>   - Инвестиции: Привлечение инвесторов через финансирование </a:t>
            </a:r>
            <a:r>
              <a:rPr lang="ru-RU" sz="1100" dirty="0" err="1"/>
              <a:t>стартапов</a:t>
            </a:r>
            <a:r>
              <a:rPr lang="ru-RU" sz="1100" dirty="0"/>
              <a:t>, венчурные капитальные фонды.</a:t>
            </a:r>
          </a:p>
          <a:p>
            <a:r>
              <a:rPr lang="ru-RU" sz="1100" dirty="0"/>
              <a:t>   - Гранты и субсидии: Поиск местных или государственных программ поддержки инновационных технологий и </a:t>
            </a:r>
            <a:r>
              <a:rPr lang="ru-RU" sz="1100" dirty="0" err="1"/>
              <a:t>стартапов</a:t>
            </a:r>
            <a:r>
              <a:rPr lang="ru-RU" sz="1100" dirty="0"/>
              <a:t> для финансирования начальной разработки.</a:t>
            </a:r>
          </a:p>
          <a:p>
            <a:r>
              <a:rPr lang="ru-RU" sz="1100" dirty="0" smtClean="0"/>
              <a:t>6</a:t>
            </a:r>
            <a:r>
              <a:rPr lang="ru-RU" sz="1100" dirty="0"/>
              <a:t>. Каналы продвижения и сбыта:</a:t>
            </a:r>
          </a:p>
          <a:p>
            <a:r>
              <a:rPr lang="ru-RU" sz="1100" dirty="0"/>
              <a:t>   - Цифровой маркетинг: Разработка целевых рекламных кампаний в интернете, социальных сетях и на платформах (</a:t>
            </a:r>
            <a:r>
              <a:rPr lang="ru-RU" sz="1100" dirty="0" err="1"/>
              <a:t>Google</a:t>
            </a:r>
            <a:r>
              <a:rPr lang="ru-RU" sz="1100" dirty="0"/>
              <a:t> и </a:t>
            </a:r>
            <a:r>
              <a:rPr lang="ru-RU" sz="1100" dirty="0" err="1"/>
              <a:t>т.д</a:t>
            </a:r>
            <a:r>
              <a:rPr lang="ru-RU" sz="1100" dirty="0"/>
              <a:t>) для привлечения автолюбителей и бизнеса.</a:t>
            </a:r>
          </a:p>
          <a:p>
            <a:r>
              <a:rPr lang="ru-RU" sz="1100" dirty="0"/>
              <a:t>   - Участие в выставках и конференциях: Презентация продукта на мероприятиях по транспортной логистике и </a:t>
            </a:r>
            <a:r>
              <a:rPr lang="ru-RU" sz="1100" dirty="0" err="1"/>
              <a:t>урбанистике</a:t>
            </a:r>
            <a:r>
              <a:rPr lang="ru-RU" sz="1100" dirty="0"/>
              <a:t> для привлечения внимания к решению.</a:t>
            </a:r>
          </a:p>
          <a:p>
            <a:r>
              <a:rPr lang="ru-RU" sz="1100" dirty="0"/>
              <a:t>   - Сетевое сотрудничество: Налаживание контактов с автомобильными клубами, ассоциациями парковок и государственными органами для повышения узнаваемости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636060"/>
              </p:ext>
            </p:extLst>
          </p:nvPr>
        </p:nvGraphicFramePr>
        <p:xfrm>
          <a:off x="683954" y="5648167"/>
          <a:ext cx="8492018" cy="80937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098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964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238062">
                <a:tc rowSpan="2">
                  <a:txBody>
                    <a:bodyPr/>
                    <a:lstStyle/>
                    <a:p>
                      <a:pPr marL="9525" indent="-952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Целевые</a:t>
                      </a:r>
                      <a:r>
                        <a:rPr lang="ru-RU" sz="900" b="1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 п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оказатели проекта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Единицы измерения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7938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Плановое значение по периодам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46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9836"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25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г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26г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27г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28г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29г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3255">
                <a:tc>
                  <a:txBody>
                    <a:bodyPr/>
                    <a:lstStyle/>
                    <a:p>
                      <a:pPr marL="7938" indent="-7938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Объем выручки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млн.руб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1</a:t>
                      </a: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млн.руб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2</a:t>
                      </a:r>
                      <a:r>
                        <a:rPr lang="ru-RU" sz="900" kern="1200" baseline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млн.руб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baseline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(</a:t>
                      </a: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охват Рязань)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10</a:t>
                      </a: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млн.руб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( выход на ЦФО без Москвы)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20</a:t>
                      </a: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млн.руб(ЦФО И ПФО)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30</a:t>
                      </a:r>
                      <a:r>
                        <a:rPr lang="ru-RU" sz="900" baseline="0" dirty="0" smtClean="0"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млн.руб</a:t>
                      </a:r>
                      <a:endParaRPr lang="ru-RU" sz="900" dirty="0"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Rounded Rectangle 2099"/>
          <p:cNvSpPr/>
          <p:nvPr/>
        </p:nvSpPr>
        <p:spPr>
          <a:xfrm>
            <a:off x="667820" y="4557043"/>
            <a:ext cx="8492016" cy="525964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11" tIns="32655" rIns="65311" bIns="32655" anchor="ctr">
            <a:spAutoFit/>
          </a:bodyPr>
          <a:lstStyle/>
          <a:p>
            <a:pPr algn="ctr">
              <a:spcAft>
                <a:spcPts val="857"/>
              </a:spcAft>
            </a:pPr>
            <a:r>
              <a:rPr lang="ru-RU" sz="1143" dirty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Бюджетные деньги, ранее </a:t>
            </a:r>
            <a:r>
              <a:rPr lang="ru-RU" sz="1143" dirty="0" err="1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привлекавшиеся</a:t>
            </a:r>
            <a:r>
              <a:rPr lang="ru-RU" sz="1143" dirty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 для финансирования проекта</a:t>
            </a:r>
            <a:r>
              <a:rPr lang="ru-RU" sz="1143" dirty="0" smtClean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:</a:t>
            </a:r>
          </a:p>
          <a:p>
            <a:pPr>
              <a:spcAft>
                <a:spcPts val="429"/>
              </a:spcAft>
            </a:pPr>
            <a:r>
              <a:rPr lang="ru-RU" sz="1000" spc="71" dirty="0" smtClean="0">
                <a:solidFill>
                  <a:schemeClr val="accent1">
                    <a:lumMod val="75000"/>
                  </a:schemeClr>
                </a:solidFill>
              </a:rPr>
              <a:t>Перечисляются источники получения, размеры и сроки.</a:t>
            </a:r>
            <a:endParaRPr lang="ru-RU" sz="1000" spc="7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1124" y="849005"/>
            <a:ext cx="642101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1">
                    <a:lumMod val="50000"/>
                  </a:schemeClr>
                </a:solidFill>
              </a:rPr>
              <a:t>Модель коммерциализации проекта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* B2B модель: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    * Заключение договоров с владельцами парковок (торговые центры, офисные здания, частные гаражи, муниципальные парковки).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    * Предоставление им программного обеспечения и оборудования для автоматизации парковки.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    * Сбор комиссионных с каждой транзакции оплаты парковки.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    * Предоставление дополнительных услуг, например, аналитики данных о парковке, рекламы на парковках, интеграции с системами управления доступом.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* B2C модель: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    * Разработка мобильного приложения для пользователей.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    * Предоставление возможности оплачивать парковку через приложение.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    * Предложение дополнительных функций, например, бронирования места, поиска парковки, оплаты штрафов.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    * Предоставление скидок и бонусов за использование приложения.</a:t>
            </a:r>
          </a:p>
          <a:p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</a:rPr>
              <a:t>Стратегия </a:t>
            </a:r>
            <a:r>
              <a:rPr lang="ru-RU" sz="1000" b="1" dirty="0">
                <a:solidFill>
                  <a:schemeClr val="accent1">
                    <a:lumMod val="50000"/>
                  </a:schemeClr>
                </a:solidFill>
              </a:rPr>
              <a:t>выхода для инвесторов:</a:t>
            </a:r>
          </a:p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</a:rPr>
              <a:t>*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IPO (первичное публичное размещение акций): Размещение акций компании на фондовом рынке после достижения устойчивой прибыльности и значительной доли рынка.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* Продажа компании: Продажа компании более крупной компании, занимающейся платежными системами или парковочным бизнесом.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* Выход из проекта с прибылью: После достижения определенного уровня дохода (например, после достижения X % рентабельности) инвестор может выйти из проекта. 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* Поэтапная реализация: Инвесторы могут получить прибыль поэтапно, продавая свою долю в компании по мере достижения компанией определенных финансовых результатов.</a:t>
            </a:r>
            <a:endParaRPr lang="ru-RU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1124" y="849005"/>
            <a:ext cx="7173213" cy="3477875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6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8A439EA-F7F4-42FE-8954-0EF05E0A862D}"/>
              </a:ext>
            </a:extLst>
          </p:cNvPr>
          <p:cNvSpPr txBox="1"/>
          <p:nvPr/>
        </p:nvSpPr>
        <p:spPr>
          <a:xfrm>
            <a:off x="375349" y="249490"/>
            <a:ext cx="1684885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ПАРКУЙСЯ ЛЕГКО</a:t>
            </a:r>
          </a:p>
        </p:txBody>
      </p:sp>
    </p:spTree>
    <p:extLst>
      <p:ext uri="{BB962C8B-B14F-4D97-AF65-F5344CB8AC3E}">
        <p14:creationId xmlns:p14="http://schemas.microsoft.com/office/powerpoint/2010/main" val="112924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81086" y="857287"/>
          <a:ext cx="8692393" cy="5783503"/>
        </p:xfrm>
        <a:graphic>
          <a:graphicData uri="http://schemas.openxmlformats.org/drawingml/2006/table">
            <a:tbl>
              <a:tblPr firstRow="1" firstCol="1" bandRow="1" bandCol="1">
                <a:tableStyleId>{69012ECD-51FC-41F1-AA8D-1B2483CD663E}</a:tableStyleId>
              </a:tblPr>
              <a:tblGrid>
                <a:gridCol w="6172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575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573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60717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Вид расходов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финансового обеспечения</a:t>
                      </a:r>
                      <a:r>
                        <a:rPr lang="ru-RU" sz="900" baseline="0" dirty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реализации проекта (рублей)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1160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14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 счет средств федерального бюджета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 счет внебюджетных источников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936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оплату труда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материально-технические расходы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effectLst/>
                        </a:rPr>
                        <a:t> </a:t>
                      </a: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технологические работы и услуги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заказ исследований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effectLst/>
                        </a:rPr>
                        <a:t> </a:t>
                      </a: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652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патентование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сертификацию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effectLst/>
                        </a:rPr>
                        <a:t> </a:t>
                      </a: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патенты и ноу-хау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лицензионные платежи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программное обеспечение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effectLst/>
                        </a:rPr>
                        <a:t> </a:t>
                      </a: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256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консультационные услуги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4272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капитальное строительство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2592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приобретение недвижимого имущества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808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аренда имущества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39274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организационные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командировочные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прочие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90403">
                <a:tc gridSpan="2">
                  <a:txBody>
                    <a:bodyPr/>
                    <a:lstStyle/>
                    <a:p>
                      <a:pPr indent="450215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Всего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995" y="1063023"/>
            <a:ext cx="18473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6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E769A94-4F11-4DD7-945D-A84B5FC30846}"/>
              </a:ext>
            </a:extLst>
          </p:cNvPr>
          <p:cNvSpPr txBox="1"/>
          <p:nvPr/>
        </p:nvSpPr>
        <p:spPr>
          <a:xfrm>
            <a:off x="375349" y="249490"/>
            <a:ext cx="1684885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ПАРКУЙСЯ ЛЕГКО</a:t>
            </a:r>
          </a:p>
        </p:txBody>
      </p:sp>
    </p:spTree>
    <p:extLst>
      <p:ext uri="{BB962C8B-B14F-4D97-AF65-F5344CB8AC3E}">
        <p14:creationId xmlns:p14="http://schemas.microsoft.com/office/powerpoint/2010/main" val="525006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2024, РГРТУ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5F2574-6B2D-4151-B4E6-5F2B862C21E6}">
  <ds:schemaRefs>
    <ds:schemaRef ds:uri="69cc3dea-af89-41ea-b8da-7ab11462d30a"/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d8b453d6-be7a-4931-bedf-235701e60354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16117</TotalTime>
  <Words>1613</Words>
  <Application>Microsoft Office PowerPoint</Application>
  <PresentationFormat>Лист A4 (210x297 мм)</PresentationFormat>
  <Paragraphs>246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Мартынова Л.М.</cp:lastModifiedBy>
  <cp:revision>384</cp:revision>
  <cp:lastPrinted>2017-09-07T15:28:26Z</cp:lastPrinted>
  <dcterms:created xsi:type="dcterms:W3CDTF">2016-03-23T11:46:06Z</dcterms:created>
  <dcterms:modified xsi:type="dcterms:W3CDTF">2024-10-13T19:18:17Z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