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3">
  <p:sldMasterIdLst>
    <p:sldMasterId id="2147483648" r:id="rId1"/>
  </p:sldMasterIdLst>
  <p:notesMasterIdLst>
    <p:notesMasterId r:id="rId13"/>
  </p:notesMasterIdLst>
  <p:sldIdLst>
    <p:sldId id="270" r:id="rId2"/>
    <p:sldId id="281" r:id="rId3"/>
    <p:sldId id="286" r:id="rId4"/>
    <p:sldId id="291" r:id="rId5"/>
    <p:sldId id="306" r:id="rId6"/>
    <p:sldId id="301" r:id="rId7"/>
    <p:sldId id="307" r:id="rId8"/>
    <p:sldId id="308" r:id="rId9"/>
    <p:sldId id="309" r:id="rId10"/>
    <p:sldId id="310" r:id="rId11"/>
    <p:sldId id="269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BB3C1"/>
    <a:srgbClr val="FCAF17"/>
    <a:srgbClr val="9F00FF"/>
    <a:srgbClr val="B5D8E1"/>
    <a:srgbClr val="FD493D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8591F4-ACD5-4747-8B9F-9B12F19B99DE}" v="308" dt="2023-11-30T14:01:52.062"/>
    <p1510:client id="{F32093D5-9BD5-E6AF-1A83-D586F7E1DAA8}" v="1105" dt="2023-11-30T15:00:59.25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68" d="100"/>
          <a:sy n="68" d="100"/>
        </p:scale>
        <p:origin x="594" y="7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4" Type="http://schemas.openxmlformats.org/officeDocument/2006/relationships/hyperlink" Target="https://znachenie.mozaiyka.ru/articles/chto-delaet-yurist-na-rabote-i-skolko-poluchaet-deneg.html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4" Type="http://schemas.openxmlformats.org/officeDocument/2006/relationships/hyperlink" Target="https://znachenie.mozaiyka.ru/articles/chto-delaet-yurist-na-rabote-i-skolko-poluchaet-deneg.html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4A7EEE-4753-4D81-9393-6DE5403DDE76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8F92-17FC-4E46-B96B-6372465CF1B4}">
      <dgm:prSet phldrT="[Текст]"/>
      <dgm:spPr/>
      <dgm:t>
        <a:bodyPr/>
        <a:lstStyle/>
        <a:p>
          <a:r>
            <a:rPr lang="ru-RU" dirty="0"/>
            <a:t>Доведение дела каждого клиента до полного разрешения</a:t>
          </a:r>
        </a:p>
      </dgm:t>
    </dgm:pt>
    <dgm:pt modelId="{1F578797-BBE9-476E-84BA-FF989F294517}" type="parTrans" cxnId="{F1516803-62D1-456C-9EFE-E38EE09E17F7}">
      <dgm:prSet/>
      <dgm:spPr/>
      <dgm:t>
        <a:bodyPr/>
        <a:lstStyle/>
        <a:p>
          <a:endParaRPr lang="ru-RU"/>
        </a:p>
      </dgm:t>
    </dgm:pt>
    <dgm:pt modelId="{9EDAF2CB-DFEC-49DD-97AD-195D62BF7433}" type="sibTrans" cxnId="{F1516803-62D1-456C-9EFE-E38EE09E17F7}">
      <dgm:prSet/>
      <dgm:spPr/>
      <dgm:t>
        <a:bodyPr/>
        <a:lstStyle/>
        <a:p>
          <a:endParaRPr lang="ru-RU"/>
        </a:p>
      </dgm:t>
    </dgm:pt>
    <dgm:pt modelId="{3A90576E-27C1-4ABE-8258-5C3AB09B4362}">
      <dgm:prSet phldrT="[Текст]"/>
      <dgm:spPr/>
      <dgm:t>
        <a:bodyPr/>
        <a:lstStyle/>
        <a:p>
          <a:r>
            <a:rPr lang="ru-RU" dirty="0"/>
            <a:t>Квалифицированные специалисты с многолетним опытом работы</a:t>
          </a:r>
        </a:p>
      </dgm:t>
    </dgm:pt>
    <dgm:pt modelId="{BEC669F7-4795-4C6B-A1D2-21591046CC04}" type="parTrans" cxnId="{25D65623-9E2B-4788-ABD1-1440E4CC23C3}">
      <dgm:prSet/>
      <dgm:spPr/>
      <dgm:t>
        <a:bodyPr/>
        <a:lstStyle/>
        <a:p>
          <a:endParaRPr lang="ru-RU"/>
        </a:p>
      </dgm:t>
    </dgm:pt>
    <dgm:pt modelId="{142DDF66-2619-4838-9705-A1E36A594050}" type="sibTrans" cxnId="{25D65623-9E2B-4788-ABD1-1440E4CC23C3}">
      <dgm:prSet/>
      <dgm:spPr/>
      <dgm:t>
        <a:bodyPr/>
        <a:lstStyle/>
        <a:p>
          <a:endParaRPr lang="ru-RU"/>
        </a:p>
      </dgm:t>
    </dgm:pt>
    <dgm:pt modelId="{888913DE-6F9F-443D-9AC2-1B1DBE58C9F5}">
      <dgm:prSet phldrT="[Текст]"/>
      <dgm:spPr/>
      <dgm:t>
        <a:bodyPr/>
        <a:lstStyle/>
        <a:p>
          <a:r>
            <a:rPr lang="ru-RU" dirty="0"/>
            <a:t>Наличие подробной бесплатной юридической консультации</a:t>
          </a:r>
        </a:p>
      </dgm:t>
    </dgm:pt>
    <dgm:pt modelId="{EB081B41-F913-4043-96EA-5221552386DC}" type="parTrans" cxnId="{E674032A-BB06-45D9-B5B2-8ABAB74B17EA}">
      <dgm:prSet/>
      <dgm:spPr/>
      <dgm:t>
        <a:bodyPr/>
        <a:lstStyle/>
        <a:p>
          <a:endParaRPr lang="ru-RU"/>
        </a:p>
      </dgm:t>
    </dgm:pt>
    <dgm:pt modelId="{94886C66-CC10-4193-B264-8A54300B508F}" type="sibTrans" cxnId="{E674032A-BB06-45D9-B5B2-8ABAB74B17EA}">
      <dgm:prSet/>
      <dgm:spPr/>
      <dgm:t>
        <a:bodyPr/>
        <a:lstStyle/>
        <a:p>
          <a:endParaRPr lang="ru-RU"/>
        </a:p>
      </dgm:t>
    </dgm:pt>
    <dgm:pt modelId="{98F131CF-3EDF-486C-91B3-A08CE5BE5073}" type="pres">
      <dgm:prSet presAssocID="{564A7EEE-4753-4D81-9393-6DE5403DDE76}" presName="Name0" presStyleCnt="0">
        <dgm:presLayoutVars>
          <dgm:dir/>
          <dgm:resizeHandles val="exact"/>
        </dgm:presLayoutVars>
      </dgm:prSet>
      <dgm:spPr/>
    </dgm:pt>
    <dgm:pt modelId="{A3A37BB4-806F-43BA-AFD2-6F6CA5A16407}" type="pres">
      <dgm:prSet presAssocID="{BFF58F92-17FC-4E46-B96B-6372465CF1B4}" presName="composite" presStyleCnt="0"/>
      <dgm:spPr/>
    </dgm:pt>
    <dgm:pt modelId="{05F5C77A-C9AE-4D4B-9826-68AB9286BD0A}" type="pres">
      <dgm:prSet presAssocID="{BFF58F92-17FC-4E46-B96B-6372465CF1B4}" presName="rect1" presStyleLbl="trAlignAcc1" presStyleIdx="0" presStyleCnt="3">
        <dgm:presLayoutVars>
          <dgm:bulletEnabled val="1"/>
        </dgm:presLayoutVars>
      </dgm:prSet>
      <dgm:spPr/>
    </dgm:pt>
    <dgm:pt modelId="{A0FE913C-C9AB-4B4C-AB7E-B7E8511AC75A}" type="pres">
      <dgm:prSet presAssocID="{BFF58F92-17FC-4E46-B96B-6372465CF1B4}" presName="rect2" presStyleLbl="fgImgPlace1" presStyleIdx="0" presStyleCnt="3"/>
      <dgm:spPr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EBB04290-5B67-4673-BF27-0A4808A31E3E}" type="pres">
      <dgm:prSet presAssocID="{9EDAF2CB-DFEC-49DD-97AD-195D62BF7433}" presName="sibTrans" presStyleCnt="0"/>
      <dgm:spPr/>
    </dgm:pt>
    <dgm:pt modelId="{D2E94A5F-B08A-441D-BF38-5FB99BCCD391}" type="pres">
      <dgm:prSet presAssocID="{3A90576E-27C1-4ABE-8258-5C3AB09B4362}" presName="composite" presStyleCnt="0"/>
      <dgm:spPr/>
    </dgm:pt>
    <dgm:pt modelId="{93C5D1AA-7131-4E64-A34C-18BC45FA7820}" type="pres">
      <dgm:prSet presAssocID="{3A90576E-27C1-4ABE-8258-5C3AB09B4362}" presName="rect1" presStyleLbl="trAlignAcc1" presStyleIdx="1" presStyleCnt="3">
        <dgm:presLayoutVars>
          <dgm:bulletEnabled val="1"/>
        </dgm:presLayoutVars>
      </dgm:prSet>
      <dgm:spPr/>
    </dgm:pt>
    <dgm:pt modelId="{AE7CED38-1D3D-405E-8D78-A2D0952FCF39}" type="pres">
      <dgm:prSet presAssocID="{3A90576E-27C1-4ABE-8258-5C3AB09B4362}" presName="rect2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6A4AEA67-BA71-42DE-AD32-120547917191}" type="pres">
      <dgm:prSet presAssocID="{142DDF66-2619-4838-9705-A1E36A594050}" presName="sibTrans" presStyleCnt="0"/>
      <dgm:spPr/>
    </dgm:pt>
    <dgm:pt modelId="{F3AE4AF0-8611-4D73-83B5-EDAEA0B2EAA8}" type="pres">
      <dgm:prSet presAssocID="{888913DE-6F9F-443D-9AC2-1B1DBE58C9F5}" presName="composite" presStyleCnt="0"/>
      <dgm:spPr/>
    </dgm:pt>
    <dgm:pt modelId="{439DB608-BD52-4DFF-B74D-7D2997EA0961}" type="pres">
      <dgm:prSet presAssocID="{888913DE-6F9F-443D-9AC2-1B1DBE58C9F5}" presName="rect1" presStyleLbl="trAlignAcc1" presStyleIdx="2" presStyleCnt="3">
        <dgm:presLayoutVars>
          <dgm:bulletEnabled val="1"/>
        </dgm:presLayoutVars>
      </dgm:prSet>
      <dgm:spPr/>
    </dgm:pt>
    <dgm:pt modelId="{2A2C439A-66E8-4856-9835-AF465DBFB88F}" type="pres">
      <dgm:prSet presAssocID="{888913DE-6F9F-443D-9AC2-1B1DBE58C9F5}" presName="rect2" presStyleLbl="fgImgPlace1" presStyleIdx="2" presStyleCnt="3"/>
      <dgm:spPr>
        <a:blipFill>
          <a:blip xmlns:r="http://schemas.openxmlformats.org/officeDocument/2006/relationships"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100000" r="-100000"/>
          </a:stretch>
        </a:blipFill>
      </dgm:spPr>
    </dgm:pt>
  </dgm:ptLst>
  <dgm:cxnLst>
    <dgm:cxn modelId="{F1516803-62D1-456C-9EFE-E38EE09E17F7}" srcId="{564A7EEE-4753-4D81-9393-6DE5403DDE76}" destId="{BFF58F92-17FC-4E46-B96B-6372465CF1B4}" srcOrd="0" destOrd="0" parTransId="{1F578797-BBE9-476E-84BA-FF989F294517}" sibTransId="{9EDAF2CB-DFEC-49DD-97AD-195D62BF7433}"/>
    <dgm:cxn modelId="{4509BF04-B353-4B59-B9DA-DB6D808EEE51}" type="presOf" srcId="{564A7EEE-4753-4D81-9393-6DE5403DDE76}" destId="{98F131CF-3EDF-486C-91B3-A08CE5BE5073}" srcOrd="0" destOrd="0" presId="urn:microsoft.com/office/officeart/2008/layout/PictureStrips"/>
    <dgm:cxn modelId="{0A566815-F128-44C6-B24C-A53A48E211A0}" type="presOf" srcId="{3A90576E-27C1-4ABE-8258-5C3AB09B4362}" destId="{93C5D1AA-7131-4E64-A34C-18BC45FA7820}" srcOrd="0" destOrd="0" presId="urn:microsoft.com/office/officeart/2008/layout/PictureStrips"/>
    <dgm:cxn modelId="{25D65623-9E2B-4788-ABD1-1440E4CC23C3}" srcId="{564A7EEE-4753-4D81-9393-6DE5403DDE76}" destId="{3A90576E-27C1-4ABE-8258-5C3AB09B4362}" srcOrd="1" destOrd="0" parTransId="{BEC669F7-4795-4C6B-A1D2-21591046CC04}" sibTransId="{142DDF66-2619-4838-9705-A1E36A594050}"/>
    <dgm:cxn modelId="{E674032A-BB06-45D9-B5B2-8ABAB74B17EA}" srcId="{564A7EEE-4753-4D81-9393-6DE5403DDE76}" destId="{888913DE-6F9F-443D-9AC2-1B1DBE58C9F5}" srcOrd="2" destOrd="0" parTransId="{EB081B41-F913-4043-96EA-5221552386DC}" sibTransId="{94886C66-CC10-4193-B264-8A54300B508F}"/>
    <dgm:cxn modelId="{1135DBAD-A347-445D-AB5E-A3F69258B4E7}" type="presOf" srcId="{888913DE-6F9F-443D-9AC2-1B1DBE58C9F5}" destId="{439DB608-BD52-4DFF-B74D-7D2997EA0961}" srcOrd="0" destOrd="0" presId="urn:microsoft.com/office/officeart/2008/layout/PictureStrips"/>
    <dgm:cxn modelId="{F8ADF7F9-AC6F-4CB4-A46A-9EC16BD8F2AF}" type="presOf" srcId="{BFF58F92-17FC-4E46-B96B-6372465CF1B4}" destId="{05F5C77A-C9AE-4D4B-9826-68AB9286BD0A}" srcOrd="0" destOrd="0" presId="urn:microsoft.com/office/officeart/2008/layout/PictureStrips"/>
    <dgm:cxn modelId="{C3306701-8223-4577-BDBC-F48337910B2C}" type="presParOf" srcId="{98F131CF-3EDF-486C-91B3-A08CE5BE5073}" destId="{A3A37BB4-806F-43BA-AFD2-6F6CA5A16407}" srcOrd="0" destOrd="0" presId="urn:microsoft.com/office/officeart/2008/layout/PictureStrips"/>
    <dgm:cxn modelId="{0D706993-8EF8-4785-B64D-01D3355F6C3D}" type="presParOf" srcId="{A3A37BB4-806F-43BA-AFD2-6F6CA5A16407}" destId="{05F5C77A-C9AE-4D4B-9826-68AB9286BD0A}" srcOrd="0" destOrd="0" presId="urn:microsoft.com/office/officeart/2008/layout/PictureStrips"/>
    <dgm:cxn modelId="{8EACCDC4-9B4B-4D94-ADCA-30A51EA829FA}" type="presParOf" srcId="{A3A37BB4-806F-43BA-AFD2-6F6CA5A16407}" destId="{A0FE913C-C9AB-4B4C-AB7E-B7E8511AC75A}" srcOrd="1" destOrd="0" presId="urn:microsoft.com/office/officeart/2008/layout/PictureStrips"/>
    <dgm:cxn modelId="{20801846-FBD0-43F2-9284-7B0C5C1E1D71}" type="presParOf" srcId="{98F131CF-3EDF-486C-91B3-A08CE5BE5073}" destId="{EBB04290-5B67-4673-BF27-0A4808A31E3E}" srcOrd="1" destOrd="0" presId="urn:microsoft.com/office/officeart/2008/layout/PictureStrips"/>
    <dgm:cxn modelId="{75C8F484-9538-4EA4-ABC2-3B7CE0738DD5}" type="presParOf" srcId="{98F131CF-3EDF-486C-91B3-A08CE5BE5073}" destId="{D2E94A5F-B08A-441D-BF38-5FB99BCCD391}" srcOrd="2" destOrd="0" presId="urn:microsoft.com/office/officeart/2008/layout/PictureStrips"/>
    <dgm:cxn modelId="{097BCC1C-DC84-4961-B421-54250C87DB61}" type="presParOf" srcId="{D2E94A5F-B08A-441D-BF38-5FB99BCCD391}" destId="{93C5D1AA-7131-4E64-A34C-18BC45FA7820}" srcOrd="0" destOrd="0" presId="urn:microsoft.com/office/officeart/2008/layout/PictureStrips"/>
    <dgm:cxn modelId="{4EF5588D-CB0C-4BCA-9DF9-934D1D32F1D0}" type="presParOf" srcId="{D2E94A5F-B08A-441D-BF38-5FB99BCCD391}" destId="{AE7CED38-1D3D-405E-8D78-A2D0952FCF39}" srcOrd="1" destOrd="0" presId="urn:microsoft.com/office/officeart/2008/layout/PictureStrips"/>
    <dgm:cxn modelId="{B5B4B819-77AC-4E13-B7C0-1BA1F2852A27}" type="presParOf" srcId="{98F131CF-3EDF-486C-91B3-A08CE5BE5073}" destId="{6A4AEA67-BA71-42DE-AD32-120547917191}" srcOrd="3" destOrd="0" presId="urn:microsoft.com/office/officeart/2008/layout/PictureStrips"/>
    <dgm:cxn modelId="{3F3C2843-ABB3-4848-8158-5720B41E77B0}" type="presParOf" srcId="{98F131CF-3EDF-486C-91B3-A08CE5BE5073}" destId="{F3AE4AF0-8611-4D73-83B5-EDAEA0B2EAA8}" srcOrd="4" destOrd="0" presId="urn:microsoft.com/office/officeart/2008/layout/PictureStrips"/>
    <dgm:cxn modelId="{7017428B-BB6F-40C4-81DB-E1876E711735}" type="presParOf" srcId="{F3AE4AF0-8611-4D73-83B5-EDAEA0B2EAA8}" destId="{439DB608-BD52-4DFF-B74D-7D2997EA0961}" srcOrd="0" destOrd="0" presId="urn:microsoft.com/office/officeart/2008/layout/PictureStrips"/>
    <dgm:cxn modelId="{6168E14F-F996-44F6-AB71-1398CCA5BDAE}" type="presParOf" srcId="{F3AE4AF0-8611-4D73-83B5-EDAEA0B2EAA8}" destId="{2A2C439A-66E8-4856-9835-AF465DBFB88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F5C77A-C9AE-4D4B-9826-68AB9286BD0A}">
      <dsp:nvSpPr>
        <dsp:cNvPr id="0" name=""/>
        <dsp:cNvSpPr/>
      </dsp:nvSpPr>
      <dsp:spPr>
        <a:xfrm>
          <a:off x="188843" y="429571"/>
          <a:ext cx="4437635" cy="138676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930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Доведение дела каждого клиента до полного разрешения</a:t>
          </a:r>
        </a:p>
      </dsp:txBody>
      <dsp:txXfrm>
        <a:off x="188843" y="429571"/>
        <a:ext cx="4437635" cy="1386761"/>
      </dsp:txXfrm>
    </dsp:sp>
    <dsp:sp modelId="{A0FE913C-C9AB-4B4C-AB7E-B7E8511AC75A}">
      <dsp:nvSpPr>
        <dsp:cNvPr id="0" name=""/>
        <dsp:cNvSpPr/>
      </dsp:nvSpPr>
      <dsp:spPr>
        <a:xfrm>
          <a:off x="3942" y="229261"/>
          <a:ext cx="970732" cy="1456099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C5D1AA-7131-4E64-A34C-18BC45FA7820}">
      <dsp:nvSpPr>
        <dsp:cNvPr id="0" name=""/>
        <dsp:cNvSpPr/>
      </dsp:nvSpPr>
      <dsp:spPr>
        <a:xfrm>
          <a:off x="4997061" y="429571"/>
          <a:ext cx="4437635" cy="138676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930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Квалифицированные специалисты с многолетним опытом работы</a:t>
          </a:r>
        </a:p>
      </dsp:txBody>
      <dsp:txXfrm>
        <a:off x="4997061" y="429571"/>
        <a:ext cx="4437635" cy="1386761"/>
      </dsp:txXfrm>
    </dsp:sp>
    <dsp:sp modelId="{AE7CED38-1D3D-405E-8D78-A2D0952FCF39}">
      <dsp:nvSpPr>
        <dsp:cNvPr id="0" name=""/>
        <dsp:cNvSpPr/>
      </dsp:nvSpPr>
      <dsp:spPr>
        <a:xfrm>
          <a:off x="4812160" y="229261"/>
          <a:ext cx="970732" cy="1456099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9DB608-BD52-4DFF-B74D-7D2997EA0961}">
      <dsp:nvSpPr>
        <dsp:cNvPr id="0" name=""/>
        <dsp:cNvSpPr/>
      </dsp:nvSpPr>
      <dsp:spPr>
        <a:xfrm>
          <a:off x="2592952" y="2175349"/>
          <a:ext cx="4437635" cy="138676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930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Наличие подробной бесплатной юридической консультации</a:t>
          </a:r>
        </a:p>
      </dsp:txBody>
      <dsp:txXfrm>
        <a:off x="2592952" y="2175349"/>
        <a:ext cx="4437635" cy="1386761"/>
      </dsp:txXfrm>
    </dsp:sp>
    <dsp:sp modelId="{2A2C439A-66E8-4856-9835-AF465DBFB88F}">
      <dsp:nvSpPr>
        <dsp:cNvPr id="0" name=""/>
        <dsp:cNvSpPr/>
      </dsp:nvSpPr>
      <dsp:spPr>
        <a:xfrm>
          <a:off x="2408051" y="1975040"/>
          <a:ext cx="970732" cy="14560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100000" r="-10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Бизнес-модель юридической компании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БОЧАРОВ ФЕДОР, КОЗЫРЕВ АНТОН 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252608" y="878089"/>
            <a:ext cx="3714481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Проблема </a:t>
            </a:r>
          </a:p>
          <a:p>
            <a:pPr algn="l"/>
            <a:r>
              <a:rPr lang="ru-RU" sz="3600" dirty="0"/>
              <a:t>или возможность</a:t>
            </a:r>
          </a:p>
        </p:txBody>
      </p:sp>
      <p:sp>
        <p:nvSpPr>
          <p:cNvPr id="185" name="Текст 2"/>
          <p:cNvSpPr txBox="1"/>
          <p:nvPr/>
        </p:nvSpPr>
        <p:spPr>
          <a:xfrm>
            <a:off x="252608" y="2216827"/>
            <a:ext cx="5177521" cy="329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just"/>
            <a:r>
              <a:rPr lang="ru-RU" sz="1600" dirty="0">
                <a:latin typeface="Gilroy-Light"/>
              </a:rPr>
              <a:t>В связи с происходящими модернизациями и меняющимися законодательствами в обществе спрос на юридические услуги постоянно растет, поэтому юридический бизнес всегда будет востребованным и прибыльным.</a:t>
            </a:r>
          </a:p>
          <a:p>
            <a:pPr indent="450215" algn="just"/>
            <a:endParaRPr lang="ru-RU" sz="1600" dirty="0">
              <a:latin typeface="Gilroy-Light"/>
            </a:endParaRPr>
          </a:p>
          <a:p>
            <a:pPr algn="just"/>
            <a:r>
              <a:rPr lang="ru-RU" sz="1600" dirty="0">
                <a:latin typeface="Gilroy-Light"/>
              </a:rPr>
              <a:t>Население ежедневно сталкивается с нарушениями своих законных прав и вынуждено обращаться к квалифицированным специалистам, которые дают профессиональные ответы на возникшие вопросы, поэтому считаем, что создание юридического бизнеса в настоящее время актуально и перспективно.</a:t>
            </a:r>
          </a:p>
          <a:p>
            <a:pPr indent="450215" algn="just"/>
            <a:endParaRPr lang="ru-RU" sz="1600" dirty="0">
              <a:latin typeface="Gilroy-Light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AutoShape 2">
            <a:extLst>
              <a:ext uri="{FF2B5EF4-FFF2-40B4-BE49-F238E27FC236}">
                <a16:creationId xmlns:a16="http://schemas.microsoft.com/office/drawing/2014/main" id="{1B3BC3CD-140B-903C-DD6E-40BCE5515F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B341EA5-6909-5D46-5DCD-F7EB724AC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748487"/>
            <a:ext cx="5654626" cy="37697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559690" y="3051017"/>
            <a:ext cx="10982070" cy="227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</a:pPr>
            <a:r>
              <a:rPr lang="ru-RU" sz="1600" dirty="0">
                <a:solidFill>
                  <a:srgbClr val="8F00FF"/>
                </a:solidFill>
                <a:effectLst/>
                <a:latin typeface="Gilroy-Regular"/>
                <a:ea typeface="Times New Roman" panose="02020603050405020304" pitchFamily="18" charset="0"/>
              </a:rPr>
              <a:t>составление документов об оказании юридических услуг;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</a:pPr>
            <a:r>
              <a:rPr lang="ru-RU" sz="1600" dirty="0">
                <a:solidFill>
                  <a:srgbClr val="8F00FF"/>
                </a:solidFill>
                <a:effectLst/>
                <a:latin typeface="Gilroy-Regular"/>
                <a:ea typeface="Times New Roman" panose="02020603050405020304" pitchFamily="18" charset="0"/>
              </a:rPr>
              <a:t>оформление юридической документации для физических и юридических лиц;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</a:pPr>
            <a:r>
              <a:rPr lang="ru-RU" sz="1600" dirty="0">
                <a:solidFill>
                  <a:srgbClr val="8F00FF"/>
                </a:solidFill>
                <a:effectLst/>
                <a:latin typeface="Gilroy-Regular"/>
                <a:ea typeface="Times New Roman" panose="02020603050405020304" pitchFamily="18" charset="0"/>
              </a:rPr>
              <a:t>составление документов по имущественному праву;  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</a:pPr>
            <a:r>
              <a:rPr lang="ru-RU" sz="1600" dirty="0">
                <a:solidFill>
                  <a:srgbClr val="8F00FF"/>
                </a:solidFill>
                <a:effectLst/>
                <a:latin typeface="Gilroy-Regular"/>
                <a:ea typeface="Times New Roman" panose="02020603050405020304" pitchFamily="18" charset="0"/>
              </a:rPr>
              <a:t>урегулирование конфликтов в досудебном порядке; 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</a:pPr>
            <a:r>
              <a:rPr lang="ru-RU" sz="1600" dirty="0">
                <a:solidFill>
                  <a:srgbClr val="8F00FF"/>
                </a:solidFill>
                <a:effectLst/>
                <a:latin typeface="Gilroy-Regular"/>
                <a:ea typeface="Times New Roman" panose="02020603050405020304" pitchFamily="18" charset="0"/>
              </a:rPr>
              <a:t>урегулирование спорных вопросов юридических лиц с потребителями;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</a:pPr>
            <a:r>
              <a:rPr lang="ru-RU" sz="1600" dirty="0">
                <a:solidFill>
                  <a:srgbClr val="8F00FF"/>
                </a:solidFill>
                <a:effectLst/>
                <a:latin typeface="Gilroy-Regular"/>
                <a:ea typeface="Times New Roman" panose="02020603050405020304" pitchFamily="18" charset="0"/>
              </a:rPr>
              <a:t>урегулирование судебных разбирательств юридических лиц в арбитражном или апелляционном суде.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Ключевая ценность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Наши преимущества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0BF933F6-2B3A-402C-9FDD-7784714C02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5204603"/>
              </p:ext>
            </p:extLst>
          </p:nvPr>
        </p:nvGraphicFramePr>
        <p:xfrm>
          <a:off x="1376680" y="2144346"/>
          <a:ext cx="9438640" cy="37913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Граждане, уже имеющие опыт получения юридической помощи, являются наиболее приоритетной аудиторией, так как ознакомлены с каждым этапом разрешения дел в досудебном порядке.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SAM = 800000 * (500000*4) = 1,6 </a:t>
            </a:r>
            <a:r>
              <a:rPr lang="en-US" dirty="0" err="1"/>
              <a:t>триллиарда</a:t>
            </a:r>
            <a:r>
              <a:rPr lang="en-US" dirty="0"/>
              <a:t> </a:t>
            </a:r>
            <a:r>
              <a:rPr lang="en-US" dirty="0" err="1"/>
              <a:t>руб</a:t>
            </a:r>
            <a:endParaRPr lang="ru-RU" dirty="0" err="1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SOM = 800000 * 30 = 24 </a:t>
            </a:r>
            <a:r>
              <a:rPr lang="en-US" dirty="0" err="1"/>
              <a:t>млн</a:t>
            </a:r>
            <a:r>
              <a:rPr lang="en-US" dirty="0"/>
              <a:t> </a:t>
            </a:r>
            <a:r>
              <a:rPr lang="en-US" dirty="0" err="1"/>
              <a:t>руб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 </a:t>
            </a:r>
            <a:r>
              <a:rPr lang="en-US" sz="3600" dirty="0"/>
              <a:t>B2C</a:t>
            </a: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206779" y="4562803"/>
            <a:ext cx="1565011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dirty="0"/>
              <a:t>Привлечение клиентов посредством использования социальных сетей 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296765" y="1560522"/>
            <a:ext cx="1565011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dirty="0"/>
              <a:t>Регистрация юридического лица, регистрация ООО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352523" y="2977844"/>
            <a:ext cx="1565011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dirty="0"/>
              <a:t>Закупка оборудования, обустройство офиса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9900663" y="5438847"/>
            <a:ext cx="1627763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dirty="0"/>
              <a:t>Осуществление деятельности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30276" y="3038851"/>
            <a:ext cx="5947174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200" dirty="0"/>
              <a:t>План выхода на рынок/масштабирования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20955" y="901893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Анализ конкурентов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BAC7D7A6-9033-4330-BC85-7E270867C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621786"/>
              </p:ext>
            </p:extLst>
          </p:nvPr>
        </p:nvGraphicFramePr>
        <p:xfrm>
          <a:off x="500038" y="1707458"/>
          <a:ext cx="11191924" cy="425401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3514263">
                  <a:extLst>
                    <a:ext uri="{9D8B030D-6E8A-4147-A177-3AD203B41FA5}">
                      <a16:colId xmlns:a16="http://schemas.microsoft.com/office/drawing/2014/main" val="1021615907"/>
                    </a:ext>
                  </a:extLst>
                </a:gridCol>
                <a:gridCol w="1613876">
                  <a:extLst>
                    <a:ext uri="{9D8B030D-6E8A-4147-A177-3AD203B41FA5}">
                      <a16:colId xmlns:a16="http://schemas.microsoft.com/office/drawing/2014/main" val="2441345912"/>
                    </a:ext>
                  </a:extLst>
                </a:gridCol>
                <a:gridCol w="1613876">
                  <a:extLst>
                    <a:ext uri="{9D8B030D-6E8A-4147-A177-3AD203B41FA5}">
                      <a16:colId xmlns:a16="http://schemas.microsoft.com/office/drawing/2014/main" val="2352644853"/>
                    </a:ext>
                  </a:extLst>
                </a:gridCol>
                <a:gridCol w="1564631">
                  <a:extLst>
                    <a:ext uri="{9D8B030D-6E8A-4147-A177-3AD203B41FA5}">
                      <a16:colId xmlns:a16="http://schemas.microsoft.com/office/drawing/2014/main" val="1616847047"/>
                    </a:ext>
                  </a:extLst>
                </a:gridCol>
                <a:gridCol w="1564631">
                  <a:extLst>
                    <a:ext uri="{9D8B030D-6E8A-4147-A177-3AD203B41FA5}">
                      <a16:colId xmlns:a16="http://schemas.microsoft.com/office/drawing/2014/main" val="3148526216"/>
                    </a:ext>
                  </a:extLst>
                </a:gridCol>
                <a:gridCol w="1320647">
                  <a:extLst>
                    <a:ext uri="{9D8B030D-6E8A-4147-A177-3AD203B41FA5}">
                      <a16:colId xmlns:a16="http://schemas.microsoft.com/office/drawing/2014/main" val="1309628688"/>
                    </a:ext>
                  </a:extLst>
                </a:gridCol>
              </a:tblGrid>
              <a:tr h="627213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Виды деятельности</a:t>
                      </a:r>
                    </a:p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(перечень реализуемых товаров/ оказываемых услуг)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Конкуренты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Gilroy-Light"/>
                        </a:rPr>
                        <a:t>ООО «Валькирия»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Gilroy-Light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80643095"/>
                  </a:ext>
                </a:extLst>
              </a:tr>
              <a:tr h="12760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ООО «Вайс и Партнёры»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ООО «Юридическая Компания «Норд-Юрист»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ООО "ПОБЕДА"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ООО "СИЛА ПРАВА"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603171"/>
                  </a:ext>
                </a:extLst>
              </a:tr>
              <a:tr h="3970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Первичный приём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1500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500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Бесплатно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Бесплатно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Gilroy-Light"/>
                        </a:rPr>
                        <a:t>Бесплатно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Gilroy-Light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6480855"/>
                  </a:ext>
                </a:extLst>
              </a:tr>
              <a:tr h="62721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Подача документов претензионного/заявительного порядка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8000 </a:t>
                      </a:r>
                      <a:r>
                        <a:rPr lang="ru-RU" sz="1400" dirty="0" err="1">
                          <a:effectLst/>
                          <a:latin typeface="Gilroy-Light"/>
                        </a:rPr>
                        <a:t>руб</a:t>
                      </a:r>
                      <a:endParaRPr lang="ru-RU" sz="1400" dirty="0" err="1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7400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6450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4700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Gilroy-Light"/>
                        </a:rPr>
                        <a:t>От 6320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Gilroy-Light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3212398"/>
                  </a:ext>
                </a:extLst>
              </a:tr>
              <a:tr h="62689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Подача документов административного порядка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8000 </a:t>
                      </a:r>
                      <a:r>
                        <a:rPr lang="ru-RU" sz="1400" dirty="0" err="1">
                          <a:effectLst/>
                          <a:latin typeface="Gilroy-Light"/>
                        </a:rPr>
                        <a:t>руб</a:t>
                      </a:r>
                      <a:endParaRPr lang="ru-RU" sz="1400" dirty="0" err="1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7400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6450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4700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Gilroy-Light"/>
                        </a:rPr>
                        <a:t>От 6320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Gilroy-Light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720836"/>
                  </a:ext>
                </a:extLst>
              </a:tr>
              <a:tr h="3970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Подача документов судебного порядка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8000 </a:t>
                      </a:r>
                      <a:r>
                        <a:rPr lang="ru-RU" sz="1400" dirty="0" err="1">
                          <a:effectLst/>
                          <a:latin typeface="Gilroy-Light"/>
                        </a:rPr>
                        <a:t>руб</a:t>
                      </a:r>
                      <a:endParaRPr lang="ru-RU" sz="1400" dirty="0" err="1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7400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6450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4700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Gilroy-Light"/>
                        </a:rPr>
                        <a:t>От 6320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Gilroy-Light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0472545"/>
                  </a:ext>
                </a:extLst>
              </a:tr>
              <a:tr h="30265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Представительство в суде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28000 </a:t>
                      </a:r>
                      <a:r>
                        <a:rPr lang="ru-RU" sz="1400" dirty="0" err="1">
                          <a:effectLst/>
                          <a:latin typeface="Gilroy-Light"/>
                        </a:rPr>
                        <a:t>руб</a:t>
                      </a:r>
                      <a:endParaRPr lang="ru-RU" sz="1400" dirty="0" err="1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94000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62000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Gilroy-Light"/>
                        </a:rPr>
                        <a:t>75000</a:t>
                      </a:r>
                      <a:endParaRPr lang="ru-RU" sz="1400" dirty="0"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Gilroy-Light"/>
                        </a:rPr>
                        <a:t>От 70000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Gilroy-Light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33674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4062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23831" y="99622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Команда</a:t>
            </a:r>
          </a:p>
        </p:txBody>
      </p:sp>
      <p:sp>
        <p:nvSpPr>
          <p:cNvPr id="185" name="Текст 2"/>
          <p:cNvSpPr txBox="1"/>
          <p:nvPr/>
        </p:nvSpPr>
        <p:spPr>
          <a:xfrm>
            <a:off x="0" y="5835307"/>
            <a:ext cx="12192000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  </a:t>
            </a:r>
            <a:r>
              <a:rPr lang="en-US" sz="2800" dirty="0"/>
              <a:t> </a:t>
            </a:r>
            <a:r>
              <a:rPr lang="ru-RU" sz="2800" dirty="0"/>
              <a:t> Бочаров Федор                                                          Козырев Антон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511F102F-0D6B-07BA-FC24-E81D719FFB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21"/>
          <a:stretch/>
        </p:blipFill>
        <p:spPr bwMode="auto">
          <a:xfrm>
            <a:off x="7652136" y="1833203"/>
            <a:ext cx="4016033" cy="3811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6198EDA0-3171-2E4F-0BBC-1839C7EF7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10" y="1833202"/>
            <a:ext cx="3542355" cy="3811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5164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079359" y="1323219"/>
            <a:ext cx="1003328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dirty="0"/>
              <a:t>Финансовый прогноз/ключевые метрики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7">
            <a:extLst>
              <a:ext uri="{FF2B5EF4-FFF2-40B4-BE49-F238E27FC236}">
                <a16:creationId xmlns:a16="http://schemas.microsoft.com/office/drawing/2014/main" id="{E3917B6D-9494-7319-C9D6-66C4E7365D3D}"/>
              </a:ext>
            </a:extLst>
          </p:cNvPr>
          <p:cNvSpPr txBox="1"/>
          <p:nvPr/>
        </p:nvSpPr>
        <p:spPr>
          <a:xfrm>
            <a:off x="-18523" y="6512394"/>
            <a:ext cx="468151" cy="199104"/>
          </a:xfrm>
          <a:prstGeom prst="rect">
            <a:avLst/>
          </a:prstGeom>
          <a:solidFill>
            <a:srgbClr val="FBB3C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ru-RU" dirty="0"/>
              <a:t>10</a:t>
            </a:r>
            <a:endParaRPr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2C7421FD-7114-08FE-1B41-9B5F25128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887957"/>
              </p:ext>
            </p:extLst>
          </p:nvPr>
        </p:nvGraphicFramePr>
        <p:xfrm>
          <a:off x="593877" y="2700015"/>
          <a:ext cx="11004246" cy="2862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02123">
                  <a:extLst>
                    <a:ext uri="{9D8B030D-6E8A-4147-A177-3AD203B41FA5}">
                      <a16:colId xmlns:a16="http://schemas.microsoft.com/office/drawing/2014/main" val="955368982"/>
                    </a:ext>
                  </a:extLst>
                </a:gridCol>
                <a:gridCol w="5502123">
                  <a:extLst>
                    <a:ext uri="{9D8B030D-6E8A-4147-A177-3AD203B41FA5}">
                      <a16:colId xmlns:a16="http://schemas.microsoft.com/office/drawing/2014/main" val="3258723158"/>
                    </a:ext>
                  </a:extLst>
                </a:gridCol>
              </a:tblGrid>
              <a:tr h="60928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-Light"/>
                        </a:rPr>
                        <a:t>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-Light"/>
                        </a:rPr>
                        <a:t>Период (3 года)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607671"/>
                  </a:ext>
                </a:extLst>
              </a:tr>
              <a:tr h="75117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-Light"/>
                        </a:rPr>
                        <a:t>Объем продаж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-Light"/>
                        </a:rPr>
                        <a:t>7.2 млн </a:t>
                      </a:r>
                      <a:r>
                        <a:rPr lang="ru-RU" sz="1600" dirty="0" err="1">
                          <a:latin typeface="Gilroy-Light"/>
                        </a:rPr>
                        <a:t>руб</a:t>
                      </a:r>
                    </a:p>
                    <a:p>
                      <a:pPr lvl="0" algn="ctr">
                        <a:buNone/>
                      </a:pPr>
                      <a:r>
                        <a:rPr lang="ru-RU" sz="1600" dirty="0">
                          <a:latin typeface="Gilroy-Light"/>
                        </a:rPr>
                        <a:t>(200 000 * 12 * 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817469"/>
                  </a:ext>
                </a:extLst>
              </a:tr>
              <a:tr h="75117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-Light"/>
                        </a:rPr>
                        <a:t>Кол во клиентов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-Light"/>
                        </a:rPr>
                        <a:t>2160</a:t>
                      </a:r>
                    </a:p>
                    <a:p>
                      <a:pPr lvl="0" algn="ctr">
                        <a:buNone/>
                      </a:pPr>
                      <a:r>
                        <a:rPr lang="ru-RU" sz="1600" dirty="0">
                          <a:latin typeface="Gilroy-Light"/>
                        </a:rPr>
                        <a:t>(120 * 12 * 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554514"/>
                  </a:ext>
                </a:extLst>
              </a:tr>
              <a:tr h="75117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-Light"/>
                        </a:rPr>
                        <a:t>Конверсия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Gilroy-Light"/>
                        </a:rPr>
                        <a:t>50%</a:t>
                      </a:r>
                    </a:p>
                    <a:p>
                      <a:pPr lvl="0" algn="ctr">
                        <a:buNone/>
                      </a:pPr>
                      <a:r>
                        <a:rPr lang="ru-RU" sz="1600" dirty="0">
                          <a:latin typeface="Gilroy-Light"/>
                        </a:rPr>
                        <a:t>((60 * 12 *3 * 100%)/ 2160)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535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171268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2836533" y="134265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dirty="0"/>
              <a:t>Текущий статус проекта</a:t>
            </a:r>
          </a:p>
        </p:txBody>
      </p:sp>
      <p:sp>
        <p:nvSpPr>
          <p:cNvPr id="185" name="Текст 2"/>
          <p:cNvSpPr txBox="1"/>
          <p:nvPr/>
        </p:nvSpPr>
        <p:spPr>
          <a:xfrm>
            <a:off x="378793" y="3229712"/>
            <a:ext cx="5486848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Статус продукта - полное или частичное юридическое сопровождение</a:t>
            </a: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Основными статьями использования накопленного капитала являются - открытие дочерних компаний, расширение головного офиса, внедрение цифровых технологий в процесс деятельности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7">
            <a:extLst>
              <a:ext uri="{FF2B5EF4-FFF2-40B4-BE49-F238E27FC236}">
                <a16:creationId xmlns:a16="http://schemas.microsoft.com/office/drawing/2014/main" id="{E3917B6D-9494-7319-C9D6-66C4E7365D3D}"/>
              </a:ext>
            </a:extLst>
          </p:cNvPr>
          <p:cNvSpPr txBox="1"/>
          <p:nvPr/>
        </p:nvSpPr>
        <p:spPr>
          <a:xfrm>
            <a:off x="-18523" y="6512394"/>
            <a:ext cx="468151" cy="199104"/>
          </a:xfrm>
          <a:prstGeom prst="rect">
            <a:avLst/>
          </a:prstGeom>
          <a:solidFill>
            <a:srgbClr val="FBB3C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ru-RU" dirty="0"/>
              <a:t>11</a:t>
            </a:r>
            <a:endParaRPr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7FC8D97-417B-B93D-F655-0A5F9963D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359" y="2267374"/>
            <a:ext cx="5486848" cy="36578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19284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73943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algn="ctr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99FD70F-9D94-CF5D-7BC2-D7C414E6C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917" y="4895802"/>
            <a:ext cx="12573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D5179C-4A43-D12F-7F09-722B161CECBC}"/>
              </a:ext>
            </a:extLst>
          </p:cNvPr>
          <p:cNvSpPr txBox="1"/>
          <p:nvPr/>
        </p:nvSpPr>
        <p:spPr>
          <a:xfrm>
            <a:off x="2232960" y="6196568"/>
            <a:ext cx="160725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latin typeface="Gilroy-Light"/>
              </a:rPr>
              <a:t>Наш 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VK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Light"/>
              <a:sym typeface="Helvetica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3435334B-7149-CAC7-95FA-D48AD2BA8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788" y="4895802"/>
            <a:ext cx="12573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3209</TotalTime>
  <Words>414</Words>
  <Application>Microsoft Office PowerPoint</Application>
  <PresentationFormat>Широкоэкранный</PresentationFormat>
  <Paragraphs>108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Symbol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Козырев Антон Владиславович</cp:lastModifiedBy>
  <cp:revision>182</cp:revision>
  <dcterms:modified xsi:type="dcterms:W3CDTF">2023-12-16T14:22:23Z</dcterms:modified>
</cp:coreProperties>
</file>