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izeOikaRQPCUbogDnUx/yw4fhs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E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8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0E399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311700" y="3294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14400" b="1" dirty="0" smtClean="0">
                <a:solidFill>
                  <a:schemeClr val="accent4">
                    <a:lumMod val="50000"/>
                  </a:schemeClr>
                </a:solidFill>
                <a:latin typeface="Bahnschrift Condensed" pitchFamily="34" charset="0"/>
              </a:rPr>
              <a:t>Система мониторинга окружающей среды на основе дронов и </a:t>
            </a:r>
            <a:r>
              <a:rPr lang="ru" sz="14400" b="1" dirty="0" smtClean="0">
                <a:solidFill>
                  <a:schemeClr val="accent4">
                    <a:lumMod val="50000"/>
                  </a:schemeClr>
                </a:solidFill>
                <a:latin typeface="Bahnschrift Condensed" pitchFamily="34" charset="0"/>
              </a:rPr>
              <a:t>искусственного </a:t>
            </a:r>
            <a:r>
              <a:rPr lang="ru" sz="14400" b="1" dirty="0" smtClean="0">
                <a:solidFill>
                  <a:schemeClr val="accent4">
                    <a:lumMod val="50000"/>
                  </a:schemeClr>
                </a:solidFill>
                <a:latin typeface="Bahnschrift Condensed" pitchFamily="34" charset="0"/>
              </a:rPr>
              <a:t>интеллекта</a:t>
            </a:r>
            <a:endParaRPr sz="14400" b="1" dirty="0">
              <a:solidFill>
                <a:schemeClr val="accent4">
                  <a:lumMod val="50000"/>
                </a:schemeClr>
              </a:solidFill>
              <a:latin typeface="Bahnschrift Condensed" pitchFamily="34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 dirty="0">
              <a:solidFill>
                <a:srgbClr val="C27BA0"/>
              </a:solidFill>
            </a:endParaRPr>
          </a:p>
        </p:txBody>
      </p:sp>
      <p:pic>
        <p:nvPicPr>
          <p:cNvPr id="10242" name="Picture 2" descr="Бесплатное фото беспилотное распыление удобрений на овощные зеленые растения технология сельского хозяйства автоматизация фер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541" y="81023"/>
            <a:ext cx="4982113" cy="33187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body" idx="1"/>
          </p:nvPr>
        </p:nvSpPr>
        <p:spPr>
          <a:xfrm>
            <a:off x="311700" y="999641"/>
            <a:ext cx="8520600" cy="3967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Каждый год экологические катастрофы и загрязнения наносят значительный ущерб не только природе, но и здоровью человека.</a:t>
            </a:r>
          </a:p>
          <a:p>
            <a:pPr marL="0" lvl="0" indent="0">
              <a:spcAft>
                <a:spcPts val="1200"/>
              </a:spcAft>
              <a:buNone/>
            </a:pPr>
            <a:endParaRPr lang="ru-RU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lvl="0" indent="0">
              <a:spcAft>
                <a:spcPts val="1200"/>
              </a:spcAft>
              <a:buNone/>
            </a:pPr>
            <a:endParaRPr lang="ru-RU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lvl="0" indent="0">
              <a:spcAft>
                <a:spcPts val="1200"/>
              </a:spcAft>
              <a:buNone/>
            </a:pPr>
            <a:endParaRPr lang="ru-RU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lvl="0" indent="0">
              <a:spcAft>
                <a:spcPts val="1200"/>
              </a:spcAft>
              <a:buNone/>
            </a:pPr>
            <a:endParaRPr lang="ru-RU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lvl="0" indent="0">
              <a:spcAft>
                <a:spcPts val="1200"/>
              </a:spcAft>
              <a:buNone/>
            </a:pPr>
            <a:endParaRPr lang="ru-RU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ru-RU" b="1" dirty="0" smtClean="0">
                <a:solidFill>
                  <a:srgbClr val="7030A0"/>
                </a:solidFill>
                <a:latin typeface="Bahnschrift Light SemiCondensed" pitchFamily="34" charset="0"/>
              </a:rPr>
              <a:t>С помощью дронов возможно оперативное обнаружение экологических катастроф, таких как лесные пожары, разливы нефти и загрязнение водных источников, а также мониторинг качества воздуха и воды для выявления загрязнений и прогнозирования их воздействия на здоровье человека и экосистемы.</a:t>
            </a:r>
          </a:p>
          <a:p>
            <a:pPr marL="0" lvl="0" indent="0">
              <a:spcAft>
                <a:spcPts val="1200"/>
              </a:spcAft>
              <a:buNone/>
            </a:pPr>
            <a:endParaRPr i="1" dirty="0">
              <a:solidFill>
                <a:srgbClr val="D5A6BD"/>
              </a:solidFill>
            </a:endParaRPr>
          </a:p>
        </p:txBody>
      </p:sp>
      <p:cxnSp>
        <p:nvCxnSpPr>
          <p:cNvPr id="62" name="Google Shape;62;p2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TextBox 5"/>
          <p:cNvSpPr txBox="1"/>
          <p:nvPr/>
        </p:nvSpPr>
        <p:spPr>
          <a:xfrm>
            <a:off x="317715" y="596684"/>
            <a:ext cx="4863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ПРОБЛЕМЫ, КОТОРЫЕ РЕШАЕТ НАШ ПРОЕКТ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8194" name="Picture 2" descr="Бесплатное фото умное сельское хозяйство с помощью agriculture io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1006" y="1638759"/>
            <a:ext cx="3424533" cy="1925616"/>
          </a:xfrm>
          <a:prstGeom prst="rect">
            <a:avLst/>
          </a:prstGeom>
          <a:noFill/>
        </p:spPr>
      </p:pic>
      <p:pic>
        <p:nvPicPr>
          <p:cNvPr id="8196" name="Picture 4" descr="https://gsenzao.ru/wp-content/uploads/2020/06/s1200-1.jpg"/>
          <p:cNvPicPr>
            <a:picLocks noChangeAspect="1" noChangeArrowheads="1"/>
          </p:cNvPicPr>
          <p:nvPr/>
        </p:nvPicPr>
        <p:blipFill>
          <a:blip r:embed="rId4"/>
          <a:srcRect t="20219"/>
          <a:stretch>
            <a:fillRect/>
          </a:stretch>
        </p:blipFill>
        <p:spPr bwMode="auto">
          <a:xfrm>
            <a:off x="4936209" y="1689315"/>
            <a:ext cx="3593615" cy="1911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РЕШЕНИЕ ПРОБЛЕМЫ</a:t>
            </a:r>
            <a:endParaRPr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68" name="Google Shape;6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Clr>
                <a:schemeClr val="dk1"/>
              </a:buClr>
              <a:buNone/>
            </a:pPr>
            <a:r>
              <a:rPr lang="ru-RU" dirty="0" smtClean="0">
                <a:solidFill>
                  <a:srgbClr val="002060"/>
                </a:solidFill>
                <a:latin typeface="Bahnschrift Condensed" pitchFamily="34" charset="0"/>
              </a:rPr>
              <a:t>Использование беспилотных летательных аппаратов (дронов) с современными сенсорами и камерами для непрерывного мониторинга экологических параметров в реальном времени и анализ данных, собранных </a:t>
            </a:r>
            <a:r>
              <a:rPr lang="ru-RU" dirty="0" err="1" smtClean="0">
                <a:solidFill>
                  <a:srgbClr val="002060"/>
                </a:solidFill>
                <a:latin typeface="Bahnschrift Condensed" pitchFamily="34" charset="0"/>
              </a:rPr>
              <a:t>дронами</a:t>
            </a:r>
            <a:r>
              <a:rPr lang="ru-RU" dirty="0" smtClean="0">
                <a:solidFill>
                  <a:srgbClr val="002060"/>
                </a:solidFill>
                <a:latin typeface="Bahnschrift Condensed" pitchFamily="34" charset="0"/>
              </a:rPr>
              <a:t>, с помощью искусственного интеллекта, позволит выявлять экологические угрозы и аномалии на ранних стадиях и предпринимать соответствующие меры.</a:t>
            </a:r>
            <a:endParaRPr i="1" dirty="0">
              <a:solidFill>
                <a:srgbClr val="002060"/>
              </a:solidFill>
              <a:latin typeface="Bahnschrift Condensed" pitchFamily="34" charset="0"/>
            </a:endParaRPr>
          </a:p>
        </p:txBody>
      </p:sp>
      <p:cxnSp>
        <p:nvCxnSpPr>
          <p:cNvPr id="69" name="Google Shape;69;p4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ПОЛЬЗОВАТЕЛЬ ПРОЕКТА</a:t>
            </a:r>
            <a:endParaRPr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311701" y="1203275"/>
            <a:ext cx="6329323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Bahnschrift Condensed" pitchFamily="34" charset="0"/>
              </a:rPr>
              <a:t>Государственные и региональные органы охраны окружающей среды;</a:t>
            </a:r>
          </a:p>
          <a:p>
            <a:pPr marL="0" indent="0">
              <a:buNone/>
            </a:pPr>
            <a:endParaRPr lang="ru-RU" dirty="0" smtClean="0">
              <a:solidFill>
                <a:schemeClr val="accent5">
                  <a:lumMod val="50000"/>
                </a:schemeClr>
              </a:solidFill>
              <a:latin typeface="Bahnschrift Condensed" pitchFamily="34" charset="0"/>
            </a:endParaRPr>
          </a:p>
          <a:p>
            <a:pPr marL="0" indent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Bahnschrift Condensed" pitchFamily="34" charset="0"/>
              </a:rPr>
              <a:t>Экологические неправительственные организации (ЭНПО) и исследовательские институты;</a:t>
            </a:r>
          </a:p>
          <a:p>
            <a:pPr marL="0" indent="0">
              <a:buNone/>
            </a:pPr>
            <a:endParaRPr lang="ru-RU" dirty="0" smtClean="0">
              <a:solidFill>
                <a:schemeClr val="accent5">
                  <a:lumMod val="50000"/>
                </a:schemeClr>
              </a:solidFill>
              <a:latin typeface="Bahnschrift Condensed" pitchFamily="34" charset="0"/>
            </a:endParaRPr>
          </a:p>
          <a:p>
            <a:pPr marL="0" indent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Bahnschrift Condensed" pitchFamily="34" charset="0"/>
              </a:rPr>
              <a:t>Крупные промышленные предприятия, осуществляющие экологически значимую деятельность. </a:t>
            </a:r>
            <a:r>
              <a:rPr lang="ru-RU" dirty="0" smtClean="0">
                <a:latin typeface="Bahnschrift Condensed" pitchFamily="34" charset="0"/>
              </a:rPr>
              <a:t/>
            </a:r>
            <a:br>
              <a:rPr lang="ru-RU" dirty="0" smtClean="0">
                <a:latin typeface="Bahnschrift Condensed" pitchFamily="34" charset="0"/>
              </a:rPr>
            </a:br>
            <a:endParaRPr i="1" dirty="0">
              <a:solidFill>
                <a:srgbClr val="D5A6BD"/>
              </a:solidFill>
              <a:latin typeface="Bahnschrift Condensed" pitchFamily="34" charset="0"/>
            </a:endParaRPr>
          </a:p>
        </p:txBody>
      </p:sp>
      <p:cxnSp>
        <p:nvCxnSpPr>
          <p:cNvPr id="76" name="Google Shape;76;p7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ПЛАН РАБОТЫ НАД </a:t>
            </a:r>
            <a:r>
              <a:rPr lang="ru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ПРОЕКТОМ на месяц</a:t>
            </a:r>
            <a:endParaRPr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>
            <a:off x="311701" y="1152474"/>
            <a:ext cx="6166592" cy="226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</a:pPr>
            <a:r>
              <a:rPr lang="ru-RU" sz="2000" dirty="0" smtClean="0">
                <a:solidFill>
                  <a:srgbClr val="002060"/>
                </a:solidFill>
                <a:latin typeface="Bahnschrift Condensed" pitchFamily="34" charset="0"/>
              </a:rPr>
              <a:t>Выявить наиболее частые и значимые экологические катастрофы в Ростовской области</a:t>
            </a:r>
          </a:p>
          <a:p>
            <a:pPr marL="0" indent="0">
              <a:spcAft>
                <a:spcPts val="1200"/>
              </a:spcAft>
            </a:pPr>
            <a:r>
              <a:rPr lang="ru-RU" sz="2000" dirty="0" smtClean="0">
                <a:solidFill>
                  <a:srgbClr val="002060"/>
                </a:solidFill>
                <a:latin typeface="Bahnschrift Condensed" pitchFamily="34" charset="0"/>
              </a:rPr>
              <a:t>Проанализировать последствия экологических катастроф </a:t>
            </a:r>
          </a:p>
          <a:p>
            <a:pPr marL="0" indent="0">
              <a:spcAft>
                <a:spcPts val="1200"/>
              </a:spcAft>
            </a:pPr>
            <a:r>
              <a:rPr lang="ru-RU" sz="2000" dirty="0" smtClean="0">
                <a:solidFill>
                  <a:srgbClr val="002060"/>
                </a:solidFill>
                <a:latin typeface="Bahnschrift Condensed" pitchFamily="34" charset="0"/>
              </a:rPr>
              <a:t>Изучить спрос на услуги мониторинга</a:t>
            </a:r>
            <a:endParaRPr sz="2000" dirty="0">
              <a:solidFill>
                <a:srgbClr val="002060"/>
              </a:solidFill>
              <a:latin typeface="Bahnschrift Condensed" pitchFamily="34" charset="0"/>
            </a:endParaRPr>
          </a:p>
        </p:txBody>
      </p:sp>
      <p:cxnSp>
        <p:nvCxnSpPr>
          <p:cNvPr id="83" name="Google Shape;83;p12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050" name="Picture 2" descr="Бесплатные векторные иллюстрации плоских инженеров, работающих на строительстве"/>
          <p:cNvPicPr>
            <a:picLocks noChangeAspect="1" noChangeArrowheads="1"/>
          </p:cNvPicPr>
          <p:nvPr/>
        </p:nvPicPr>
        <p:blipFill>
          <a:blip r:embed="rId3"/>
          <a:srcRect l="9408" t="8418" r="9164" b="9944"/>
          <a:stretch>
            <a:fillRect/>
          </a:stretch>
        </p:blipFill>
        <p:spPr bwMode="auto">
          <a:xfrm>
            <a:off x="5734373" y="1790054"/>
            <a:ext cx="3029919" cy="3037668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Office PowerPoint</Application>
  <PresentationFormat>Экран (16:9)</PresentationFormat>
  <Paragraphs>21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Simple Light</vt:lpstr>
      <vt:lpstr>Слайд 1</vt:lpstr>
      <vt:lpstr>Слайд 2</vt:lpstr>
      <vt:lpstr>РЕШЕНИЕ ПРОБЛЕМЫ</vt:lpstr>
      <vt:lpstr>ПОЛЬЗОВАТЕЛЬ ПРОЕКТА</vt:lpstr>
      <vt:lpstr>ПЛАН РАБОТЫ НАД ПРОЕКТОМ на месяц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Марина</cp:lastModifiedBy>
  <cp:revision>2</cp:revision>
  <dcterms:modified xsi:type="dcterms:W3CDTF">2023-10-09T18:52:48Z</dcterms:modified>
</cp:coreProperties>
</file>