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79" r:id="rId3"/>
    <p:sldId id="283" r:id="rId4"/>
    <p:sldId id="280" r:id="rId5"/>
    <p:sldId id="284" r:id="rId6"/>
    <p:sldId id="275" r:id="rId7"/>
    <p:sldId id="285" r:id="rId8"/>
    <p:sldId id="281" r:id="rId9"/>
    <p:sldId id="276" r:id="rId10"/>
    <p:sldId id="282" r:id="rId11"/>
    <p:sldId id="286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FF"/>
    <a:srgbClr val="ADDAE3"/>
    <a:srgbClr val="FBB3C1"/>
    <a:srgbClr val="ED3833"/>
    <a:srgbClr val="FFA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5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8140E-B71B-4731-89E1-65C92306FC7F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3709D-462B-431B-A68C-943115015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6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2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6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70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5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81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3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2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9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6967-96B6-47F9-BEF7-899C0338F77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Квадрат"/>
          <p:cNvSpPr/>
          <p:nvPr/>
        </p:nvSpPr>
        <p:spPr>
          <a:xfrm>
            <a:off x="0" y="3906152"/>
            <a:ext cx="5731538" cy="2951849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r>
              <a:rPr lang="ru-RU" dirty="0">
                <a:latin typeface="Helvetica Neue" panose="020B0604020202020204" charset="0"/>
              </a:rPr>
              <a:t>	</a:t>
            </a:r>
            <a:r>
              <a:rPr lang="ru-RU" dirty="0" err="1">
                <a:latin typeface="Helvetica Neue" panose="020B0604020202020204" charset="0"/>
              </a:rPr>
              <a:t>СтС</a:t>
            </a:r>
            <a:r>
              <a:rPr lang="en-US" dirty="0">
                <a:latin typeface="Helvetica Neue" panose="020B0604020202020204" charset="0"/>
              </a:rPr>
              <a:t>-</a:t>
            </a:r>
            <a:r>
              <a:rPr lang="ru-RU" dirty="0">
                <a:latin typeface="Helvetica Neue" panose="020B0604020202020204" charset="0"/>
              </a:rPr>
              <a:t>606</a:t>
            </a:r>
            <a:r>
              <a:rPr lang="en-US" dirty="0">
                <a:latin typeface="Helvetica Neue" panose="020B0604020202020204" charset="0"/>
              </a:rPr>
              <a:t>9</a:t>
            </a:r>
            <a:r>
              <a:rPr lang="ru-RU" dirty="0">
                <a:latin typeface="Helvetica Neue" panose="020B0604020202020204" charset="0"/>
              </a:rPr>
              <a:t>34</a:t>
            </a:r>
          </a:p>
          <a:p>
            <a:endParaRPr lang="ru-RU" sz="2400" dirty="0">
              <a:latin typeface="Helvetica Neue" panose="020B0604020202020204" charset="0"/>
            </a:endParaRPr>
          </a:p>
          <a:p>
            <a:pPr marL="87312">
              <a:lnSpc>
                <a:spcPct val="110000"/>
              </a:lnSpc>
            </a:pPr>
            <a:r>
              <a:rPr lang="ru-RU" sz="2400" dirty="0">
                <a:latin typeface="Helvetica Neue"/>
                <a:ea typeface="Helvetica Neue"/>
                <a:cs typeface="Helvetica Neue"/>
                <a:sym typeface="Helvetica Neue"/>
              </a:rPr>
              <a:t>Производство токарного и фрезерного инструмента с функцией смены державки и хвостовика</a:t>
            </a:r>
          </a:p>
          <a:p>
            <a:pPr marL="87312">
              <a:lnSpc>
                <a:spcPct val="110000"/>
              </a:lnSpc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7312">
              <a:lnSpc>
                <a:spcPct val="110000"/>
              </a:lnSpc>
            </a:pPr>
            <a: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Головин Серафим Андреевич</a:t>
            </a:r>
          </a:p>
          <a:p>
            <a:endParaRPr dirty="0"/>
          </a:p>
        </p:txBody>
      </p:sp>
      <p:sp>
        <p:nvSpPr>
          <p:cNvPr id="171" name="Квадрат"/>
          <p:cNvSpPr/>
          <p:nvPr/>
        </p:nvSpPr>
        <p:spPr>
          <a:xfrm>
            <a:off x="5731539" y="5927334"/>
            <a:ext cx="3412461" cy="93066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000">
                <a:solidFill>
                  <a:srgbClr val="FD493D"/>
                </a:solidFill>
              </a:defRPr>
            </a:pPr>
            <a:endParaRPr/>
          </a:p>
        </p:txBody>
      </p:sp>
      <p:sp>
        <p:nvSpPr>
          <p:cNvPr id="172" name="Прямоугольник"/>
          <p:cNvSpPr/>
          <p:nvPr/>
        </p:nvSpPr>
        <p:spPr>
          <a:xfrm>
            <a:off x="5731539" y="3910830"/>
            <a:ext cx="789471" cy="2016181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</a:defRPr>
            </a:pPr>
            <a:endParaRPr/>
          </a:p>
        </p:txBody>
      </p:sp>
      <p:sp>
        <p:nvSpPr>
          <p:cNvPr id="173" name="Прямоугольник"/>
          <p:cNvSpPr/>
          <p:nvPr/>
        </p:nvSpPr>
        <p:spPr>
          <a:xfrm>
            <a:off x="6521011" y="3906151"/>
            <a:ext cx="2622989" cy="2021182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B5D8E1"/>
                </a:solidFill>
              </a:defRPr>
            </a:pPr>
            <a:endParaRPr/>
          </a:p>
        </p:txBody>
      </p:sp>
      <p:sp>
        <p:nvSpPr>
          <p:cNvPr id="174" name="Квадрат"/>
          <p:cNvSpPr/>
          <p:nvPr/>
        </p:nvSpPr>
        <p:spPr>
          <a:xfrm>
            <a:off x="6521011" y="0"/>
            <a:ext cx="2622989" cy="3906152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863CA9C-F1C4-22E3-A14A-BBCED3104C92}"/>
              </a:ext>
            </a:extLst>
          </p:cNvPr>
          <p:cNvSpPr txBox="1"/>
          <p:nvPr/>
        </p:nvSpPr>
        <p:spPr>
          <a:xfrm>
            <a:off x="1225590" y="1511552"/>
            <a:ext cx="4711944" cy="259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Autofit/>
          </a:bodyPr>
          <a:lstStyle/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lang="ru-RU" sz="5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40A3EF-AD60-FCFE-F5E0-5B7844E4A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60235"/>
            <a:ext cx="1857486" cy="17246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8" y="332656"/>
            <a:ext cx="2001725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Двойные круглые скобки 10"/>
          <p:cNvSpPr/>
          <p:nvPr/>
        </p:nvSpPr>
        <p:spPr>
          <a:xfrm>
            <a:off x="827584" y="1615120"/>
            <a:ext cx="5507956" cy="2013173"/>
          </a:xfrm>
          <a:prstGeom prst="bracketPair">
            <a:avLst/>
          </a:prstGeom>
          <a:ln w="101600" cap="rnd" cmpd="sng">
            <a:gradFill flip="none" rotWithShape="1">
              <a:gsLst>
                <a:gs pos="0">
                  <a:srgbClr val="8F00FF"/>
                </a:gs>
                <a:gs pos="30000">
                  <a:srgbClr val="8F00FF"/>
                </a:gs>
                <a:gs pos="42000">
                  <a:srgbClr val="ED3833"/>
                </a:gs>
                <a:gs pos="100000">
                  <a:srgbClr val="ED3833"/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1225590" y="1759135"/>
            <a:ext cx="4203124" cy="1725141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Студенческий</a:t>
            </a:r>
            <a:r>
              <a:rPr lang="ru-RU" b="1" dirty="0">
                <a:solidFill>
                  <a:srgbClr val="FF0000"/>
                </a:solidFill>
                <a:latin typeface="Gilroy-ExtraBold"/>
              </a:rPr>
              <a:t> </a:t>
            </a:r>
            <a:br>
              <a:rPr lang="ru-RU" b="1" dirty="0">
                <a:solidFill>
                  <a:srgbClr val="FF0000"/>
                </a:solidFill>
                <a:latin typeface="Gilroy-ExtraBold"/>
              </a:rPr>
            </a:br>
            <a:r>
              <a:rPr lang="ru-RU" b="1" dirty="0">
                <a:solidFill>
                  <a:srgbClr val="ED3833"/>
                </a:solidFill>
                <a:latin typeface="Arial Black" panose="020B0A04020102020204" pitchFamily="34" charset="0"/>
              </a:rPr>
              <a:t>Стартап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67944" y="3076211"/>
            <a:ext cx="1706284" cy="525971"/>
          </a:xfrm>
          <a:prstGeom prst="roundRect">
            <a:avLst/>
          </a:prstGeom>
          <a:solidFill>
            <a:srgbClr val="FF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очередь</a:t>
            </a:r>
          </a:p>
        </p:txBody>
      </p:sp>
    </p:spTree>
    <p:extLst>
      <p:ext uri="{BB962C8B-B14F-4D97-AF65-F5344CB8AC3E}">
        <p14:creationId xmlns:p14="http://schemas.microsoft.com/office/powerpoint/2010/main" val="3192538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FFEE86B-BBDD-E53D-C68A-B908C18BE5A4}"/>
              </a:ext>
            </a:extLst>
          </p:cNvPr>
          <p:cNvGrpSpPr/>
          <p:nvPr/>
        </p:nvGrpSpPr>
        <p:grpSpPr>
          <a:xfrm>
            <a:off x="0" y="786600"/>
            <a:ext cx="4590999" cy="174648"/>
            <a:chOff x="0" y="692501"/>
            <a:chExt cx="2624903" cy="9707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7E56026-3356-5492-DF1A-B2D2FACAC4CC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A0B537A-5FFB-1782-8462-A65AB0977675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778F0F8-5BA4-09D5-934F-5E9FC27B03B5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052A010-8F41-3683-8669-B88FDEB6BA0C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EFFD318-5142-5CFD-5788-BCB9705AFC81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7B6852-EF98-DF3B-06AE-EAEB631C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5" y="1268760"/>
            <a:ext cx="182357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098C9A-870A-BF59-29AD-28BECC4F1C23}"/>
              </a:ext>
            </a:extLst>
          </p:cNvPr>
          <p:cNvSpPr txBox="1"/>
          <p:nvPr/>
        </p:nvSpPr>
        <p:spPr>
          <a:xfrm>
            <a:off x="179512" y="1417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b="1" dirty="0">
                <a:latin typeface="Arial"/>
                <a:ea typeface="Arial"/>
                <a:cs typeface="Arial"/>
                <a:sym typeface="Arial"/>
              </a:rPr>
              <a:t>Квалификация заявителя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109F62-E890-47CF-1A1B-D2902F1364F0}"/>
              </a:ext>
            </a:extLst>
          </p:cNvPr>
          <p:cNvSpPr txBox="1"/>
          <p:nvPr/>
        </p:nvSpPr>
        <p:spPr>
          <a:xfrm>
            <a:off x="2233072" y="1236729"/>
            <a:ext cx="4038600" cy="36933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Головин Серафим</a:t>
            </a:r>
            <a:endParaRPr lang="ru-RU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A37290-55BC-41E2-49BD-2A0428538767}"/>
              </a:ext>
            </a:extLst>
          </p:cNvPr>
          <p:cNvSpPr txBox="1"/>
          <p:nvPr/>
        </p:nvSpPr>
        <p:spPr>
          <a:xfrm>
            <a:off x="5664463" y="4633844"/>
            <a:ext cx="1421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Диплом о высшем образовании, свидетельство и удостоверения о дополнительном образовании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3192AF-92A6-F60F-91F2-DDAD57C73FC7}"/>
              </a:ext>
            </a:extLst>
          </p:cNvPr>
          <p:cNvSpPr txBox="1"/>
          <p:nvPr/>
        </p:nvSpPr>
        <p:spPr>
          <a:xfrm>
            <a:off x="2233072" y="1698968"/>
            <a:ext cx="4038600" cy="212365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О себе: техник-оператор на аддитивном производстве ООО «НИПНК «Сибирь» со стажем 3 года, после чего повышение до мастера аддитивных технологий. опыт работы в аддитивных технологиях 4 года, опыт работы в </a:t>
            </a:r>
            <a:r>
              <a:rPr lang="en-US" sz="1200" dirty="0"/>
              <a:t>CAD-</a:t>
            </a:r>
            <a:r>
              <a:rPr lang="ru-RU" sz="1200" dirty="0"/>
              <a:t>системах 5 лет. Получил Высшее образование по направлению машиностроения. Получил  квалификацию станочника широкого профиля 3 разряда. Работал на Тюменском заводе </a:t>
            </a:r>
            <a:r>
              <a:rPr lang="ru-RU" sz="1200" dirty="0" err="1"/>
              <a:t>Мед.оборудования</a:t>
            </a:r>
            <a:r>
              <a:rPr lang="ru-RU" sz="1200" dirty="0"/>
              <a:t> «МИМ»,  в качестве инженера-конструктора 3 категории. В данный момент работаю инженеров по инструменту в ООО ППН «</a:t>
            </a:r>
            <a:r>
              <a:rPr lang="ru-RU" sz="1200" dirty="0" err="1"/>
              <a:t>СибБурМаш</a:t>
            </a:r>
            <a:r>
              <a:rPr lang="ru-RU" sz="1200" dirty="0"/>
              <a:t>».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9510D2-9257-43F7-C2B9-61700F8B4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37" y="4311973"/>
            <a:ext cx="1591328" cy="11414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ACE21E-E5EC-77A1-A211-9F768298B585}"/>
              </a:ext>
            </a:extLst>
          </p:cNvPr>
          <p:cNvSpPr txBox="1"/>
          <p:nvPr/>
        </p:nvSpPr>
        <p:spPr>
          <a:xfrm>
            <a:off x="179512" y="4592314"/>
            <a:ext cx="1421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Второе место на конкурсе </a:t>
            </a:r>
            <a:r>
              <a:rPr lang="en-US" sz="1200" dirty="0"/>
              <a:t>SWSU Case Championship 2022</a:t>
            </a:r>
            <a:endParaRPr lang="ru-RU" sz="12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8EC68C0-452B-9DB3-00AA-FE998366E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888181" y="2754256"/>
            <a:ext cx="1332345" cy="193225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9C6FEA-EF3E-AD15-F88D-36DF0CC67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858993" y="1335293"/>
            <a:ext cx="1390723" cy="193225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057AB7-1A66-05EB-5158-C54A36D32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57843" y="-194243"/>
            <a:ext cx="1393024" cy="193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3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07504" y="161549"/>
            <a:ext cx="5938149" cy="4732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11111"/>
            </a:pPr>
            <a:r>
              <a:rPr lang="ru-RU" b="1" dirty="0">
                <a:latin typeface="Helvetica Neue"/>
                <a:ea typeface="Helvetica Neue"/>
                <a:cs typeface="Helvetica Neue"/>
                <a:sym typeface="Helvetica Neue"/>
              </a:rPr>
              <a:t>Команда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95E07D-58C6-E9EE-EF7C-5A9F2A84E8AD}"/>
              </a:ext>
            </a:extLst>
          </p:cNvPr>
          <p:cNvSpPr/>
          <p:nvPr/>
        </p:nvSpPr>
        <p:spPr>
          <a:xfrm>
            <a:off x="6696564" y="1365372"/>
            <a:ext cx="2123764" cy="64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50"/>
              </a:lnSpc>
              <a:spcAft>
                <a:spcPts val="450"/>
              </a:spcAft>
              <a:defRPr/>
            </a:pPr>
            <a:r>
              <a:rPr lang="ru-RU" sz="825" dirty="0">
                <a:latin typeface="Fedra Sans Pro" panose="020B0504040000020004" pitchFamily="34" charset="0"/>
              </a:rPr>
              <a:t>Инженер-программист, программист станка с ЧПУ. Преподаватель в Тюменском многопрофильном колледже. Будущий техник-оператор-программист.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8D081A-EA57-031B-05E4-4BEE8E7243A1}"/>
              </a:ext>
            </a:extLst>
          </p:cNvPr>
          <p:cNvSpPr/>
          <p:nvPr/>
        </p:nvSpPr>
        <p:spPr>
          <a:xfrm>
            <a:off x="6862662" y="1078239"/>
            <a:ext cx="19087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latin typeface="Fedra Sans Pro" panose="020B0504040000020004" pitchFamily="34" charset="0"/>
              </a:rPr>
              <a:t> Горбунов Алексей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B93AB06-FEDC-BF7F-7EDD-25BC8DD625B7}"/>
              </a:ext>
            </a:extLst>
          </p:cNvPr>
          <p:cNvSpPr/>
          <p:nvPr/>
        </p:nvSpPr>
        <p:spPr>
          <a:xfrm>
            <a:off x="5927588" y="1327379"/>
            <a:ext cx="2905448" cy="94913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30D830-C0FA-75EF-F596-1A3DBDCF7873}"/>
              </a:ext>
            </a:extLst>
          </p:cNvPr>
          <p:cNvSpPr/>
          <p:nvPr/>
        </p:nvSpPr>
        <p:spPr>
          <a:xfrm>
            <a:off x="5927588" y="1052736"/>
            <a:ext cx="2905448" cy="26949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CCD4B8-0F5A-A273-1CA6-8A3C5A224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650" y="873924"/>
            <a:ext cx="792382" cy="94913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91B9BB8-304B-8A8C-E75B-8E3C478ABAEE}"/>
              </a:ext>
            </a:extLst>
          </p:cNvPr>
          <p:cNvGrpSpPr/>
          <p:nvPr/>
        </p:nvGrpSpPr>
        <p:grpSpPr>
          <a:xfrm>
            <a:off x="0" y="786600"/>
            <a:ext cx="4590999" cy="174648"/>
            <a:chOff x="0" y="692501"/>
            <a:chExt cx="2624903" cy="9707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9DBD34A-BD09-ACED-CA03-6C0AB0CDAF0B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4E32EB1-238B-2910-DB9A-B0707DF108B4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C8EB23F0-205D-3E04-5C14-93B0690B1F11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C16A581E-5463-CC48-B4CF-FA57ACC42784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16DCE43A-2A8E-D407-EF67-5DF8EE0E629E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45" name="Picture 9">
            <a:extLst>
              <a:ext uri="{FF2B5EF4-FFF2-40B4-BE49-F238E27FC236}">
                <a16:creationId xmlns:a16="http://schemas.microsoft.com/office/drawing/2014/main" id="{CB9DF061-B680-083E-BBAE-47840058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E86D0AB-0466-A51D-4950-D5E45488A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319204D-3454-8493-CD63-1BC11CAB8E3E}"/>
              </a:ext>
            </a:extLst>
          </p:cNvPr>
          <p:cNvSpPr/>
          <p:nvPr/>
        </p:nvSpPr>
        <p:spPr>
          <a:xfrm>
            <a:off x="1092648" y="2091355"/>
            <a:ext cx="2123764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50"/>
              </a:lnSpc>
              <a:spcAft>
                <a:spcPts val="450"/>
              </a:spcAft>
              <a:defRPr/>
            </a:pPr>
            <a:r>
              <a:rPr lang="ru-RU" sz="825" dirty="0">
                <a:latin typeface="Fedra Sans Pro" panose="020B0504040000020004" pitchFamily="34" charset="0"/>
              </a:rPr>
              <a:t>инженер-технолог 3-категории на машиностроительном производстве в ООО ППН «</a:t>
            </a:r>
            <a:r>
              <a:rPr lang="ru-RU" sz="825" dirty="0" err="1">
                <a:latin typeface="Fedra Sans Pro" panose="020B0504040000020004" pitchFamily="34" charset="0"/>
              </a:rPr>
              <a:t>СибБурМаш</a:t>
            </a:r>
            <a:r>
              <a:rPr lang="ru-RU" sz="825" dirty="0">
                <a:latin typeface="Fedra Sans Pro" panose="020B0504040000020004" pitchFamily="34" charset="0"/>
              </a:rPr>
              <a:t>», разработка техпроцессов, составление КД и МК будущей продукции.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E9478C1-DD91-AA92-C763-8F7072BFF2AB}"/>
              </a:ext>
            </a:extLst>
          </p:cNvPr>
          <p:cNvSpPr/>
          <p:nvPr/>
        </p:nvSpPr>
        <p:spPr>
          <a:xfrm>
            <a:off x="1258746" y="1804222"/>
            <a:ext cx="19087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latin typeface="Fedra Sans Pro" panose="020B0504040000020004" pitchFamily="34" charset="0"/>
              </a:rPr>
              <a:t> Колесников Илья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82BD412-97B3-8006-892C-87B574728363}"/>
              </a:ext>
            </a:extLst>
          </p:cNvPr>
          <p:cNvSpPr/>
          <p:nvPr/>
        </p:nvSpPr>
        <p:spPr>
          <a:xfrm>
            <a:off x="323672" y="2053362"/>
            <a:ext cx="2905448" cy="89810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E1D6AAC-1A88-0563-77CF-0FE0EE263E0D}"/>
              </a:ext>
            </a:extLst>
          </p:cNvPr>
          <p:cNvSpPr/>
          <p:nvPr/>
        </p:nvSpPr>
        <p:spPr>
          <a:xfrm>
            <a:off x="323672" y="1778719"/>
            <a:ext cx="2905448" cy="26949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C3FFBA-7EB2-C5D2-6A2C-9DD7738F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7" y="1348490"/>
            <a:ext cx="879562" cy="11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8E92FF3-2194-7014-F4F1-7B1CC62AC5D5}"/>
              </a:ext>
            </a:extLst>
          </p:cNvPr>
          <p:cNvSpPr/>
          <p:nvPr/>
        </p:nvSpPr>
        <p:spPr>
          <a:xfrm>
            <a:off x="3953592" y="4491551"/>
            <a:ext cx="2123764" cy="99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50"/>
              </a:lnSpc>
              <a:spcAft>
                <a:spcPts val="450"/>
              </a:spcAft>
              <a:defRPr/>
            </a:pPr>
            <a:r>
              <a:rPr lang="ru-RU" sz="825" dirty="0">
                <a:latin typeface="Fedra Sans Pro" panose="020B0504040000020004" pitchFamily="34" charset="0"/>
              </a:rPr>
              <a:t>Наставник и технический эксперт, эксперт в юридическом поле. Успешный участник </a:t>
            </a:r>
            <a:r>
              <a:rPr lang="ru-RU" sz="900" dirty="0"/>
              <a:t> в акселераторе «</a:t>
            </a:r>
            <a:r>
              <a:rPr lang="ru-RU" sz="900" dirty="0" err="1"/>
              <a:t>Технохаб</a:t>
            </a:r>
            <a:r>
              <a:rPr lang="ru-RU" sz="900" dirty="0"/>
              <a:t>» и «</a:t>
            </a:r>
            <a:r>
              <a:rPr lang="ru-RU" sz="900" dirty="0" err="1"/>
              <a:t>Технохаб</a:t>
            </a:r>
            <a:r>
              <a:rPr lang="ru-RU" sz="900" dirty="0"/>
              <a:t> 2.0» со своим проектом и как участник в других проектов. </a:t>
            </a:r>
          </a:p>
          <a:p>
            <a:pPr>
              <a:lnSpc>
                <a:spcPts val="1050"/>
              </a:lnSpc>
              <a:spcAft>
                <a:spcPts val="450"/>
              </a:spcAft>
              <a:defRPr/>
            </a:pPr>
            <a:endParaRPr lang="ru-RU" sz="825" dirty="0">
              <a:latin typeface="Fedra Sans Pro" panose="020B05040400000200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35F04CF-371A-8F17-5209-BEBD7A12EAAA}"/>
              </a:ext>
            </a:extLst>
          </p:cNvPr>
          <p:cNvSpPr/>
          <p:nvPr/>
        </p:nvSpPr>
        <p:spPr>
          <a:xfrm>
            <a:off x="4119690" y="4204418"/>
            <a:ext cx="19087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latin typeface="Fedra Sans Pro" panose="020B0504040000020004" pitchFamily="34" charset="0"/>
              </a:rPr>
              <a:t>Макаров Дмитрий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1F456349-A54C-D100-55E4-DFF6DC393AEF}"/>
              </a:ext>
            </a:extLst>
          </p:cNvPr>
          <p:cNvSpPr/>
          <p:nvPr/>
        </p:nvSpPr>
        <p:spPr>
          <a:xfrm>
            <a:off x="3184616" y="4453558"/>
            <a:ext cx="2905448" cy="91366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CA9138A-29A2-2181-D609-DE9BE2A6B283}"/>
              </a:ext>
            </a:extLst>
          </p:cNvPr>
          <p:cNvSpPr/>
          <p:nvPr/>
        </p:nvSpPr>
        <p:spPr>
          <a:xfrm>
            <a:off x="3184616" y="4178915"/>
            <a:ext cx="2905448" cy="26949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61BD731-4DD3-DBF9-F0F6-1FE9F1C7A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9977" t="17619" r="32482" b="19925"/>
          <a:stretch>
            <a:fillRect/>
          </a:stretch>
        </p:blipFill>
        <p:spPr>
          <a:xfrm rot="5400000">
            <a:off x="2827572" y="4108142"/>
            <a:ext cx="1172750" cy="879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>
            <a:off x="3022474" y="-2531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Прямоугольник 9"/>
          <p:cNvSpPr/>
          <p:nvPr/>
        </p:nvSpPr>
        <p:spPr>
          <a:xfrm>
            <a:off x="5275122" y="-2531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3058987" y="1726072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" name="Квадрат"/>
          <p:cNvSpPr/>
          <p:nvPr/>
        </p:nvSpPr>
        <p:spPr>
          <a:xfrm>
            <a:off x="5281544" y="1726072"/>
            <a:ext cx="3868878" cy="5170773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" name="Прямоугольник 13"/>
          <p:cNvSpPr/>
          <p:nvPr/>
        </p:nvSpPr>
        <p:spPr>
          <a:xfrm>
            <a:off x="3022474" y="5340367"/>
            <a:ext cx="2258750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5508104" y="1988840"/>
            <a:ext cx="36724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Почта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Serafimgolovin1@gmail.com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Телефон 89199394644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34896" r="19769" b="32552"/>
          <a:stretch/>
        </p:blipFill>
        <p:spPr bwMode="auto">
          <a:xfrm>
            <a:off x="10692680" y="1556322"/>
            <a:ext cx="1965708" cy="2310257"/>
          </a:xfrm>
          <a:prstGeom prst="rect">
            <a:avLst/>
          </a:prstGeom>
          <a:solidFill>
            <a:srgbClr val="ADDAE3"/>
          </a:solidFill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5868144" y="280564"/>
            <a:ext cx="2536400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Спасибо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40A3EF-AD60-FCFE-F5E0-5B7844E4A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22" y="4794411"/>
            <a:ext cx="1857486" cy="1724605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016224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png;base64,iVBORw0KGgoAAAANSUhEUgAAB9AAAAfQCAYAAACaOMR5AAAACXBIWXMAAA7EAAAOxAGVKw4bAAAgAElEQVR4nOzbi23EIBBAwUd0/be8aSGfu5CDmQrWsgFLT6yZmQAAAAAAAADgch+7BwAAAAAAAACA/0BABwAAAAAAAIA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6rF7AOD11lq7RwCAZmb3CH/K+Qvvy37FSW77njmb/QqA/8D/FZzPDXQAAAAAAAAASE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KoeuwcAeLaZ2T0CwJestXaPwAs5jzjJbfvVbc97G/vz2W5bv77ns3m/wLu47fwFzucGOgAAAAAAAAAk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VY/dAwDwO2ut3SPA08zM7hGAH7rtPLJfne2293vb+r3teQHehf2Zk9z2PwlwGjfQAQAAAAAAACA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CqeuweAAAAeH8zs3uEP7XW2j0CPM1t6/c29isAAIDvcQMdAAAAAAAAA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gE/27q3HrvMgwPC77XGaJk6apKGpKEICUSpVoojSIuAOccm/4Q80bgMUUBWhluaCwyUSdxAUUQQqUAGC4kPi1Kl7iLBzaJrE8XHG9hwXN0FJaDx2kpnZe6/1PHeRljPf9lrft5bn1bc2UAnoAAAAAAAAAFAJ6AAAAAAAAABQCegAAAAAAAAAUAnoAAAAAAAAAFAJ6AAAAAAAAABQCegAAAAAAAAAUAnoAAAAAAAAAFAJ6AAAAAAAAABQCegAAAAAAAAAUNXKvAcAAAAAi2Q2m817COyjYRjmPYQDNbXPa/4CAAAflB3oAAAAAAAAAJC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BVrcx7AAB8MMMwzHsIANBsNpv3EA7U1O6/zu+4Te38Tu3zTu16ntrnhTExfwGARWEHOgAAAAAAAAAk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VSvzHgDAXpvNZvMeAgBM7n40DMO8h3CgnN9xc37HbWrnd2qmdn6nNn+nZmrXMwDAorADHQAAAAAAAA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qtkwDMO8BwEAAGMzm83mPQT2kX9GjZv5O25Tm79Tu56ndn4BAIC9Zwc6AAAAAAAAACS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BVK/MeALD/ZrPZvIfAPhqGYd5DOFCu53FzPY/b1M7v1D7v1K5nGBPrFbAspjZ/p7Y+A8vL+gyMjR3oAAAAAAAAAJC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fU0NmIAACAASURBVIAOAAAAAAAAAJWADgAAAAAAAACVgA4AAAAAAAAAlYAOAAAAAAAAAJWADgAAAAAAAACVgA4AAAAAAAAAlYAOAAAAAAAAAJWADgAAAAAAAACVgA4AAAAAAAAAlYAOAAAAAAAAAJWADgAAAAAAAACVgA4AAAAAAAAAlYAOAAAAAAAAAJWADgAAAAAAAABVrcx7AMD+G4Zh3kMA3qepzd/ZbDbvIRyoqZ1fxm1q17P1atym9nkBloX1edym9nwFY2J9BsbGDnQAAAAAAAAASE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KpW5j0AYP/NZrN5DwH2zDAM8x7CgZra/HV+gWUxtfUKxmRq83dqzxtT+7xTu56B5WW9Gjf3X2Bs7EAHAAAAAAAAg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amXeAwAAAABYFkP16vWdXl7b7rUbO71+c6fzq9td3djpULOGhn7+/pV+4f7Dffyew/3iA4e769Bs3sMGAADgDgnoAAAAALewM9TzV7f67qWt/vr5m528sHkHf2r9Hf/1Sw+t9LufOdqvP3JkfwYJAADAnpkNwzDMexDA/prN7HZgPKZ225ra/HV+gWUxtfUKpmZ1c+i/XtvoL87e6NQdBfM788iHD/WFz93Xb/30XXv2/7wdzxvj5n7EmFivxs16NW5Tm7+uZxg/AR0mYGoPMIzb1G5bU5u/zi+wLKa2XsEUXN7Y6d9e2ezPz17ve5e33uOf/v9rwu73+E9+ZKUvfO5ov/rw/u9I97wxbu5HjIn1atysV+M2tfnreobxE9BhAqb2AMO4Te22NbX56/wCy2Jq6xWM1ZWNoX99Zb0/++6NfnjlTqL5+537P3nP/8S9h/vS54/2G4/s7250zxvj5n7EmFivxs16NW5Tm7+uZxg/AR0mYGoPMIzb1G5bU5u/zi+wLKa2XsGYrG4O/cerG33tO9f7wW2j+V7P9Xfe+3/m3sN95Tfv7zMPrezxz3nbT/S8MWruR4yJ9WrcrFfjNrX563qG8RPQYQKm9gDDuE3ttjW1+ev8AstiausVLLudob792kZffnrtDl7PfhDz+61ngE8/uNLv/9p9feqB/YnonjfGzf2IMbFejZv1atymNn9dzzB+AjpMwNQeYBi3qd22pjZ/nV9gWUxtvYJldfbyVl88sdqpC5u3OXIec/qt54BfefhIf/XbD+zPT/G8MWruR4yJ9WrcrFfjNrX563qG8du/d4QBAAAAHLArG0PfeHG9J86s9eqNnV2OXJxffJ66sNnOUIem9btnAACAhSSgAwAAAEvvP1/d6LGTqz1/dfs2Ry5KOB96+y70127s9PF7Ds1vOAAAAFQCOgAAALCk/ufadt98eb0nzlxvbWu3ML4o0fzWTlzY7Hd+9kPzHgYAAMDkCegAAADA0hiqv39hva9+Z61z13bbbb740fztu9D/8ux1AR0AAGABCOgAAADAwvv+la2OHV/t5IXN2xy5DOH8Jz13aaub20N3H/ZF6AAAAPMkoAMAAAALaXuop1642dfPXO/80u82v721TQEdAABg3gR0AAAAYKGcvbzVo8dXe+aN3XabjyOav921zaGP3j3vUQAAAEybgA4AAADM3eZO/cOL633tzNokdpu/m7Wt8X42AACAZSGgAwAAAHPz3KWtjh2/1umLW7scNY2wfHVjZ95DAAAAmDwBHRidYZjGL9f+z2zmOxLHzPU8bs7vuE3t/AK8Fxs7Q//00kZ/8uxaL6xOc7f5u3lpbe8D+tTuR1N73pja53U9j5vzO25T+7wALDcBHQAAADgQZ97cbf6s3eYAAAAsKAEdAAAA2DebO/UvP1rvj59Z60W7zQEAAFhwAjoAAACw53y3+Xu3468DAABg7gR0AAAAYM9865WNHju5arf5+3D/Ed8PCwAAMG8COgAAAPCBXFzf6e/Orff159a6unGrOC6a384njh6e9xAAAAAmT0AHAAAA3pf/fn2zL59a7blLXtO+F+7RzwEAAOZOQAcAAADu2I2tob85d7M/PXO9N27u3OIo0fz9OHrk0LyHAAAAMHkCOgAAAHBbpy9u9XsnrnX6ot3m++Ve34EOAAAwdwI6AAAA8K62h/rmy+v9wanVXrl+q93mJZzvDRvQAQAA5k9ABwAAAN7he5e3OnZitVMXNnc5SjTfS59+cKW7D9uBDgAAMG8COgAAAFDVv/94oy+dXO38te1djhLO98NnHz4y7yEAAACQgA4AAACTdnVj6MnzN3vizPUurt/qNe2i+f54a8f5T33Y+9sBAAAWgYAOAAAAE3Ti9c0ePbHaD69s7XKUcH5Q7l3x+nYAAIBFIKADAADARGwP9bfnbvb46bUu3LTbfJH83H2H5z0EAAAAEtABAABg9L5/Zatjx1c7eWFzl6OE83n6mFe4AwAALAQBHQAAAEbqH19a7yun1zp/bXuXo4TzRXDfXQI6AADAIhDQAQAAYEQub+z05Ln1Hj+91s3tW8Vx0XzR3OM70AEAABaCgA4AAAAjcOLCZseOr/aDK1u7HCWcL6qjRwR0AACARSCgAwAAwJLaHuqpF2721Wev99LarV7TLpovus8+fCT5HAAAYDEI6AAAALBkzl7e6tHjqz3zxuYuRwnny+LzHzsy7yEAAADwJgEdAAAAlsS3X9vssZNe0z4Ob+05f+hDh+Y4DgAAAN5OQAcAAIAFdnN76Knz6/3h06td27xVHBfNl9knP3J43kMAAADgTQI6AAAALKBnL2517Pi1zlyy23zsHrQDHQAAYGEI6AAAALBAvvXKRn/09GrPX93e5SjhfEweuEtABwAAWBQCOgAAAMzZpfWdvvHieo+fXvOa9gk6emR2+4MAAAA4EAI6AAAAzMnpN1/T/pzXtE/Wpx5YEdABAAAWiIAOAAAAB+yff7TRF09c68fXd25xhGg+Fb/8Ub+aAQAAWCT+lQYAAAAH4PLGTk+eW/9f9u48SI+7sPPwd26NNKc0tmzLV3zKBluyJAgYsAGZK1lIKlmqNrW5s6kKtWzYsAkkIRtpIBdsDkjMFVgCCQmQrQo5lkqF3YQUgeDAjC3Lt40xGIMtLMmS5h0dM6OZ/UN459Ktmbfft/t5/vM7r2d+ervffrv78/66c/u9LtPOrMEu9z8HAABoJAI6AAAALKN7905leHQs9+51mXaeNXvJ9otWthU4DgAAABYS0AEAAGCJzST53Lcm8o47Xaadk7uyX0AHAABoJAI6AAAALJGH909leKSWO3dPnuRZwjmzBjtdwh0AAKCRCOgAAABwju57ZirDI2O5x2XaOUP9nS2nfhIAAAB1I6ADAADAWTg6k3z+yYm8Y3QsT7pMO2fhst62rFlhBjoAAEAjEdABAADgDDy479hl2nfscZl2zs0Nq52WAQAAaDSO1AAAAOA0uEw7S211l9nnAAAAjUZABwAAgBOYnkm+8NRE3jFayxPjR0/wLNGcMzF7z/Mr+5yWAQAAaDSO1AAAAGCBh/ZNZXi0lrt2u0w7y+fSHjPQAQAAGo2ADgAAAN/1wDNT2T5ay073N6cOVq8Q0AEAABqNgA4AAEDlffGpiQyP1vLNmsu0Uz+r2ltO/SQAAADqSkAHAACgkg4fncmnHzuc9953MHsOT5/gWcL50ns2GnttL1jZVvQQAAAAWEBABwAAoFLc37wIx5tp3ZIqv84b1nSkzQR0AACAhiOgAwAAUAl37JrI9tFavjHmMu31c6pCXN2Ift2AUzIAAACNyNEaAAAApTU1nfzN1w/nPfeO5+lDLtNeX4vj+Y9e3Z1rBtrzZw8fyiP7pwoYU9FmX5Mr+ly+HQAAoBEJ6AAAAJSOy7QXaXE4f85ge7Zt6c0Nq4+dhvhfjx6q96AazlX9AjoAAEAjEtABAAAoja88PZnhkbE8euBEl2lPhPPlND+en9/dmm2be/PydZ3//7GPP3Io9+yt4uzz+Qa7WoseAgAAAMchoAMAAND0Pv3Y4bz7nvF8x2XaC7J41vmbb1yVn71u5bzHPvftifzmnbV6DaqhXbjSDHQAAIBGJKADAADQlL5ZO5rPPnEkv3v3+EmeJZwvr8Xh/Mq+tmzb0pvnndcx7/Ev7ZrIW+44sODZ1V0+fZ2LXzsAAACKJ6ADAADQVEaensx2l2lvAIsD8Ns29eRHr+5e9PiXvzOZX/tKLbXJuculusto01DHcV49AAAAGoGADgAAQFP4zONH8u6d43li/EThvLpBtr4Wp9/nDLZn25be3LB68WmG0d2TGR4dy7fnLbdqL6sNa5yOAQAAaFSO2AAAAGhY+ydm8unHDuf3dtYydaLbm1c8xtbX/Hg+0NmabVt68upLuo777Lt2T2Z4pJavHRDP57526wecjgEAAGhUjtgAAABoOHftnszwaC0P7Zs6ybOqGmKLsHjW+YY1Hdm+peeEMfjZZfjI/rnL0DJLkvO724oeAgAAACcgoAMAANAwPvvEkfze3eN5vOYy7Y1jfjwfWtGa7Vt6snXd8WedJ8mOPcf7AoRl96zBLndABwAAaFQCOgAAAIXaNzGdv3/8SN61YzyHj54osoqv9bc48m4a6si2LT25pv/EpxPuf2YqwyPi+clc0mMGOgAAQKMS0AEAACjEzj2T2T5aywPPuEx745kfzy9Y2Zrtm3tz60Wdp/w/h0fG8qB4flLd7WagAwAANCoBHQAAgLr64lMT+e27ann0gMu0N57FYfdNN6zKz12/8rT+7zd+4UB27hXPT2bTUMdxXmUAAAAahYAOAADAsjt8dCaf+caRvHNHLWOTLtPemOZn3YtXtWXblp68+IJTzzpPjsXzf/zWkTmPWJ6zZl/bm0/z9QQAAKAYAjoAAADLZufeqQyPjOV+l2lvYIvnQ/+3G1flP113erPO79o9meFR9zw/XVf1uf85AABAIxPQAQAAWHJf2jWR375rPI/sP1E4F1gbw/x4fllvW7Zv7skL1p7eLGnx/MytWdFa9BAAAAA4CQEdAACAJfO33zicd941nr1Hpk/wDHG1MSyedf6WjT35qWu7T/s3iOdn59IeM9ABAAAamYAOFTAz4yRWmVm+lEnV1ueWlsXxgvKwfMutaturU9l1aDp/8/XDuf3e8UyeqJsLqw1k/vbpir62bNvcm+ef33Hav+HO3ZMZHqnl4f3i+Zka7KrvDHSfR+VWtc+jqq3PVVu+VWP5UiZV2z4D5SegAwAAcFZ27DkWUR/c5zLtzWHxic1f3tiTnziDWeeJeH4ublzdng5XcAcAAGhoAjoAAABn5LNPHMlv3FnL04dcpr15zI/nV/a1ZfuW3mw57/RnnSfJ6Hfj+SPi+Vm5fvDMXm8AAADqT0AHAADglPZNTOfTjx3J7feO5+DUiYKpkNp4Fs86f+vGnvzkGc46T5KRpyezfWQsjx44OudRy/zUZpfB+kGnYQAAABqdIzcAAABO6L5npjI8MpZ79p7oMu2JiNqo5sfzq/rbs31zTzaf4azzJPnydyYzPDqWr4nn5+T8btdvBwAAaHQCOgAAAIt8/smJvGtHbcFs47nE08a1eNb5Wzb25KfOYtZ5ktyxazL//StjeWJcPD9Xl6wS0AEAABqdgA4AAECSZHxqJv/wzSN5545aDky4THtzmh/Pr+5vz7YtPdk8dHb33v7Sron8yr+NZde8+91bB87Whavaih4CAAAApyCgAwAAVNz9371M+06XaW9iSzvrPEm+8NRE3nLHWJ45Ip4vle62xcsJAACAxiKgAwAAVNS/fWcywyNjeWzMZdqb2/woe2VfW7Zt6c3zzuJe58/6/JMTefO/Hsj41Nx1wPpwLm4a6kirfg4AANDwBHQAAIAKOTqT/P3jR/Kuu2t5et5luecSSpvD4hr7SxtW5afXrzyn3/rP357Im754IBPT4vm5m11GL7+os8BxAAAAcLoEdAAAgAp4cN9Uto/UcveeyZM8SyRtHvPj+ff0Hpt1/r3nn/2s8yT5x28dyRu/cGDBo9aLpeD+5wAAAM1BQAcAACixHXsm8xujtdz3jPubl8PiWee/uGFVfuYcZ50nyccfOZTfvLO24FHrxlK5YGVr0UMAAADgNAjoAAAAJTOT5J++dSS/cWctTx10mfbymB/PL+9ty7bNvXnB2nObdZ4kH3voUH5nh3i+nC7vMQMdAACgGQjoAAAAJfHw/qkMj9Ry526XaS+XxbPO37qxJz95bfeS/PYPPXAwv79zfMGj1pOl1tu5eDkCAADQeAR0AACAJvfgvmPhfIf7m5fQ/Oh6WW9btm/uyQvWdi7Jb3/ffQfzR/eK5/XQ0SqgAwAANAMBHQAAoEl98amJDI/W8s3a0RM8QwhtXotj6y9v7MlPLNGs8yR5zz3j+cD9Bxc8ap1ZDpuGOo6zRAEAAGhEAjoAAEATqU3O5O++cTjvve9g9hx2f/Nymp9aL+1py/YtPXnhEs06T5J37ajlTx46tOBR683Sml2Or7t8RYHjAAAA4EwI6AAAAE3ggWemsn20lp0u015ii+co/8pNPfnxa5Zu1nmSvH20lk98VTyvp/O7W4seAgAAAKdJQAcAAGhgd+yayPbRWr4x5jLt5ba89zp/1tu+PJa/euzwgketQ8vt6v62oocAAADAaRLQAQAAGtC/fvf+5o+7v3nJLf+9zpPk7j2T2T5Sy4P7phb8xHpUD4NdZqADAAA0CwEdAACggZhxXiXz4/nlvW3Ztrk3L1jbsaR/ZceeyQyL54Va0bb4ixIAAAA0JgEdAACgATy4byrDI7XsOOE9zsXO8lgcU9+6sSc/ucSzzpPkrt2TGR6t5aF58dy6VE8b1nREPwcAAGgeAjoAAEDB/vrrhzM8Usvho8cLm2JnucwvqVf0HZt1/vzzl3bWeZKM7j428/yR/eJ5/c0u5++7tKvAcQAAAHCmBHQAAICCPLRvKsOjtdy1+3izzoXOclk8BfmXNqzKT69fuSx/7cvfmcx//8pYHq/NvRWAdaoI7n8OAADQXAR0AACAAnzxqYkMj9byzdrCe52LnOVTv1nnSfKlXRN567+N5elD03MetV4V5bqBtqKHAAAAwBkQ0AEAAOrsX56cyK+PjOWpg9MLfiJylsviWedvvnFVfva65Zl1nhxbt978pQOpTc5dl6xXRTqvW0AHAABoJgI6AABAHT343cu2z4/nAmf51HfWeZJ8+rHD2TYylsl538uwbhVthX4OAADQVAR0AACAOto+Usu3xt2XurwWzzr/+RtW5Q3XL9+s8yT5i0cO5R131hY8at0q2nNXt6erbfE6AQAAQOMS0AEAAOrkc9+eyN17Juc8InCWy/xQennvsVnnL1i7fLPOk+SjDx3KO3eI541jdj3Yuq6rwHEAAABwNgR0AACAOhkeGSt6CCyLxTOM//NzVuaNz1217H/5g/cfzLvvGV/wqHjeKC5Y2Vr0EAAAADhDAjoAAEAdPLx/KrsOue95+cyP55f2tGX7lp68cG3nsv/lP7xnPO+//+CCR61XjeS6AaddAAAAmo0jOQAAgDoYfXry1E+iiSyedf5z16/Mm25Y/lnnSfLOHbV89KFDCx4VzxvNmhVmoAMAADQbAR0AAKAOduyemvNfQmdzmx/Pz+9uzbbNvXn5uuWfdZ4kbx+t5RNfFc+bQU/H4i9aAAAA0NgEdAAAgDo4OiNwNr/FMfTGNR3Zvrkn1w0u/+H1vXunMjw6lnv3Ti34iXWrEV0/2J4VbQI6AABAsxHQAQAA6mDtyraih8A5KXbW+c69UxkeGcv9z4jnzeKlF9Vn3QAAAGBpuRkXAABAHWwamvv9ZbNSm0dLFi6vjWs68sFb+usWz+/eM5ltX1kYz2cinjei2XXlsh5fmgEAAGhGZqADAADUwaahjqKHwBmbH87P627Nts092bquq24jGN09meGRWh7ZvzCe0+iu7nfKBQAAoBmZgQ4AAFAHg12tuaJv7oxUs9Ab1+JZ55uGOvLhW/vrGs+/8vRkfvmOMfG8SQ12OeUCAADQjBzNAQAA1Mm2zb0LHhHRG8/8ZTLY1Zp339yXP986kGvqOKP4jl0T+YV/PZAnxo/OeVQ8byaDXd7fAAAAzUhABwAAqJPnn9+RN9+4asGjIltjWDzr/KahjvzJS/vzqkvqN+s8Sf7664fzhn85kD2Hp+c8Kp43k+eubk9Xm/c2AABAM3JDLgAAgDr62etW5pkj0/mThw7NebQlAmmR5ofO3o6WbN/Sm++7tL7hPEn+8tHD2TYytuBR60azecHazqKHAAAAwFkS0AEAAOrsLRt70tvRmj+8d3zOo89GXLG0fhbPEL5pqCPbNvfk2oH6Hy5//JFD+c07awsetT40j9n16YJuF/wDAABoVgI6AABAAd7wnJW5ZqAtw6O1PH1o7qW6hfT6mB/PV7W3ZNuW3rz2svrPOk+Sjzx4MP/j7vEFj1oHmtUNazqKHgIAAABnyVeiAQAACrJ1XVc+/7o1+a3n9x7nfsktOd59uTlXi1/TDWs68vGtA4XF8/ffJ56XzZou71sAAIBm1TIzM+OoHACgAC0tTq5Ds1quw6hPPXo479xRy6Gpk/1+h3Bnb/52d0VbS7Zv6ckPXL6ioPEkf7BzPH/8wMEFj1rGzWl2/fryDw2lt6MxPuftb5Rb1U7rVW19rtryBZqX7TNQNgI6AEBBqnaACWWy3IdRn33iSN5zz3i+duDoqUayrOMol/nb3BtXt2fblt5cP1jcnc1++65a/vThQwsetUyb17F17Or+9vztqwcLHsss+xvlVrXTelVbn6u2fIHmZfsMlI17oAMAADSYV17clVde3JWH909leKSWO3dPnuCZc09UOYlzfPNP5rW1JNu29Ob1VxQ36/z+Z6YyPDKWnXunFvzEMiyDmy9w/3MAAIBmJqADAAA0qGv62/PnWwcyk+ShfVN5x6iYfmbmx/P1A+3ZvqUnG9YUFzjF87KaXde+p9epFgAAgGbmEu4AAAWp2iXOoEyKPIx6NqZ/7tsT+ehDB3Ng4lRjqeIh3+Lt669v7smPXNVdwFhmiedlNrvO/eUrBnPD6saJ6PY3yq1qp/Wqtj5XbfkCzcv2GSgbAR0AoCBVO8CEMmmkw6iv7p/KHd+ZzMceOpQnxqt+z/TF29X1A+3ZtqUnGwucdZ6cKJ6XfXlUyey69w/fvzqX9rQVOJb57G+UWyN9HtVD1dbnqi1foHnZPgNlI6ADABSkageYUCaNehi169B0/uXJiXzogYN5vHaqmJ6UK+Au3qb+2qae/Meri511nojn1TC7/t35w0Ppbm+cz3j7G+XWqJ9Hy6Vq63PVli/QvGyfgbIR0AEAClK1A0wok2Y4jNp9eDpf2jWZ9983nsfGyhzTF29Lrxtsz/bNPbmx4FnnSXLfd+P5PeJ5yR1bD68bbM9fvXKw4LHMZ3+j3Jrh82gpVW19rtryBZqX7TNQNo1zUy4AAACWzNCK1rz2sq689rKu7D0ynXv2TOX2+8Zz76L7bz9r4UmvRj8ptPgk3WBXa7Zt7smrLukqYDyLiefVs2mo+C9tAAAAcG4EdAAAgJJb3dWaWy/qzK0XdebI0Zncu3cq77p7PDv3TJ7k/5obqBsp+h5/dssvbViVn16/ss5jObF7905leHRswRcWGul1ZOnMrpPXDzrNAgAA0Oxcwh0AoCBVu8QZlElZDqOmppMnDx7N6O7JfPiBg3n0wOlc6j0pJgQfrj4rkQAAIABJREFUf5t5w+r2bNvSm+c0ULgUz6tmdt385G0D2dAAtw6Yy/5GuZXl8+h0VW19rtryBZqX7TNQNo1zhgEAAIC6am9NLulpyyU9bfnBy1dk38R0Htl/NL+7o5adJ7zUe3L8mL0cJ5FOfCKuEcN5Ip5XXV9na9FDAAAA4ByZgQ4AUJCqfUMbyqQKh1GT08neI9O58+nJfPShg6cI6idyJq/TqbeJvR0t+YUbV+X7L12Rvs7G24bes/fYPc/ve0Y8r5bZdfHu1w+ls7Wx1k37G+VWhc+juaq2Pldt+QLNy/YZKBsBHQCgIFU7wIQyqeJh1OR08tTBo9m5dyoff/hQdpz0/ulL6/rB9rzphlW55cLOuv3NMyWeV9mxz/MbVrfnL18xWPBYFrO/UW5V+zyq2vpcteULNC/bZ6BsGutadwAAADSkjjmXe//+S7tydCbZd2Q6D+ybytcOHM1nHj+SnUsY1Tes6ch/ee7KbD6vIyvaGvuE3L3iOUluvqBxv+ABAADA6TMDHQCgIFX7hjaUicOo45uaTvYcmc6j+6ey69B0vj52NA/vn8ruw9ML7gk+6/rB9qxb1ZbnDLbnyr62XDvQnotWtaXBm/k8r/8/z7jneWXNrqjvvrkvr7qkq8CxHJ/9jXKr2udR1dbnqi1foHnZPgNlYwY6VIAdGMqkausz5Va17VXV3r9VW76QJO2tydru1qztXjwT98jRmUxOJ0dnktaWY9mxvTUNP7v8VN5zz7h4TpLk/O7WoocApWf/qtwcL1Am1meA5iagAwAAsOy62lrS1Vb0KJbWnz18KB+4/2DRw6BBXLyqZCs4AABARfl6NAAAAJyhO3ZN5rfuqi141MybKhsyAx0AAKAUHN0BAADAGXh4/1SGR8cWPCqeV9mmoY5U60KtAAAA5SWgAwAAwBkYHqnl62NH5zwinlfTbDK/+YLOAscBAADAUhLQAQAA4DQ9uG8qd+6enPOIeE5ydb/7nwMAAJSFgA4AAACnaXhk4X3PITlvhdMrAAAAZeEIDwAAAE7D0Zlkxx6zz1nssl4z0AEAAMpCQAcAAIDT8LlvHSl6CDSogU6nVwAAAMrCER4AAACcho88dGjOf5l9zjE3DXWktaXoUQAAALBUBHQAAAA4hemZ5K7dk6d+IhUxW8y3russcBwAAAAsNQEdAAAATuHglBnnHN9lPe5/DgAAUCYCOgAAAJzC1IyAzvENdTu1AgAAUCaO8gAAAOAUOtzkmhO4sq+96CEAAACwhAR0AAAAOIWV7QI6x9fTYd0AAAAoEwEdAAAATqElyaahjqKHQYPZNNQR+RwAAKBcBHQAAAA4DW987so5/yWbVtfssv93l3UVOA4AAACWg4AOAAAAp+GFazvT7VLuzLG2u63oIQAAALDEBHQAAAA4TW+7qWfOf4npVXdVv4AOAABQNgI6AAAAnKYfvmJFBrvmHkqL6FV23gqnVQAAAMrGkR4AAACcgW2be079JCphhUv6AwAAlI6ADgAAAGfgVZd0ZeOajjmPiKhVtGmow5IHAAAoIQEdAAAAztC2LT3ZIKJX0Oxy/sHvWVHgOAAAAFguAjoAAACcofUD7dm+pSc3iuiVtbbbKRUAAIAycrQHAAAAZ2H9QHu2bz5eRBfSq+Ca/vaihwAAAMAyENABAADgLF032J7hLT0L7omeiOjlN9BlGQMAAJSRgA4AAADnYP1Aez5x20B++IqF98QWWMusq83yBQAAKCMBHQAAAJbAbzyvN2/b1LPgUZd0L4/Z5bhpqMNSBQAAKCkBHQAAAJbIj17dndtf3JehFQsPt+XWMvn3i642AAAAQFkI6AAAALCEtq7ryv98aX82DR3vvuhCehlcO9Be9BAAAABYJgI6AAAALLFr+tvz51sH8vsv7Etf58JoLqI3uwtXOp0CAABQVo74AAAAYJm85tKufOxlA9m4xmz0MlnZbtkBAACUlYAOAAAAy2j9QHs+cdtA3n1zXwa73Bu92T13dXu62iw3AACAshLQAQAAoA5edUlXPvLS/mwwG70JzS6fV1/SVeA4AAAAWG4COgAAANTJ+oH2fPK2gbznRX1ZbTZ6U7qyr73oIQAAALCMBHQAAACos1de3JUP39qfG81GbzpX9LUVPQQAAACWkYAOAAAABbhusD2fum0gf/SivqxZYTZ6sxjodCoFAACgzBz1AQAAQIFuu7grf3xLf25cvfDS4GajN6JVHZYJAABAmQnoAAAAULDrB9vzqVcMmo3e4Dau6UibxQEAAFBqAjoAAAA0CLPRG9Hs6/6aS7sKHAcAAAD1IKADAABAA3l2Nvp7XtSX1V1mozeS5yz6YgMAAABlI6ADAABAA3rlxV350K1mozeSdSvbih4CAAAAy0xABwAAgAb17Gz037+5L/2dC6O5iF5vA11ecwAAgLIT0AEAAKDBveaSrrzvJf25pt9s9KJcP9ieFW1eawAAgLIT0AEAAKAJbBrqyN+8ejBvf15vFndcYXe53XphZ9FDAAAAoA4EdAAAAGgir79iRT76soFc2bfwftwi+tKbfU2vGVg4+x8AAIAyEtABAACgyWw5ryP/+zWr8+ubexb8xCXdl8vViy6fDwAAQBkJ6AAAANCkfuSq7vzpy81Gr4fVXV5TAACAKhDQAQAAoIk977uz0X/1JrPRl8sVfW0Z7HIKBQAAoAoc/QEAAEAJ/Ng13fnYywZyhdnoS+7mtZ1FDwEAAIA6EdABAACgJJ5/fkc+85rVectGs9HP3ezrdWnPwi8lAAAAUFYCOgAAAJTMT13bnfe9pD9ruxce9ovoZ2PDmvaihwAAAECdCOgAAABQQi+7qDP//Lo1ecP1Kxf8xGz0M7VmhdMnAAAAVeEIEAAAAErs529Yldtf3JehRRFYRD9dF6x0CXcAAICqENABAACg5Lau68qHb+3PTUMdC35iNvqpbFjTkTYvEQAAQGUI6AAAAFAB1w605y+2DuQPX9R3nEuSK8Qn8oK1C790AAAAQJkJ6AAAAFAhr7j42Gz0DWvMRj+x2ddh06JZ+wAAAJSZgA4AAAAVs36gPZ+8zWz003HhSqdOAAAAqsRRIAAAAFTUKy7uyodu6c+NZqOf0LpVbUUPAQAAgDoS0AEAAKDCrhtsz6duG8jtL+7Led1mo8+1fqA9K9ur/RoAAABUTXvRAwBYai0tTnBBs5qZmSl6CHVle1VuVVu+VXv/QhltXdeVi1a2ZftoLTv3TM75ybPbs+q9z7eu6yx6CHBS9jegeVXt/Uu5VW199nkE5WcGOgAAAJBkdjb6e1/cn/MrOxt99t+5+byFl7YHAACg7AR0AAAAYJ6Xr+vMB2/pz4aK3xv9ij4X7gMAAKgaAR0AAABYZP1Aez5520De/5L+XLCyerPRL17VlrWLZuEDAABQdo4EAQAAgBN66UWd+cBL+nPTUBVmo8/+e/7DVSsKHAcAAABFEdABAACAk7p2oD1/sXUgH7ylPxdWZDb688/vLHoIAAAAFEBABwAAAE7LLRd25p9euyY/s37lgp+Ubzb69YPufw4AAFBFAjoAAABwRn5xw6q87yX9x7lHeDNH9Nmxb1jTkbZm/qcAAABw1gR0AAAA4Iy97KLOfO51a/Jj13Qv+Enzz0b/1ZtWFT0EAAAACiKgAwAAAGelJcmv3tSTd9/cl8GucsxG7+1oyY1rOooeBgAAAAUR0AEAAIBz8qpLuvLeF/fl2oGF9w1vlog+O87/eoPZ5wAAAFXWMjMzM1P0IIDl1dLSLCetgKqr2m6J7TNlUrX3L3Bin/jqobx9tHacnzTydmL2M/nLPzSU3o7yfEbb36BM7G+Um+0V0Cx8HkH5mYEOAAAALJkfuao7H7ylPxeubJZLus+O67rB9lLFcwAAAM6cGehQAb7BCzSLqu2W2D5TJlV7/wKn5z33jOcD9x88zk8aaZsx+3n8qdsGSnf/c/sblIn9jXKzvQKahc8jKD8z0AEAAIBl8aYbVuWPXtSXNSsadTb67Dieu7q9dPEcAACAMyegAwAAAMvmtou78pGX9mfT0MI43ZJiQ/rs317R1pJtm3sLHAsAAACNwiXcoQJcAgtoFlXbLbF9pkyq9v4Fzs7ff/NIhkfGsn9i4TajiG3I7Ofw73xvb37g8hUFjGH52d+gTOxvlJvtFdAsfB5B+ZmBDgAAANTFay7pykdfNpCNiy6VXu/Z6LN/68bV7aWN5wAAAJw5M9ChAnyDF2gWVdstsX2mTKr2/gXO3T9/eyLDo2N56uD0cX66nNuU2c/fC1e25vYX9+f6wfZl/HvFsr9BmdjfKDfbK6BZ+DyC8hPQoQIcgADNomq7JbbPlEnV3r/A0vm7bxy7rPv41PG2I0u9bZn97B3sas3vfG9vbrmwc4n/RmOxv0GZ2N8oN9sroFn4PILyE9ChAhyAAM2iarslts+USdXev8DSenDfVLaP1HL3nsmTPOtctjPzP3PXrGjN8JaebF3XdQ6/sznY36BM7G+Um+0V0Cx8HkH5CehQAQ5AgGZRtd0S22fKpGrvX2B5PPDMVLaP1rLzpCH9Wafa7hz/c/aKvrZs29yb55+/8D7s5WR/gzKxv1FutldAs/B5BOUnoEMFOAABmkXVdktsnymTqr1/geU1NZ38328dyR/sHM/jtaNL9nt/5aae/Pg13Uv2+5qB/Q3KxP5GudleAc3C5xGUn4AOFeAABGgWVdstsX2mTKr2/gXq59vjR/OFpybzpw8fzKMHzi6mbxrqyLYtPbmmv32JR9f47G9QJvY3ys32CmgWPo+g/AR0qAAHIECzqNpuie0zZVK19y9QjP0TM/nq/qk8uG8quw5N54na0Tx5cDpjk9NpaWnJzMxMhla0Zt2qtlzR15aNazqy6byOE1zMvRrsb1Am9jfKzfYKaBY+j6D8BHSoAAcgQLOo2m6J7TNlUrX3L0CzsL9BmdjfKDfbK6BZ+DyC8mstegAAAAAAAAAA0AgEdAAAAAAAAACI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EnSXvQAAJbazMxM0UOAJdPS0lL0EOqqav/eqm2vLF+gWdheQfOq2vpcte1V1f69VeP9S5lYnwGamxnoAAAAAAAAABA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JGkvegAAnJuWlpaih1BXMzMzRQ+BZVS15ev9C82rau9fyq1q67PPo3Kr2voMZVK192/VPo+qtnyr9u+t2voMlJ8Z6AAAAAAAAAAQ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CRpL3oAwPKbmZkpeggsI8u33CzfcrN8y62lpaXoIdSV9ZkysT6Xm+1zuVm+0Lyq9v4FABqXGegAAAAAAAAAEA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8P/Yt6MTyWEggIJP4PxT1iVwHws7O5pRV0XQRrJseAgqAR0AAAAAAAAAKgEdAAAAAAAAACoBHQAAAAAAAAAqAR0AAAAAAAAAKgEdAAAAAAAAACoBHQAAAAAAAAAqAR0AAAAAAAAAKgEdAAAAAAAAACoBHQAAAAAAAAAqAR0AAAAAAAAAKgEdAAAAAAAAACoBHQAAAAAAAAAqAR0AAAAAAAAAKgEdAAAAAAAAACoBHQAAAAAAAAAqAR0AAAAAAAAAKgEdAAAAAAAAACoBHQAAAAAAAAAqAR0AAAAAAAAAKgEdAAAAAAAAAKp6Tg8A/L211ukRAKC99+kR3mra83K3afvZ//Pdpu1nuMm089l5xU3s57s5n4HbuIEOAAAAAAAAA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DVc3oAgFfbe58eAeBH1lqnRwD4kWnn1bT/yWnrO+154SbTzmeAb+F8Bm7jBjoAAAAAAAAAJK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FXP6QEA+J211ukR4GX23qdHgJdxPt9t2nllP3MT7y83sb4An8n5fLdp/5MwkRvoAAAAAAAAAJC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BVPacHAAAA4LPtvU+P8FZrrdMj8Ies792cV9xk2n4GAPgUbqADAAAAAAAAQAI6AAAAAAAAAFQCOgAAAAAAAABUAjoAAAAAAAAAVAI6AAAAAAAAAFQCOgAAAAAAAABUAjoAAAAAAAAAVAI6AAAAAAAAAFQCOgAAAAAAAABUAjoAAAAAAAAAVAI6AAAAAAAAAFQCOgAAAAAAAABUAjoAAAAAAAAAVAI6AAAAAAAAAFQCOgAAAAAAAABUAjoAAAAAAAAAVAI6AAAAAAB2ma1rAAAS2ElEQVQ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T1nB4AAAButPc+PcJbrbVOj/BW0553Gu/v3aat7zTT9vM03t+7eX8BgE/hBjoAAAAAAAAAJK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FXP6QEA+J299+kRAPiPtdbpEd5q2vdo2vpOY33he037Hk3jfOYm084r7y8A38QNdAAAAAAAAABI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qp7TAwC82lrr9AgAwOX23qdHeCv/V/C9vL93m/Y9msb63m3a+Ww/323afgbu5wY6AAAAAAAAACS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BVa++9Tw8BAAAAAAAAAKe5gQ4AAAAAAAAA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P/aswMBAAAAAEH7Uy9SGkE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1U2YiWbGMxu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726072"/>
            <a:ext cx="3672408" cy="98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09087"/>
            <a:ext cx="3672408" cy="651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Helvetica Neue" panose="020B0604020202020204" charset="0"/>
              </a:rPr>
              <a:t>СтС</a:t>
            </a:r>
            <a:r>
              <a:rPr lang="en-US" dirty="0">
                <a:latin typeface="Helvetica Neue" panose="020B0604020202020204" charset="0"/>
              </a:rPr>
              <a:t>-</a:t>
            </a:r>
            <a:r>
              <a:rPr lang="ru-RU" dirty="0">
                <a:latin typeface="Helvetica Neue" panose="020B0604020202020204" charset="0"/>
              </a:rPr>
              <a:t>606</a:t>
            </a:r>
            <a:r>
              <a:rPr lang="en-US" dirty="0">
                <a:latin typeface="Helvetica Neue" panose="020B0604020202020204" charset="0"/>
              </a:rPr>
              <a:t>9</a:t>
            </a:r>
            <a:r>
              <a:rPr lang="ru-RU" dirty="0">
                <a:latin typeface="Helvetica Neue" panose="020B0604020202020204" charset="0"/>
              </a:rPr>
              <a:t>34</a:t>
            </a: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7312">
              <a:lnSpc>
                <a:spcPct val="110000"/>
              </a:lnSpc>
            </a:pPr>
            <a: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Головин Серафим Андреевич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59" y="2711450"/>
            <a:ext cx="3384375" cy="30218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46677" y="3866222"/>
            <a:ext cx="123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Фото проекта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639892-DB86-D877-46CB-A3DE4181A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02" y="3641473"/>
            <a:ext cx="3075815" cy="10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3794538" cy="144016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5169" y="57735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 продукте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43545" y="712188"/>
            <a:ext cx="8128855" cy="3004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Проблема:</a:t>
            </a:r>
            <a:endParaRPr lang="ru-RU" dirty="0"/>
          </a:p>
          <a:p>
            <a:pPr marL="0" indent="0">
              <a:buNone/>
            </a:pPr>
            <a:r>
              <a:rPr lang="ru-RU" sz="2400" dirty="0"/>
              <a:t>При токарной обработке чаще всего ломается хвостовик цельного резца.</a:t>
            </a:r>
          </a:p>
          <a:p>
            <a:pPr marL="0" indent="0">
              <a:buNone/>
            </a:pPr>
            <a:r>
              <a:rPr lang="ru-RU" sz="2400" dirty="0"/>
              <a:t>В результате выбрасывается весь инструмент, хотя державка оставалась работоспособной.</a:t>
            </a:r>
          </a:p>
          <a:p>
            <a:pPr marL="0" indent="0">
              <a:buNone/>
            </a:pPr>
            <a:r>
              <a:rPr lang="ru-RU" sz="2400" dirty="0"/>
              <a:t>Высокие затраты на замену, простои оборудования, огромные складские запасы.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E754ED-D039-6FD1-7F6C-89C41DCAD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930" y="3789040"/>
            <a:ext cx="5050090" cy="20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3EE04-9043-8502-BB9B-464D772E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C28C9-39C2-8658-BC3E-FF7C872C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91E2D2A-CE01-0207-6759-E47FDD293023}"/>
              </a:ext>
            </a:extLst>
          </p:cNvPr>
          <p:cNvGrpSpPr/>
          <p:nvPr/>
        </p:nvGrpSpPr>
        <p:grpSpPr>
          <a:xfrm>
            <a:off x="-2918" y="540421"/>
            <a:ext cx="3794538" cy="144016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CE1389E-475D-7749-217F-809BA57BF6DC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5D9C2F5-3286-1106-020F-0AA909F7EE36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203EEBB-2CAA-9CDF-3A79-24383DC5E006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884EAFB-F020-8546-8EC6-62C6D283D95B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D20BDC9-5BFE-0FEB-6248-5C53FB2D841F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D8135C6B-212B-D6B5-1A8E-66B706A3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5663D45-74F1-657C-DBB6-9A404B69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04CF96-B3B6-2E08-755E-30A37268C52A}"/>
              </a:ext>
            </a:extLst>
          </p:cNvPr>
          <p:cNvSpPr/>
          <p:nvPr/>
        </p:nvSpPr>
        <p:spPr>
          <a:xfrm>
            <a:off x="65169" y="57735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 продукте</a:t>
            </a: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2D39DE42-EC50-99CF-F12E-5AD3F8801902}"/>
              </a:ext>
            </a:extLst>
          </p:cNvPr>
          <p:cNvSpPr txBox="1">
            <a:spLocks/>
          </p:cNvSpPr>
          <p:nvPr/>
        </p:nvSpPr>
        <p:spPr>
          <a:xfrm>
            <a:off x="43546" y="712188"/>
            <a:ext cx="4108090" cy="34393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Georgia" panose="02040502050405020303" pitchFamily="18" charset="0"/>
              </a:rPr>
              <a:t>Линейка модульных составных державок для токарной обработки, состоящих из двух отдельных элементов — державки и хвостовика, соединяемых резьбовым креплением. Державки выпускаются под различные типы сменных пластин, хвостовики — стандартных сечений под разные модели станков.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DF0B2-79DE-8D46-AAF3-5C1BA4312CCC}"/>
              </a:ext>
            </a:extLst>
          </p:cNvPr>
          <p:cNvSpPr txBox="1"/>
          <p:nvPr/>
        </p:nvSpPr>
        <p:spPr>
          <a:xfrm>
            <a:off x="4788024" y="2874274"/>
            <a:ext cx="45865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/>
              <a:t>Предприятия машиностроения (ОПК, гражданское машиностроение), ремонтные производства, малые и средние механические цеха, учебные заведения. Применяется при выполнении токарных работ: наружное точение, растачивание, отрезка, проточка канавок, </a:t>
            </a:r>
            <a:r>
              <a:rPr lang="ru-RU" sz="2000" dirty="0" err="1"/>
              <a:t>резьбонарезание</a:t>
            </a:r>
            <a:r>
              <a:rPr lang="ru-RU" sz="2000" dirty="0"/>
              <a:t>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1C680B-3DD9-602C-4EBE-CEF89961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860515"/>
            <a:ext cx="4816486" cy="17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3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4544" y="32075"/>
            <a:ext cx="6784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Технологичность стартап-проекта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9FFCCC-02F7-868F-8DDC-5ADB5EEED7CF}"/>
              </a:ext>
            </a:extLst>
          </p:cNvPr>
          <p:cNvSpPr txBox="1"/>
          <p:nvPr/>
        </p:nvSpPr>
        <p:spPr>
          <a:xfrm>
            <a:off x="395536" y="941411"/>
            <a:ext cx="736383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effectLst/>
              </a:rPr>
              <a:t>1. Техническое решение</a:t>
            </a:r>
            <a:br>
              <a:rPr lang="ru-RU" sz="2000" dirty="0"/>
            </a:br>
            <a:r>
              <a:rPr lang="ru-RU" sz="2000" b="0" i="0" dirty="0">
                <a:effectLst/>
              </a:rPr>
              <a:t>Разделение цельного токарного резца на державку и хвостовик с резьбовым соединением. Простота реализации при сохранении жесткости цельнометаллических конструкций.</a:t>
            </a:r>
            <a:br>
              <a:rPr lang="ru-RU" sz="2000" b="0" i="0" dirty="0">
                <a:effectLst/>
              </a:rPr>
            </a:br>
            <a:r>
              <a:rPr lang="ru-RU" b="1" dirty="0"/>
              <a:t>Преимущества</a:t>
            </a:r>
            <a:endParaRPr lang="ru-RU" dirty="0"/>
          </a:p>
          <a:p>
            <a:r>
              <a:rPr lang="ru-RU" dirty="0"/>
              <a:t>Замена только поврежденного элемента (экономия в 3-5 раз)</a:t>
            </a:r>
          </a:p>
          <a:p>
            <a:r>
              <a:rPr lang="ru-RU" dirty="0"/>
              <a:t>Сокращение складских запасов в 3-4 раза</a:t>
            </a:r>
          </a:p>
          <a:p>
            <a:r>
              <a:rPr lang="ru-RU" dirty="0"/>
              <a:t>Переналадка за 1-2 минуты</a:t>
            </a:r>
          </a:p>
          <a:p>
            <a:r>
              <a:rPr lang="ru-RU" dirty="0"/>
              <a:t>Доступные отечественные материалы</a:t>
            </a:r>
          </a:p>
          <a:p>
            <a:r>
              <a:rPr lang="ru-RU" dirty="0"/>
              <a:t>Простота изготовления на стандартном оборудовании</a:t>
            </a:r>
          </a:p>
          <a:p>
            <a:endParaRPr lang="ru-RU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1B7288-9E7C-77D8-5B19-6F6063A40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77" y="4529663"/>
            <a:ext cx="1731241" cy="11232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368114-44EB-6A57-2093-D09E04E02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871" y="4529663"/>
            <a:ext cx="2277366" cy="11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F8DFB-1B38-AD99-B3D2-F9E507012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FF242-8233-8817-720F-72E8ECC1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2A750A-652F-7471-A4AE-183C77D7E68D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DCEBA62-D970-F683-2884-45387341A610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A87B311-79D0-53E1-B990-40F702CD3BD8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6F97954-5D8C-B6BC-4881-350E66FBD1E3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2897800-C57E-3FFA-9FEC-74187B61B67E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EB240E5-F6A7-4292-54FD-5F77780422A1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38A05F9A-435E-6323-6B1B-D4EF08B0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A6AAA62-3E91-5462-1C93-FD32BD994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A22ED8-19D1-0D0C-D858-B480BBD21D80}"/>
              </a:ext>
            </a:extLst>
          </p:cNvPr>
          <p:cNvSpPr/>
          <p:nvPr/>
        </p:nvSpPr>
        <p:spPr>
          <a:xfrm>
            <a:off x="-324544" y="32075"/>
            <a:ext cx="6784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Технологичность стартап-проекта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5852E-EFCF-0C1C-ECDA-C9776EF05021}"/>
              </a:ext>
            </a:extLst>
          </p:cNvPr>
          <p:cNvSpPr txBox="1"/>
          <p:nvPr/>
        </p:nvSpPr>
        <p:spPr>
          <a:xfrm>
            <a:off x="395536" y="941411"/>
            <a:ext cx="73638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3. Имеющийся задел</a:t>
            </a:r>
            <a:endParaRPr lang="ru-RU" dirty="0"/>
          </a:p>
          <a:p>
            <a:r>
              <a:rPr lang="ru-RU" dirty="0"/>
              <a:t>3D-модели основных типоразмеров</a:t>
            </a:r>
          </a:p>
          <a:p>
            <a:r>
              <a:rPr lang="ru-RU" dirty="0"/>
              <a:t>Моделирование в CAM-системах</a:t>
            </a:r>
          </a:p>
          <a:p>
            <a:r>
              <a:rPr lang="ru-RU" dirty="0"/>
              <a:t>Действующий прототип (испытан)</a:t>
            </a:r>
          </a:p>
          <a:p>
            <a:r>
              <a:rPr lang="ru-RU" dirty="0"/>
              <a:t>Патентные исследования проведены</a:t>
            </a:r>
          </a:p>
          <a:p>
            <a:r>
              <a:rPr lang="ru-RU" b="1" dirty="0"/>
              <a:t>4. Нацпроект</a:t>
            </a:r>
            <a:br>
              <a:rPr lang="ru-RU" dirty="0"/>
            </a:br>
            <a:r>
              <a:rPr lang="ru-RU" dirty="0"/>
              <a:t>Соответствует развитию станкоинструментальной промышленности и импортозамещению.</a:t>
            </a:r>
          </a:p>
          <a:p>
            <a:r>
              <a:rPr lang="ru-RU" b="1" dirty="0"/>
              <a:t>5. Интеллектуальная собственность</a:t>
            </a:r>
            <a:br>
              <a:rPr lang="ru-RU" dirty="0"/>
            </a:br>
            <a:r>
              <a:rPr lang="ru-RU" dirty="0"/>
              <a:t>Подача заявки на полезную модель, ноу-хау на документацию, товарный знак в перспективе.</a:t>
            </a:r>
          </a:p>
        </p:txBody>
      </p:sp>
    </p:spTree>
    <p:extLst>
      <p:ext uri="{BB962C8B-B14F-4D97-AF65-F5344CB8AC3E}">
        <p14:creationId xmlns:p14="http://schemas.microsoft.com/office/powerpoint/2010/main" val="373818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4214878" cy="170944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7504" y="44016"/>
            <a:ext cx="397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Аналоги и конкуренты</a:t>
            </a:r>
            <a:endParaRPr lang="ru-RU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42456-640C-7FF0-D215-D79C8AE9E910}"/>
              </a:ext>
            </a:extLst>
          </p:cNvPr>
          <p:cNvSpPr txBox="1"/>
          <p:nvPr/>
        </p:nvSpPr>
        <p:spPr>
          <a:xfrm>
            <a:off x="107504" y="1018399"/>
            <a:ext cx="51125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i="0" dirty="0">
                <a:effectLst/>
                <a:latin typeface="quote-cjk-patch"/>
              </a:rPr>
              <a:t>1. Существующие аналоги</a:t>
            </a:r>
            <a:br>
              <a:rPr lang="ru-RU" b="1" i="0" dirty="0">
                <a:effectLst/>
                <a:latin typeface="quote-cjk-patch"/>
              </a:rPr>
            </a:br>
            <a:r>
              <a:rPr lang="ru-RU" b="0" i="0" dirty="0">
                <a:effectLst/>
                <a:latin typeface="quote-cjk-patch"/>
              </a:rPr>
              <a:t>Цельные токарные резцы с механическим креплением пластин (</a:t>
            </a:r>
            <a:r>
              <a:rPr lang="ru-RU" b="0" i="0" dirty="0" err="1">
                <a:effectLst/>
                <a:latin typeface="quote-cjk-patch"/>
              </a:rPr>
              <a:t>Sandvik</a:t>
            </a:r>
            <a:r>
              <a:rPr lang="ru-RU" b="0" i="0" dirty="0">
                <a:effectLst/>
                <a:latin typeface="quote-cjk-patch"/>
              </a:rPr>
              <a:t>, </a:t>
            </a:r>
            <a:r>
              <a:rPr lang="ru-RU" b="0" i="0" dirty="0" err="1">
                <a:effectLst/>
                <a:latin typeface="quote-cjk-patch"/>
              </a:rPr>
              <a:t>Kennametal</a:t>
            </a:r>
            <a:r>
              <a:rPr lang="ru-RU" b="0" i="0" dirty="0">
                <a:effectLst/>
                <a:latin typeface="quote-cjk-patch"/>
              </a:rPr>
              <a:t>, </a:t>
            </a:r>
            <a:r>
              <a:rPr lang="ru-RU" b="0" i="0" dirty="0" err="1">
                <a:effectLst/>
                <a:latin typeface="quote-cjk-patch"/>
              </a:rPr>
              <a:t>Iscar</a:t>
            </a:r>
            <a:r>
              <a:rPr lang="ru-RU" b="0" i="0" dirty="0">
                <a:effectLst/>
                <a:latin typeface="quote-cjk-patch"/>
              </a:rPr>
              <a:t>, Mitsubishi, ZCC-CT, КЗТС). Цена: 2000-8000 руб. Недостаток: при поломке хвостовика утилизируется весь инструмент. Резцы с припаянными пластинами — устаревшая конструкция, микротрещины при пайке, ограниченный ресурс. Модульные системы премиум-класса (</a:t>
            </a:r>
            <a:r>
              <a:rPr lang="ru-RU" b="0" i="0" dirty="0" err="1">
                <a:effectLst/>
                <a:latin typeface="quote-cjk-patch"/>
              </a:rPr>
              <a:t>Coromant</a:t>
            </a:r>
            <a:r>
              <a:rPr lang="ru-RU" b="0" i="0" dirty="0">
                <a:effectLst/>
                <a:latin typeface="quote-cjk-patch"/>
              </a:rPr>
              <a:t> </a:t>
            </a:r>
            <a:r>
              <a:rPr lang="ru-RU" b="0" i="0" dirty="0" err="1">
                <a:effectLst/>
                <a:latin typeface="quote-cjk-patch"/>
              </a:rPr>
              <a:t>Capto</a:t>
            </a:r>
            <a:r>
              <a:rPr lang="ru-RU" b="0" i="0" dirty="0">
                <a:effectLst/>
                <a:latin typeface="quote-cjk-patch"/>
              </a:rPr>
              <a:t>, HSK) — цена 10000-50000 руб., требуют специальных адаптеров, избыточны для универсальных станков. Сборные державки под сменные пластины — цельная конструкция державки с хвостовиком (КЗТС, ТСМ, Скиф-М). Цена: 2000-4000 руб.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0881FD1-319A-5B05-3478-A6241B84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7934"/>
            <a:ext cx="2266417" cy="6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C462068-64BB-0D89-AC1E-1A32DCC1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24" y="896876"/>
            <a:ext cx="1287538" cy="12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8746198B-D014-6220-6E88-5104846B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45" y="2348880"/>
            <a:ext cx="2121816" cy="11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73F4FD35-8797-E063-86AD-3F77A459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75" y="3707159"/>
            <a:ext cx="1339171" cy="108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4BCCAA9D-9039-760B-F858-59404E2D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72" y="1037373"/>
            <a:ext cx="1044973" cy="10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6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389BD-5B27-D3CE-2C6C-9F0920A85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8A991-7EA2-B054-9DA0-41D7A3AE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6DFC00B-C50B-6204-F2DC-241F257CCA3C}"/>
              </a:ext>
            </a:extLst>
          </p:cNvPr>
          <p:cNvGrpSpPr/>
          <p:nvPr/>
        </p:nvGrpSpPr>
        <p:grpSpPr>
          <a:xfrm>
            <a:off x="-2918" y="540421"/>
            <a:ext cx="4214878" cy="170944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9022440-3CEC-8B46-D442-32E4D7EC704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0E35509-4680-477B-7912-A5DF717DC4FA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B757AC4-B62A-C603-5488-AC5C7F55D80E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5DAD568-5221-44AC-8F28-292C4C9290FF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8C429F5-EADC-0FB6-C733-4D61E9E66E54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F6DA36A-C466-7380-CE1D-A1974EB7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8CEC13D-33A3-9765-A39D-A932A4106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8EA9486-67F6-8855-F870-F527F47A9421}"/>
              </a:ext>
            </a:extLst>
          </p:cNvPr>
          <p:cNvSpPr/>
          <p:nvPr/>
        </p:nvSpPr>
        <p:spPr>
          <a:xfrm>
            <a:off x="107504" y="44016"/>
            <a:ext cx="397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Аналоги и конкуренты</a:t>
            </a:r>
            <a:endParaRPr lang="ru-RU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E6277-ED39-A7BC-41D3-B3C0D17AD005}"/>
              </a:ext>
            </a:extLst>
          </p:cNvPr>
          <p:cNvSpPr txBox="1"/>
          <p:nvPr/>
        </p:nvSpPr>
        <p:spPr>
          <a:xfrm>
            <a:off x="107504" y="1018399"/>
            <a:ext cx="393222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Конкурентные преимущества продукта</a:t>
            </a:r>
            <a:endParaRPr lang="ru-RU" dirty="0"/>
          </a:p>
          <a:p>
            <a:r>
              <a:rPr lang="ru-RU" dirty="0"/>
              <a:t>Раздельная конструкция — замена только поврежденного элемента, а не всего инструмента</a:t>
            </a:r>
          </a:p>
          <a:p>
            <a:r>
              <a:rPr lang="ru-RU" dirty="0"/>
              <a:t>Экономия эксплуатационных затрат в 3-5 раз</a:t>
            </a:r>
          </a:p>
          <a:p>
            <a:r>
              <a:rPr lang="ru-RU" dirty="0"/>
              <a:t>Сокращение складских запасов в 3-4 раза</a:t>
            </a:r>
          </a:p>
          <a:p>
            <a:r>
              <a:rPr lang="ru-RU" dirty="0"/>
              <a:t>Быстрая переналадка (1-2 минуты)</a:t>
            </a:r>
          </a:p>
          <a:p>
            <a:r>
              <a:rPr lang="ru-RU" dirty="0"/>
              <a:t>Простота конструкции и низкая себестоимость</a:t>
            </a:r>
          </a:p>
          <a:p>
            <a:r>
              <a:rPr lang="ru-RU" dirty="0"/>
              <a:t>Доступные отечественные материалы</a:t>
            </a:r>
          </a:p>
          <a:p>
            <a:r>
              <a:rPr lang="ru-RU" dirty="0"/>
              <a:t>Не требует специальных адаптеров (работает на любых станках)</a:t>
            </a:r>
          </a:p>
          <a:p>
            <a:r>
              <a:rPr lang="ru-RU" dirty="0"/>
              <a:t>Ремонтопригодность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endParaRPr lang="ru-RU" b="0" i="0" dirty="0">
              <a:effectLst/>
              <a:latin typeface="quote-cjk-patch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9FD2A-52D4-93C7-47EC-6E2968D2194F}"/>
              </a:ext>
            </a:extLst>
          </p:cNvPr>
          <p:cNvSpPr txBox="1"/>
          <p:nvPr/>
        </p:nvSpPr>
        <p:spPr>
          <a:xfrm>
            <a:off x="5211777" y="1018399"/>
            <a:ext cx="39322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Востребованность продукта</a:t>
            </a:r>
            <a:endParaRPr lang="ru-RU" dirty="0"/>
          </a:p>
          <a:p>
            <a:r>
              <a:rPr lang="ru-RU" dirty="0"/>
              <a:t>Предприятия ОПК (200-250 заводов) — высокая интенсивность использования инструмента</a:t>
            </a:r>
          </a:p>
          <a:p>
            <a:r>
              <a:rPr lang="ru-RU" dirty="0"/>
              <a:t>Гражданское машиностроение (транспортное, сельскохозяйственное, энергетическое)</a:t>
            </a:r>
          </a:p>
          <a:p>
            <a:r>
              <a:rPr lang="ru-RU" dirty="0"/>
              <a:t>Малый и средний бизнес (10-15 тыс. частных цехов)</a:t>
            </a:r>
          </a:p>
          <a:p>
            <a:r>
              <a:rPr lang="ru-RU" dirty="0"/>
              <a:t>Учебные заведения (колледжи, вузы)</a:t>
            </a:r>
          </a:p>
          <a:p>
            <a:r>
              <a:rPr lang="ru-RU" dirty="0"/>
              <a:t>Ежегодное потребление токарного инструмента в РФ — 15-20 млн единиц</a:t>
            </a:r>
          </a:p>
          <a:p>
            <a:r>
              <a:rPr lang="ru-RU" dirty="0"/>
              <a:t>Целевая доля рынка — 10-15% (3-5 млрд руб. в год)</a:t>
            </a:r>
          </a:p>
        </p:txBody>
      </p:sp>
    </p:spTree>
    <p:extLst>
      <p:ext uri="{BB962C8B-B14F-4D97-AF65-F5344CB8AC3E}">
        <p14:creationId xmlns:p14="http://schemas.microsoft.com/office/powerpoint/2010/main" val="122717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0"/>
            <a:ext cx="3854838" cy="153107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63" y="64081"/>
            <a:ext cx="3955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Рынок и потребитель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37B03-AEC2-6E8A-6268-1D42D93484EF}"/>
              </a:ext>
            </a:extLst>
          </p:cNvPr>
          <p:cNvSpPr txBox="1"/>
          <p:nvPr/>
        </p:nvSpPr>
        <p:spPr>
          <a:xfrm>
            <a:off x="106378" y="805838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ru-RU" b="1" i="0" dirty="0">
                <a:effectLst/>
                <a:latin typeface="quote-cjk-patch"/>
              </a:rPr>
              <a:t>Рынок и потребитель</a:t>
            </a:r>
            <a:endParaRPr lang="ru-RU" b="0" i="0" dirty="0">
              <a:effectLst/>
              <a:latin typeface="quote-cjk-patch"/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i="0" dirty="0">
                <a:effectLst/>
                <a:latin typeface="quote-cjk-patch"/>
              </a:rPr>
              <a:t>Область применения продукта</a:t>
            </a:r>
            <a:br>
              <a:rPr lang="ru-RU" b="0" i="0" dirty="0">
                <a:effectLst/>
                <a:latin typeface="quote-cjk-patch"/>
              </a:rPr>
            </a:br>
            <a:r>
              <a:rPr lang="ru-RU" b="0" i="0" dirty="0">
                <a:effectLst/>
                <a:latin typeface="quote-cjk-patch"/>
              </a:rPr>
              <a:t>Токарная обработка деталей на предприятиях машиностроения: наружное точение, растачивание, отрезка, проточка канавок, </a:t>
            </a:r>
            <a:r>
              <a:rPr lang="ru-RU" b="0" i="0" dirty="0" err="1">
                <a:effectLst/>
                <a:latin typeface="quote-cjk-patch"/>
              </a:rPr>
              <a:t>резьбонарезание</a:t>
            </a:r>
            <a:r>
              <a:rPr lang="ru-RU" b="0" i="0" dirty="0">
                <a:effectLst/>
                <a:latin typeface="quote-cjk-patch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5DC48-457E-3EAE-2367-C2F3E1CD2E82}"/>
              </a:ext>
            </a:extLst>
          </p:cNvPr>
          <p:cNvSpPr txBox="1"/>
          <p:nvPr/>
        </p:nvSpPr>
        <p:spPr>
          <a:xfrm>
            <a:off x="5467664" y="830936"/>
            <a:ext cx="3546603" cy="336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i="0" dirty="0">
                <a:effectLst/>
                <a:latin typeface="quote-cjk-patch"/>
              </a:rPr>
              <a:t>Барьеры для выхода на рынок</a:t>
            </a:r>
            <a:endParaRPr lang="ru-RU" b="0" i="0" dirty="0">
              <a:effectLst/>
              <a:latin typeface="quote-cjk-patch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Консервативность потребителей (привычка к цельным резцам)</a:t>
            </a:r>
          </a:p>
          <a:p>
            <a:pPr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Длительные процедуры испытаний на крупных предприятиях</a:t>
            </a:r>
          </a:p>
          <a:p>
            <a:pPr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Высокая конкуренция с китайскими производителями</a:t>
            </a:r>
          </a:p>
          <a:p>
            <a:pPr algn="l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Необходимость подтверждения надежности и ресурса</a:t>
            </a:r>
          </a:p>
        </p:txBody>
      </p:sp>
    </p:spTree>
    <p:extLst>
      <p:ext uri="{BB962C8B-B14F-4D97-AF65-F5344CB8AC3E}">
        <p14:creationId xmlns:p14="http://schemas.microsoft.com/office/powerpoint/2010/main" val="2181540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19000" y="536717"/>
            <a:ext cx="4590999" cy="174648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7816" y="4401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План реализации проекта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1230C-350A-29E5-BA76-7AC5B76C5B10}"/>
              </a:ext>
            </a:extLst>
          </p:cNvPr>
          <p:cNvSpPr txBox="1"/>
          <p:nvPr/>
        </p:nvSpPr>
        <p:spPr>
          <a:xfrm>
            <a:off x="95333" y="751914"/>
            <a:ext cx="45817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quote-cjk-patch"/>
              </a:rPr>
              <a:t> Ключевая техническая задача</a:t>
            </a:r>
            <a:br>
              <a:rPr lang="ru-RU" dirty="0"/>
            </a:br>
            <a:r>
              <a:rPr lang="ru-RU" b="0" i="0" dirty="0">
                <a:effectLst/>
                <a:latin typeface="quote-cjk-patch"/>
              </a:rPr>
              <a:t>Разработка конструкции и технологии производства модульных составных державок, обеспечивающих жесткость и точность, сопоставимые с цельными резцами, при возможности раздельной замены элементов.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5BE4B-B06C-F31D-9A3B-489DB9A8FC8B}"/>
              </a:ext>
            </a:extLst>
          </p:cNvPr>
          <p:cNvSpPr txBox="1"/>
          <p:nvPr/>
        </p:nvSpPr>
        <p:spPr>
          <a:xfrm>
            <a:off x="5116269" y="711365"/>
            <a:ext cx="38456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i="0" dirty="0">
                <a:effectLst/>
                <a:latin typeface="quote-cjk-patch"/>
              </a:rPr>
              <a:t>Ресурсы проекта</a:t>
            </a:r>
            <a:br>
              <a:rPr lang="ru-RU" dirty="0">
                <a:latin typeface="quote-cjk-patch"/>
              </a:rPr>
            </a:br>
            <a:r>
              <a:rPr lang="ru-RU" b="1" i="0" dirty="0">
                <a:effectLst/>
                <a:latin typeface="quote-cjk-patch"/>
              </a:rPr>
              <a:t>Имеющиеся:</a:t>
            </a:r>
            <a:br>
              <a:rPr lang="ru-RU" dirty="0">
                <a:latin typeface="quote-cjk-patch"/>
              </a:rPr>
            </a:br>
            <a:r>
              <a:rPr lang="ru-RU" b="0" i="0" dirty="0">
                <a:effectLst/>
                <a:latin typeface="quote-cjk-patch"/>
              </a:rPr>
              <a:t>3D-модели и конструкторская документация</a:t>
            </a:r>
            <a:br>
              <a:rPr lang="ru-RU" b="0" i="0" dirty="0">
                <a:effectLst/>
                <a:latin typeface="quote-cjk-patch"/>
              </a:rPr>
            </a:br>
            <a:r>
              <a:rPr lang="ru-RU" b="0" i="0" dirty="0">
                <a:effectLst/>
                <a:latin typeface="quote-cjk-patch"/>
              </a:rPr>
              <a:t>Действующий прототип</a:t>
            </a:r>
            <a:br>
              <a:rPr lang="ru-RU" b="0" i="0" dirty="0">
                <a:effectLst/>
                <a:latin typeface="quote-cjk-patch"/>
              </a:rPr>
            </a:br>
            <a:r>
              <a:rPr lang="ru-RU" b="0" i="0" dirty="0">
                <a:effectLst/>
                <a:latin typeface="quote-cjk-patch"/>
              </a:rPr>
              <a:t>Команда из 4 человек (руководитель, технолог, станочник, наставник)</a:t>
            </a:r>
            <a:br>
              <a:rPr lang="ru-RU" dirty="0">
                <a:latin typeface="quote-cjk-patch"/>
              </a:rPr>
            </a:br>
            <a:r>
              <a:rPr lang="ru-RU" b="0" i="0" dirty="0">
                <a:effectLst/>
                <a:latin typeface="quote-cjk-patch"/>
              </a:rPr>
              <a:t>Доступ к производственному оборудованию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2D549-6479-017A-682D-4E5DFA2B065D}"/>
              </a:ext>
            </a:extLst>
          </p:cNvPr>
          <p:cNvSpPr txBox="1"/>
          <p:nvPr/>
        </p:nvSpPr>
        <p:spPr>
          <a:xfrm>
            <a:off x="101030" y="2875096"/>
            <a:ext cx="4581726" cy="2498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i="0" dirty="0">
                <a:effectLst/>
                <a:latin typeface="quote-cjk-patch"/>
              </a:rPr>
              <a:t>Планируемые к привлечению:</a:t>
            </a:r>
            <a:endParaRPr lang="ru-RU" b="0" i="0" dirty="0">
              <a:effectLst/>
              <a:latin typeface="quote-cjk-patch"/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Материалы (сталь 40Х, 30ХГСА, твердосплавные пластины)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Оборудование (контрольно-измерительное)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quote-cjk-patch"/>
              </a:rPr>
              <a:t>Финансирование (грант 1 млн руб.)</a:t>
            </a:r>
          </a:p>
        </p:txBody>
      </p:sp>
    </p:spTree>
    <p:extLst>
      <p:ext uri="{BB962C8B-B14F-4D97-AF65-F5344CB8AC3E}">
        <p14:creationId xmlns:p14="http://schemas.microsoft.com/office/powerpoint/2010/main" val="2001836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9204</TotalTime>
  <Words>836</Words>
  <Application>Microsoft Office PowerPoint</Application>
  <PresentationFormat>Экран (4:3)</PresentationFormat>
  <Paragraphs>92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Fedra Sans Pro</vt:lpstr>
      <vt:lpstr>Georgia</vt:lpstr>
      <vt:lpstr>Gilroy-ExtraBold</vt:lpstr>
      <vt:lpstr>Helvetica Neue</vt:lpstr>
      <vt:lpstr>quote-cjk-patch</vt:lpstr>
      <vt:lpstr>Тема Office</vt:lpstr>
      <vt:lpstr>Студенческий  Стартап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Команда</vt:lpstr>
      <vt:lpstr>Презентация PowerPoint</vt:lpstr>
    </vt:vector>
  </TitlesOfParts>
  <Company>FASIE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 Стартап</dc:title>
  <dc:creator>Позднякова Елена Николаевна</dc:creator>
  <cp:lastModifiedBy>серафим головин</cp:lastModifiedBy>
  <cp:revision>77</cp:revision>
  <dcterms:created xsi:type="dcterms:W3CDTF">2023-02-08T09:03:57Z</dcterms:created>
  <dcterms:modified xsi:type="dcterms:W3CDTF">2026-03-16T16:57:04Z</dcterms:modified>
</cp:coreProperties>
</file>