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12192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iRKQi3DUNj4RiFqnmMn7qfY2ig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b="1" sz="275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3" name="Google Shape;113;p20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0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5.png"/><Relationship Id="rId2" Type="http://schemas.openxmlformats.org/officeDocument/2006/relationships/image" Target="../media/image33.png"/><Relationship Id="rId3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3.xml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6.png"/><Relationship Id="rId4" Type="http://schemas.openxmlformats.org/officeDocument/2006/relationships/image" Target="../media/image10.jpg"/><Relationship Id="rId5" Type="http://schemas.openxmlformats.org/officeDocument/2006/relationships/image" Target="../media/image8.png"/><Relationship Id="rId6" Type="http://schemas.openxmlformats.org/officeDocument/2006/relationships/image" Target="../media/image7.png"/><Relationship Id="rId7" Type="http://schemas.openxmlformats.org/officeDocument/2006/relationships/image" Target="../media/image2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drive.google.com/file/d/1Xv3AkKqHSG0kyx-kOmaGXSBm7AzttDvg/view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2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jpg"/><Relationship Id="rId4" Type="http://schemas.openxmlformats.org/officeDocument/2006/relationships/image" Target="../media/image23.jpg"/><Relationship Id="rId5" Type="http://schemas.openxmlformats.org/officeDocument/2006/relationships/image" Target="../media/image41.png"/><Relationship Id="rId6" Type="http://schemas.openxmlformats.org/officeDocument/2006/relationships/image" Target="../media/image38.png"/><Relationship Id="rId7" Type="http://schemas.openxmlformats.org/officeDocument/2006/relationships/image" Target="../media/image65.jpg"/></Relationships>
</file>

<file path=ppt/slides/_rels/slide11.xml.rels><?xml version="1.0" encoding="UTF-8" standalone="yes"?><Relationships xmlns="http://schemas.openxmlformats.org/package/2006/relationships"><Relationship Id="rId40" Type="http://schemas.openxmlformats.org/officeDocument/2006/relationships/image" Target="../media/image50.png"/><Relationship Id="rId20" Type="http://schemas.openxmlformats.org/officeDocument/2006/relationships/image" Target="../media/image42.png"/><Relationship Id="rId42" Type="http://schemas.openxmlformats.org/officeDocument/2006/relationships/image" Target="../media/image58.png"/><Relationship Id="rId41" Type="http://schemas.openxmlformats.org/officeDocument/2006/relationships/image" Target="../media/image46.png"/><Relationship Id="rId22" Type="http://schemas.openxmlformats.org/officeDocument/2006/relationships/image" Target="../media/image39.png"/><Relationship Id="rId44" Type="http://schemas.openxmlformats.org/officeDocument/2006/relationships/image" Target="../media/image54.png"/><Relationship Id="rId21" Type="http://schemas.openxmlformats.org/officeDocument/2006/relationships/image" Target="../media/image37.png"/><Relationship Id="rId43" Type="http://schemas.openxmlformats.org/officeDocument/2006/relationships/image" Target="../media/image48.png"/><Relationship Id="rId24" Type="http://schemas.openxmlformats.org/officeDocument/2006/relationships/image" Target="../media/image61.png"/><Relationship Id="rId46" Type="http://schemas.openxmlformats.org/officeDocument/2006/relationships/image" Target="../media/image63.png"/><Relationship Id="rId23" Type="http://schemas.openxmlformats.org/officeDocument/2006/relationships/image" Target="../media/image40.png"/><Relationship Id="rId45" Type="http://schemas.openxmlformats.org/officeDocument/2006/relationships/image" Target="../media/image60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26" Type="http://schemas.openxmlformats.org/officeDocument/2006/relationships/image" Target="../media/image36.png"/><Relationship Id="rId48" Type="http://schemas.openxmlformats.org/officeDocument/2006/relationships/hyperlink" Target="mailto:angelinaakentyeva19@gmail.com" TargetMode="External"/><Relationship Id="rId25" Type="http://schemas.openxmlformats.org/officeDocument/2006/relationships/image" Target="../media/image44.png"/><Relationship Id="rId47" Type="http://schemas.openxmlformats.org/officeDocument/2006/relationships/image" Target="../media/image62.png"/><Relationship Id="rId28" Type="http://schemas.openxmlformats.org/officeDocument/2006/relationships/image" Target="../media/image64.png"/><Relationship Id="rId27" Type="http://schemas.openxmlformats.org/officeDocument/2006/relationships/image" Target="../media/image43.png"/><Relationship Id="rId5" Type="http://schemas.openxmlformats.org/officeDocument/2006/relationships/image" Target="../media/image15.png"/><Relationship Id="rId6" Type="http://schemas.openxmlformats.org/officeDocument/2006/relationships/image" Target="../media/image11.png"/><Relationship Id="rId29" Type="http://schemas.openxmlformats.org/officeDocument/2006/relationships/image" Target="../media/image35.png"/><Relationship Id="rId7" Type="http://schemas.openxmlformats.org/officeDocument/2006/relationships/image" Target="../media/image12.png"/><Relationship Id="rId8" Type="http://schemas.openxmlformats.org/officeDocument/2006/relationships/image" Target="../media/image14.png"/><Relationship Id="rId31" Type="http://schemas.openxmlformats.org/officeDocument/2006/relationships/image" Target="../media/image59.png"/><Relationship Id="rId30" Type="http://schemas.openxmlformats.org/officeDocument/2006/relationships/image" Target="../media/image45.png"/><Relationship Id="rId11" Type="http://schemas.openxmlformats.org/officeDocument/2006/relationships/image" Target="../media/image22.png"/><Relationship Id="rId33" Type="http://schemas.openxmlformats.org/officeDocument/2006/relationships/image" Target="../media/image49.png"/><Relationship Id="rId10" Type="http://schemas.openxmlformats.org/officeDocument/2006/relationships/image" Target="../media/image20.png"/><Relationship Id="rId32" Type="http://schemas.openxmlformats.org/officeDocument/2006/relationships/image" Target="../media/image55.png"/><Relationship Id="rId13" Type="http://schemas.openxmlformats.org/officeDocument/2006/relationships/image" Target="../media/image21.png"/><Relationship Id="rId35" Type="http://schemas.openxmlformats.org/officeDocument/2006/relationships/image" Target="../media/image53.png"/><Relationship Id="rId12" Type="http://schemas.openxmlformats.org/officeDocument/2006/relationships/image" Target="../media/image32.png"/><Relationship Id="rId34" Type="http://schemas.openxmlformats.org/officeDocument/2006/relationships/image" Target="../media/image51.png"/><Relationship Id="rId15" Type="http://schemas.openxmlformats.org/officeDocument/2006/relationships/image" Target="../media/image30.png"/><Relationship Id="rId37" Type="http://schemas.openxmlformats.org/officeDocument/2006/relationships/image" Target="../media/image56.png"/><Relationship Id="rId14" Type="http://schemas.openxmlformats.org/officeDocument/2006/relationships/image" Target="../media/image24.png"/><Relationship Id="rId36" Type="http://schemas.openxmlformats.org/officeDocument/2006/relationships/image" Target="../media/image52.png"/><Relationship Id="rId17" Type="http://schemas.openxmlformats.org/officeDocument/2006/relationships/image" Target="../media/image26.png"/><Relationship Id="rId39" Type="http://schemas.openxmlformats.org/officeDocument/2006/relationships/image" Target="../media/image57.png"/><Relationship Id="rId16" Type="http://schemas.openxmlformats.org/officeDocument/2006/relationships/image" Target="../media/image25.png"/><Relationship Id="rId38" Type="http://schemas.openxmlformats.org/officeDocument/2006/relationships/image" Target="../media/image47.png"/><Relationship Id="rId19" Type="http://schemas.openxmlformats.org/officeDocument/2006/relationships/image" Target="../media/image34.png"/><Relationship Id="rId18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122" name="Google Shape;12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2359672" y="3455485"/>
            <a:ext cx="2437805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/>
          <p:nvPr/>
        </p:nvSpPr>
        <p:spPr>
          <a:xfrm>
            <a:off x="-96688" y="2641526"/>
            <a:ext cx="12385500" cy="123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701" marR="0" rtl="0" algn="l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ПГУ «НЕЙРОБУМ»  </a:t>
            </a:r>
            <a:endParaRPr/>
          </a:p>
          <a:p>
            <a:pPr indent="0" lvl="0" marL="7701" marR="0" rtl="0" algn="l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b="1" lang="ru-RU" sz="3638">
                <a:solidFill>
                  <a:schemeClr val="lt1"/>
                </a:solidFill>
              </a:rPr>
              <a:t>GUESS WHAT</a:t>
            </a: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endParaRPr/>
          </a:p>
        </p:txBody>
      </p:sp>
      <p:pic>
        <p:nvPicPr>
          <p:cNvPr id="125" name="Google Shape;12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15539" y="4403883"/>
            <a:ext cx="2500602" cy="249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81600" y="1"/>
            <a:ext cx="2534541" cy="2538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  <p:sp>
        <p:nvSpPr>
          <p:cNvPr id="133" name="Google Shape;133;p2"/>
          <p:cNvSpPr txBox="1"/>
          <p:nvPr/>
        </p:nvSpPr>
        <p:spPr>
          <a:xfrm>
            <a:off x="242565" y="1096786"/>
            <a:ext cx="10992600" cy="46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900"/>
              <a:t>Изучение английского языка в игровом формате становится все более популярным по нескольким причинам. 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900"/>
              <a:t>1) игры могут </a:t>
            </a:r>
            <a:r>
              <a:rPr b="1" lang="ru-RU" sz="1900"/>
              <a:t>помочь улучшить навыки чтения, письма, говорения и понимания на слух; </a:t>
            </a:r>
            <a:endParaRPr b="1"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900"/>
              <a:t>2) игры помогают улучшить грамматические навыки, а также </a:t>
            </a:r>
            <a:r>
              <a:rPr b="1" lang="ru-RU" sz="1900"/>
              <a:t>сделать процесс обучения более интересным и увлекательным;</a:t>
            </a:r>
            <a:endParaRPr b="1"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900"/>
              <a:t>3) игры дают помочь детям </a:t>
            </a:r>
            <a:r>
              <a:rPr b="1" lang="ru-RU" sz="1900"/>
              <a:t>лучше запомнить новые слова и фразы</a:t>
            </a:r>
            <a:r>
              <a:rPr lang="ru-RU" sz="1900"/>
              <a:t>, в игровой среде дети менее стеснительны и скованы и активнее общаются на языке между собой;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900"/>
              <a:t>4) использование игровых технологий на уроках английского языка может быть эффективным для студентов разных возрастов, </a:t>
            </a:r>
            <a:r>
              <a:rPr b="1" lang="ru-RU" sz="1900"/>
              <a:t>снимает напряженность во время обучения</a:t>
            </a:r>
            <a:r>
              <a:rPr lang="ru-RU" sz="1900"/>
              <a:t>;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900"/>
              <a:t>5) игровой формат стирает барьеры между учащимися и учителем, повышает эффективность процесса изучения английского языка;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900"/>
              <a:t>Кроме того, ученики могут получить обратную связь от других студентов и учителя, что может помочь им улучшить свои навыки.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900"/>
              <a:t>Занятия в группе могут </a:t>
            </a:r>
            <a:r>
              <a:rPr b="1" lang="ru-RU" sz="1900"/>
              <a:t>помочь находить единомышленников и получать необходимую поддержку от других учеников.</a:t>
            </a:r>
            <a:endParaRPr b="1" sz="19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/>
          </a:p>
        </p:txBody>
      </p:sp>
      <p:sp>
        <p:nvSpPr>
          <p:cNvPr id="139" name="Google Shape;139;p3"/>
          <p:cNvSpPr txBox="1"/>
          <p:nvPr/>
        </p:nvSpPr>
        <p:spPr>
          <a:xfrm>
            <a:off x="360040" y="1008686"/>
            <a:ext cx="109926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/>
              <a:t>Наши покупатели</a:t>
            </a:r>
            <a:r>
              <a:rPr lang="ru-RU" sz="2400"/>
              <a:t> - </a:t>
            </a:r>
            <a:r>
              <a:rPr lang="ru-RU" sz="2200">
                <a:solidFill>
                  <a:schemeClr val="dk1"/>
                </a:solidFill>
                <a:highlight>
                  <a:srgbClr val="FFFFFF"/>
                </a:highlight>
              </a:rPr>
              <a:t>репетиторы английского языка, школьные учителя английского, частные образовательные центры.  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/>
              <a:t>Наши потребители</a:t>
            </a:r>
            <a:r>
              <a:rPr lang="ru-RU" sz="2400"/>
              <a:t> - дети, изучающие английский язык с раннего возраста. </a:t>
            </a: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/>
          </a:p>
        </p:txBody>
      </p:sp>
      <p:sp>
        <p:nvSpPr>
          <p:cNvPr id="145" name="Google Shape;145;p4"/>
          <p:cNvSpPr txBox="1"/>
          <p:nvPr/>
        </p:nvSpPr>
        <p:spPr>
          <a:xfrm>
            <a:off x="360050" y="1052762"/>
            <a:ext cx="10992600" cy="3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2200"/>
              <a:t>Наша </a:t>
            </a:r>
            <a:r>
              <a:rPr b="1" lang="ru-RU" sz="2200"/>
              <a:t>игра решает несколько проблем: </a:t>
            </a:r>
            <a:endParaRPr b="1"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200"/>
              <a:t>Проведя опрос среди преподавателей английского языка мы выяснили следующие проблемы: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200"/>
              <a:t>- маленький словарный запас;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200"/>
              <a:t>- отсутствие интереса и мотивации;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200"/>
              <a:t>- неактуальность информации;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2200"/>
              <a:t>- слаженность, единый темп работы в группе;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2200"/>
              <a:t>- неинтересные, не завлекающие уроки в школе.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"/>
          <p:cNvSpPr txBox="1"/>
          <p:nvPr/>
        </p:nvSpPr>
        <p:spPr>
          <a:xfrm>
            <a:off x="360040" y="332656"/>
            <a:ext cx="8472264" cy="1004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И</a:t>
            </a:r>
            <a:endParaRPr/>
          </a:p>
          <a:p>
            <a:pPr indent="0" lvl="0" marL="7701" marR="0" rtl="0" algn="l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ОСНОВНОЙ ФУНКЦИОНАЛ</a:t>
            </a:r>
            <a:endParaRPr/>
          </a:p>
        </p:txBody>
      </p:sp>
      <p:sp>
        <p:nvSpPr>
          <p:cNvPr id="151" name="Google Shape;151;p5"/>
          <p:cNvSpPr txBox="1"/>
          <p:nvPr/>
        </p:nvSpPr>
        <p:spPr>
          <a:xfrm>
            <a:off x="360040" y="1484784"/>
            <a:ext cx="109926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/>
              <a:t>Наша команда предлагает решение в виде сер</a:t>
            </a:r>
            <a:r>
              <a:rPr lang="ru-RU" sz="2200"/>
              <a:t>виса</a:t>
            </a:r>
            <a:r>
              <a:rPr lang="ru-RU" sz="2200"/>
              <a:t> “GUESS WHAT”, который представляет из себя ребусы на английском языке. </a:t>
            </a:r>
            <a:endParaRPr sz="2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/>
              <a:t>Функционал: </a:t>
            </a:r>
            <a:endParaRPr b="1" sz="2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/>
              <a:t>- Преподаватель может сформировать ребус и предложить его ученикам</a:t>
            </a:r>
            <a:endParaRPr sz="2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/>
              <a:t>- Ученик отгадывает этот ребус за определенное количество попыток</a:t>
            </a:r>
            <a:endParaRPr sz="2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/>
          </a:p>
        </p:txBody>
      </p:sp>
      <p:sp>
        <p:nvSpPr>
          <p:cNvPr id="157" name="Google Shape;157;p6"/>
          <p:cNvSpPr txBox="1"/>
          <p:nvPr/>
        </p:nvSpPr>
        <p:spPr>
          <a:xfrm>
            <a:off x="360040" y="1052736"/>
            <a:ext cx="109926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  <a:highlight>
                  <a:srgbClr val="FFFFFF"/>
                </a:highlight>
              </a:rPr>
              <a:t>Онлайн игра "Guess What" помогает преподавателям, репетиторам в ситуации, когда у ребёнка, изучающего английский язык недостаточно развит словарный запас. Наша игра поможет решить эту проблему с помощью несложных ребусов на английском языке. Игра также способствует сплочению группы/класса, увеличению темпа обучения и повышению мотивации у детей.</a:t>
            </a:r>
            <a:endParaRPr sz="2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/>
          </a:p>
        </p:txBody>
      </p:sp>
      <p:pic>
        <p:nvPicPr>
          <p:cNvPr id="163" name="Google Shape;163;p7" title="GuessWhatRebus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9212" y="949574"/>
            <a:ext cx="7286425" cy="546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4850" y="2487160"/>
            <a:ext cx="2147987" cy="2147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"/>
          <p:cNvSpPr txBox="1"/>
          <p:nvPr/>
        </p:nvSpPr>
        <p:spPr>
          <a:xfrm>
            <a:off x="335840" y="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/>
          </a:p>
        </p:txBody>
      </p:sp>
      <p:grpSp>
        <p:nvGrpSpPr>
          <p:cNvPr id="170" name="Google Shape;170;p8"/>
          <p:cNvGrpSpPr/>
          <p:nvPr/>
        </p:nvGrpSpPr>
        <p:grpSpPr>
          <a:xfrm>
            <a:off x="-53" y="416500"/>
            <a:ext cx="11446000" cy="6220697"/>
            <a:chOff x="2047927" y="1775890"/>
            <a:chExt cx="16157538" cy="8595685"/>
          </a:xfrm>
        </p:grpSpPr>
        <p:grpSp>
          <p:nvGrpSpPr>
            <p:cNvPr id="171" name="Google Shape;171;p8"/>
            <p:cNvGrpSpPr/>
            <p:nvPr/>
          </p:nvGrpSpPr>
          <p:grpSpPr>
            <a:xfrm>
              <a:off x="2047927" y="1920875"/>
              <a:ext cx="16157523" cy="8437479"/>
              <a:chOff x="1132493" y="1844675"/>
              <a:chExt cx="16157523" cy="8437479"/>
            </a:xfrm>
          </p:grpSpPr>
          <p:sp>
            <p:nvSpPr>
              <p:cNvPr id="172" name="Google Shape;172;p8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" name="Google Shape;173;p8"/>
              <p:cNvSpPr/>
              <p:nvPr/>
            </p:nvSpPr>
            <p:spPr>
              <a:xfrm>
                <a:off x="9211792" y="8300954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" name="Google Shape;174;p8"/>
              <p:cNvSpPr/>
              <p:nvPr/>
            </p:nvSpPr>
            <p:spPr>
              <a:xfrm>
                <a:off x="1132493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" name="Google Shape;175;p8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" name="Google Shape;176;p8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" name="Google Shape;177;p8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" name="Google Shape;178;p8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" name="Google Shape;179;p8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" name="Google Shape;180;p8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1" name="Google Shape;181;p8"/>
            <p:cNvSpPr txBox="1"/>
            <p:nvPr/>
          </p:nvSpPr>
          <p:spPr>
            <a:xfrm>
              <a:off x="2050015" y="2073276"/>
              <a:ext cx="2894700" cy="604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Проблема и существующие альтернативы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Проблема: маленький словарный запас; о</a:t>
              </a:r>
              <a:r>
                <a:rPr lang="ru-RU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тсутствие</a:t>
              </a:r>
              <a:r>
                <a:rPr lang="ru-RU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 интереса и мотивации; неинтересные, </a:t>
              </a:r>
              <a:r>
                <a:rPr lang="ru-RU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не завлекающие</a:t>
              </a:r>
              <a:r>
                <a:rPr lang="ru-RU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 уроки в школе; не актуальность </a:t>
              </a:r>
              <a:r>
                <a:rPr lang="ru-RU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информации; с</a:t>
              </a:r>
              <a:r>
                <a:rPr lang="ru-RU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лаженность, единый темп работы в группе</a:t>
              </a:r>
              <a:endParaRPr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Альтернативы: занятия строятся по интересам ребенка; заучивание, проговаривание; разбивка по темам; различные </a:t>
              </a:r>
              <a:r>
                <a:rPr lang="ru-RU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упражнения</a:t>
              </a:r>
              <a:endParaRPr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8"/>
            <p:cNvSpPr txBox="1"/>
            <p:nvPr/>
          </p:nvSpPr>
          <p:spPr>
            <a:xfrm>
              <a:off x="4945614" y="2041304"/>
              <a:ext cx="3807900" cy="280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Решение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Онлайн-игра для малышей от 6 лет, цель которой отгадать искомое слово за </a:t>
              </a:r>
              <a:r>
                <a:rPr lang="ru-RU" sz="18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определенное</a:t>
              </a:r>
              <a:r>
                <a:rPr lang="ru-RU" sz="18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 количество попыток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8"/>
            <p:cNvSpPr txBox="1"/>
            <p:nvPr/>
          </p:nvSpPr>
          <p:spPr>
            <a:xfrm>
              <a:off x="4951171" y="5421593"/>
              <a:ext cx="3729300" cy="242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Ключевые метрики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Количество пользователей</a:t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Количество положительных отзывов</a:t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Прибыль</a:t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8"/>
            <p:cNvSpPr txBox="1"/>
            <p:nvPr/>
          </p:nvSpPr>
          <p:spPr>
            <a:xfrm>
              <a:off x="8755601" y="1775890"/>
              <a:ext cx="2892600" cy="663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Уникальная ценность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Мы помогаем клиентам в ситуации когда у ребенка, изучающего английский язык, недостаточно развит словарный запас. Наша игра поможет решить эту проблему с помощью несложных ребусов на английском языке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8"/>
            <p:cNvSpPr txBox="1"/>
            <p:nvPr/>
          </p:nvSpPr>
          <p:spPr>
            <a:xfrm>
              <a:off x="11728449" y="2073276"/>
              <a:ext cx="3013500" cy="204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Скрытое преимущество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Уникальный дизайн (авторская методика)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8"/>
            <p:cNvSpPr txBox="1"/>
            <p:nvPr/>
          </p:nvSpPr>
          <p:spPr>
            <a:xfrm>
              <a:off x="11652265" y="5273691"/>
              <a:ext cx="3200400" cy="280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Каналы распространения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Реклама в соц.сетях</a:t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Контекстная реклама</a:t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Реклама на специализированных сайтах</a:t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8"/>
            <p:cNvSpPr txBox="1"/>
            <p:nvPr/>
          </p:nvSpPr>
          <p:spPr>
            <a:xfrm>
              <a:off x="14852665" y="1997074"/>
              <a:ext cx="3352800" cy="280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1. Сегмент потребителей</a:t>
              </a:r>
              <a:r>
                <a:rPr lang="ru-RU"/>
                <a:t>: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1"/>
                  </a:solidFill>
                  <a:highlight>
                    <a:srgbClr val="FFFFFF"/>
                  </a:highlight>
                </a:rPr>
                <a:t>Репетиторы и преподаватели английского языка;</a:t>
              </a:r>
              <a:endParaRPr sz="18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1"/>
                  </a:solidFill>
                  <a:highlight>
                    <a:srgbClr val="FFFFFF"/>
                  </a:highlight>
                </a:rPr>
                <a:t>Языковые он-лайн школы</a:t>
              </a:r>
              <a:endParaRPr sz="2000"/>
            </a:p>
          </p:txBody>
        </p:sp>
        <p:sp>
          <p:nvSpPr>
            <p:cNvPr id="188" name="Google Shape;188;p8"/>
            <p:cNvSpPr txBox="1"/>
            <p:nvPr/>
          </p:nvSpPr>
          <p:spPr>
            <a:xfrm>
              <a:off x="2052096" y="8202276"/>
              <a:ext cx="8077200" cy="21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расходов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З</a:t>
              </a:r>
              <a:r>
                <a:rPr lang="ru-RU" sz="15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атраты на разработку: дизайнер, программист</a:t>
              </a:r>
              <a:endParaRPr sz="1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5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Постоянные затраты: ФОТ, техподдержка, банковское обслуживание</a:t>
              </a:r>
              <a:endParaRPr sz="1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5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Переменные затраты: маркетинговый бюджет, налоги, банковский эквайринг</a:t>
              </a:r>
              <a:endParaRPr sz="1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8"/>
            <p:cNvSpPr txBox="1"/>
            <p:nvPr/>
          </p:nvSpPr>
          <p:spPr>
            <a:xfrm>
              <a:off x="10129285" y="8380641"/>
              <a:ext cx="4418700" cy="89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Потоки доходов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Подписка+реклама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</a:t>
            </a:r>
            <a:endParaRPr/>
          </a:p>
        </p:txBody>
      </p:sp>
      <p:sp>
        <p:nvSpPr>
          <p:cNvPr id="195" name="Google Shape;195;p9"/>
          <p:cNvSpPr txBox="1"/>
          <p:nvPr/>
        </p:nvSpPr>
        <p:spPr>
          <a:xfrm>
            <a:off x="360040" y="1052736"/>
            <a:ext cx="109926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/>
              <a:t>Се</a:t>
            </a:r>
            <a:r>
              <a:rPr b="1" i="0" lang="ru-RU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бестоимость разработки</a:t>
            </a:r>
            <a:r>
              <a:rPr b="1" lang="ru-RU" sz="2200"/>
              <a:t>: </a:t>
            </a:r>
            <a:r>
              <a:rPr lang="ru-RU" sz="2200"/>
              <a:t>345.000</a:t>
            </a:r>
            <a:endParaRPr sz="2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/>
              <a:t>Срок</a:t>
            </a:r>
            <a:r>
              <a:rPr b="1" i="0" lang="ru-RU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окупаемости проекта: </a:t>
            </a:r>
            <a:r>
              <a:rPr lang="ru-RU" sz="2200"/>
              <a:t>6</a:t>
            </a:r>
            <a:r>
              <a:rPr i="0" lang="ru-RU" sz="2200" u="none" cap="none" strike="noStrike">
                <a:solidFill>
                  <a:srgbClr val="000000"/>
                </a:solidFill>
              </a:rPr>
              <a:t> </a:t>
            </a:r>
            <a:r>
              <a:rPr lang="ru-RU" sz="2200"/>
              <a:t>месяцев</a:t>
            </a:r>
            <a:endParaRPr i="0" sz="220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/>
              <a:t>П</a:t>
            </a:r>
            <a:r>
              <a:rPr b="1" i="0" lang="ru-RU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отенциальная прибыль </a:t>
            </a:r>
            <a:r>
              <a:rPr b="1" i="0" lang="ru-RU" sz="2200" u="none" cap="none" strike="noStrike">
                <a:solidFill>
                  <a:srgbClr val="000000"/>
                </a:solidFill>
              </a:rPr>
              <a:t>за 12 мес</a:t>
            </a:r>
            <a:r>
              <a:rPr b="1" lang="ru-RU" sz="2200"/>
              <a:t>.: </a:t>
            </a:r>
            <a:r>
              <a:rPr lang="ru-RU" sz="2200"/>
              <a:t>1.035.000 рублей.</a:t>
            </a:r>
            <a:endParaRPr sz="2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0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/>
          </a:p>
        </p:txBody>
      </p:sp>
      <p:sp>
        <p:nvSpPr>
          <p:cNvPr id="201" name="Google Shape;201;p10"/>
          <p:cNvSpPr txBox="1"/>
          <p:nvPr/>
        </p:nvSpPr>
        <p:spPr>
          <a:xfrm>
            <a:off x="360040" y="1052736"/>
            <a:ext cx="10992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202" name="Google Shape;202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0488" y="815125"/>
            <a:ext cx="1647576" cy="2196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3900" y="815137"/>
            <a:ext cx="1728324" cy="2304426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10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5" name="Google Shape;205;p10"/>
          <p:cNvPicPr preferRelativeResize="0"/>
          <p:nvPr/>
        </p:nvPicPr>
        <p:blipFill rotWithShape="1">
          <a:blip r:embed="rId5">
            <a:alphaModFix/>
          </a:blip>
          <a:srcRect b="-14639" l="12558" r="12551" t="14640"/>
          <a:stretch/>
        </p:blipFill>
        <p:spPr>
          <a:xfrm>
            <a:off x="647075" y="905850"/>
            <a:ext cx="1889850" cy="2531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10"/>
          <p:cNvSpPr txBox="1"/>
          <p:nvPr/>
        </p:nvSpPr>
        <p:spPr>
          <a:xfrm>
            <a:off x="8454252" y="3221238"/>
            <a:ext cx="1647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500"/>
              <a:t>Дауева Алана</a:t>
            </a:r>
            <a:endParaRPr b="1" sz="1500"/>
          </a:p>
        </p:txBody>
      </p:sp>
      <p:sp>
        <p:nvSpPr>
          <p:cNvPr id="207" name="Google Shape;207;p10"/>
          <p:cNvSpPr txBox="1"/>
          <p:nvPr/>
        </p:nvSpPr>
        <p:spPr>
          <a:xfrm>
            <a:off x="4739625" y="3102600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500"/>
              <a:t>Батдыева Мариана</a:t>
            </a:r>
            <a:endParaRPr b="1" sz="1500"/>
          </a:p>
        </p:txBody>
      </p:sp>
      <p:sp>
        <p:nvSpPr>
          <p:cNvPr id="208" name="Google Shape;208;p10"/>
          <p:cNvSpPr txBox="1"/>
          <p:nvPr/>
        </p:nvSpPr>
        <p:spPr>
          <a:xfrm>
            <a:off x="531600" y="31026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500"/>
              <a:t>Акентьева Ангелина - лидер команды</a:t>
            </a:r>
            <a:endParaRPr b="1" sz="1500"/>
          </a:p>
        </p:txBody>
      </p:sp>
      <p:pic>
        <p:nvPicPr>
          <p:cNvPr id="209" name="Google Shape;209;p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01338" y="3636751"/>
            <a:ext cx="1647574" cy="2196782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0"/>
          <p:cNvSpPr txBox="1"/>
          <p:nvPr/>
        </p:nvSpPr>
        <p:spPr>
          <a:xfrm>
            <a:off x="2033000" y="5788600"/>
            <a:ext cx="2293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500"/>
              <a:t>Тсотулиду Виктория</a:t>
            </a:r>
            <a:endParaRPr b="1" sz="1500"/>
          </a:p>
        </p:txBody>
      </p:sp>
      <p:pic>
        <p:nvPicPr>
          <p:cNvPr id="211" name="Google Shape;211;p1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68075" y="3838300"/>
            <a:ext cx="2380826" cy="201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0"/>
          <p:cNvSpPr txBox="1"/>
          <p:nvPr/>
        </p:nvSpPr>
        <p:spPr>
          <a:xfrm>
            <a:off x="6532200" y="5857050"/>
            <a:ext cx="2380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500"/>
              <a:t>Кроневальд Ричард</a:t>
            </a:r>
            <a:endParaRPr b="1" sz="15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8205" y="-862"/>
            <a:ext cx="12208406" cy="6867229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11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b="1" i="0" sz="4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1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0" name="Google Shape;220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1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1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1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1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1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1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1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1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1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1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1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1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1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1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1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1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1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1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1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1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1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1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1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1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1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1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1"/>
          <p:cNvSpPr txBox="1"/>
          <p:nvPr/>
        </p:nvSpPr>
        <p:spPr>
          <a:xfrm>
            <a:off x="360040" y="1052736"/>
            <a:ext cx="109926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u="sng">
                <a:solidFill>
                  <a:schemeClr val="hlink"/>
                </a:solidFill>
                <a:hlinkClick r:id="rId48"/>
              </a:rPr>
              <a:t>angelinaakentyeva19@gmail.com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500"/>
              <a:t>+79996604514</a:t>
            </a:r>
            <a:endParaRPr b="1" sz="1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2023-10-22T07:00:01Z</dcterms:created>
  <dc:creator>Мария Дрепа</dc:creator>
</cp:coreProperties>
</file>