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12" r:id="rId2"/>
    <p:sldId id="314" r:id="rId3"/>
    <p:sldId id="270" r:id="rId4"/>
    <p:sldId id="281" r:id="rId5"/>
    <p:sldId id="286" r:id="rId6"/>
    <p:sldId id="291" r:id="rId7"/>
    <p:sldId id="296" r:id="rId8"/>
    <p:sldId id="301" r:id="rId9"/>
    <p:sldId id="306" r:id="rId10"/>
    <p:sldId id="307" r:id="rId11"/>
    <p:sldId id="308" r:id="rId12"/>
    <p:sldId id="309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98" d="100"/>
          <a:sy n="98" d="100"/>
        </p:scale>
        <p:origin x="-102" y="-120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4" d="100"/>
          <a:sy n="64" d="100"/>
        </p:scale>
        <p:origin x="3192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0F8EF-966E-48E1-873F-FA265D1F8E0F}" type="datetimeFigureOut">
              <a:rPr lang="ru-RU" smtClean="0"/>
              <a:t>26.11.2023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51C76-CBFA-4BDB-A30C-1450C5765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914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60449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89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679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31911" y="3746606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156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61318"/>
            <a:ext cx="2362243" cy="469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4000" b="1" dirty="0" smtClean="0">
                <a:solidFill>
                  <a:srgbClr val="173277"/>
                </a:solidFill>
                <a:latin typeface="Geometria" pitchFamily="34" charset="-52"/>
              </a:rPr>
              <a:t>BETOGETHERRR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63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 smtClean="0">
                <a:solidFill>
                  <a:srgbClr val="173277"/>
                </a:solidFill>
                <a:latin typeface="Geometria" pitchFamily="34" charset="-52"/>
              </a:rPr>
              <a:t>Чванова Диана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300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3600" dirty="0">
                <a:latin typeface="Gilroy-ExtraBold"/>
                <a:ea typeface="Arial"/>
                <a:cs typeface="Arial"/>
                <a:sym typeface="Arial"/>
              </a:rPr>
              <a:t>BETOGETHERRR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 smtClean="0"/>
              <a:t>Проблема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8533" y="573144"/>
            <a:ext cx="7495450" cy="413651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dirty="0" smtClean="0">
              <a:latin typeface="Gilroy-ExtraBold"/>
            </a:endParaRP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dirty="0">
              <a:latin typeface="Gilroy-ExtraBold"/>
            </a:endParaRP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dirty="0" smtClean="0">
              <a:latin typeface="Gilroy-ExtraBold"/>
            </a:endParaRP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dirty="0">
              <a:latin typeface="Gilroy-ExtraBold"/>
            </a:endParaRP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 smtClean="0">
                <a:latin typeface="Gilroy-ExtraBold"/>
              </a:rPr>
              <a:t>Проект </a:t>
            </a:r>
            <a:r>
              <a:rPr lang="ru-RU" sz="2000" dirty="0">
                <a:latin typeface="Gilroy-ExtraBold"/>
              </a:rPr>
              <a:t>посвящен проблеме закрытости детей, находящихся в неблагополучной окружающей среде(</a:t>
            </a:r>
            <a:r>
              <a:rPr lang="ru-RU" sz="2000" dirty="0" err="1">
                <a:latin typeface="Gilroy-ExtraBold"/>
              </a:rPr>
              <a:t>буллинг</a:t>
            </a:r>
            <a:r>
              <a:rPr lang="ru-RU" sz="2000" dirty="0">
                <a:latin typeface="Gilroy-ExtraBold"/>
              </a:rPr>
              <a:t> от </a:t>
            </a:r>
            <a:r>
              <a:rPr lang="ru-RU" sz="2000" dirty="0" err="1">
                <a:latin typeface="Gilroy-ExtraBold"/>
              </a:rPr>
              <a:t>ровесников,насилие</a:t>
            </a:r>
            <a:r>
              <a:rPr lang="ru-RU" sz="2000" dirty="0">
                <a:latin typeface="Gilroy-ExtraBold"/>
              </a:rPr>
              <a:t> в семье и другое). Довольно часто при таких ситуациях оказывающих плохое воздействие на детей, они предпочитают молчать. Дети чаще всего бояться подойти к взрослым, так как считают это чем то постыдным. Наш проект направлен на помощь несовершеннолетним, оказавшимся в трудной жизненной ситуации с помощью обращения (в том числе анонимного).</a:t>
            </a:r>
          </a:p>
          <a:p>
            <a:pPr marL="9622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>
                <a:latin typeface="Gilroy-ExtraBold"/>
              </a:rPr>
              <a:t>Может быть решена проблема высокого показателя невротических расстройств среди подростков и суицида.</a:t>
            </a:r>
          </a:p>
        </p:txBody>
      </p:sp>
      <p:pic>
        <p:nvPicPr>
          <p:cNvPr id="16" name="2022-11-09 02.38.22.jpg" descr="2022-11-09 02.38.22.jpg">
            <a:extLst>
              <a:ext uri="{FF2B5EF4-FFF2-40B4-BE49-F238E27FC236}">
                <a16:creationId xmlns:a16="http://schemas.microsoft.com/office/drawing/2014/main" xmlns="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983" y="-4"/>
            <a:ext cx="4678017" cy="68580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 smtClean="0"/>
              <a:t>Целевая </a:t>
            </a:r>
            <a:r>
              <a:rPr lang="ru-RU" sz="2400" b="1" dirty="0"/>
              <a:t>аудитория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389790" y="745461"/>
            <a:ext cx="10785304" cy="29854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endParaRPr lang="ru-RU" dirty="0" smtClean="0"/>
          </a:p>
          <a:p>
            <a:pPr lvl="0">
              <a:buClr>
                <a:schemeClr val="dk1"/>
              </a:buClr>
              <a:buSzPts val="1100"/>
            </a:pPr>
            <a:endParaRPr lang="ru-RU" dirty="0"/>
          </a:p>
          <a:p>
            <a:pPr lvl="0">
              <a:buClr>
                <a:schemeClr val="dk1"/>
              </a:buClr>
              <a:buSzPts val="1100"/>
            </a:pPr>
            <a:endParaRPr lang="ru-RU" dirty="0" smtClean="0"/>
          </a:p>
          <a:p>
            <a:pPr lvl="0">
              <a:buClr>
                <a:schemeClr val="dk1"/>
              </a:buClr>
              <a:buSzPts val="1100"/>
            </a:pPr>
            <a:endParaRPr lang="ru-RU" dirty="0" smtClean="0">
              <a:latin typeface="Gilroy-ExtraBold"/>
            </a:endParaRPr>
          </a:p>
          <a:p>
            <a:pPr lvl="0">
              <a:buClr>
                <a:schemeClr val="dk1"/>
              </a:buClr>
              <a:buSzPts val="1100"/>
            </a:pPr>
            <a:endParaRPr lang="ru-RU" dirty="0">
              <a:latin typeface="Gilroy-ExtraBold"/>
            </a:endParaRPr>
          </a:p>
          <a:p>
            <a:pPr lvl="0">
              <a:buClr>
                <a:schemeClr val="dk1"/>
              </a:buClr>
              <a:buSzPts val="1100"/>
            </a:pPr>
            <a:endParaRPr lang="ru-RU" dirty="0" smtClean="0">
              <a:latin typeface="Gilroy-ExtraBold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ru-RU" sz="2000" dirty="0" smtClean="0">
                <a:latin typeface="Gilroy-ExtraBold"/>
              </a:rPr>
              <a:t>1.Несовершеннолетние</a:t>
            </a:r>
            <a:r>
              <a:rPr lang="ru-RU" sz="2000" dirty="0">
                <a:latin typeface="Gilroy-ExtraBold"/>
              </a:rPr>
              <a:t>, находящиеся в неблагополучных семьях; подростки, подвергающиеся </a:t>
            </a:r>
            <a:r>
              <a:rPr lang="ru-RU" sz="2000" dirty="0" err="1">
                <a:latin typeface="Gilroy-ExtraBold"/>
              </a:rPr>
              <a:t>буллингу</a:t>
            </a:r>
            <a:r>
              <a:rPr lang="ru-RU" sz="2000" dirty="0">
                <a:latin typeface="Gilroy-ExtraBold"/>
              </a:rPr>
              <a:t>/травле;. </a:t>
            </a:r>
          </a:p>
          <a:p>
            <a:pPr marL="9621" lvl="0">
              <a:buClr>
                <a:schemeClr val="dk1"/>
              </a:buClr>
              <a:buSzPts val="1100"/>
            </a:pPr>
            <a:r>
              <a:rPr lang="ru-RU" sz="2000" dirty="0">
                <a:latin typeface="Gilroy-ExtraBold"/>
              </a:rPr>
              <a:t>2.Опекуны, </a:t>
            </a:r>
            <a:r>
              <a:rPr lang="ru-RU" sz="2000" dirty="0" err="1">
                <a:latin typeface="Gilroy-ExtraBold"/>
              </a:rPr>
              <a:t>родители,воспитатели</a:t>
            </a:r>
            <a:r>
              <a:rPr lang="ru-RU" sz="2000" dirty="0">
                <a:latin typeface="Gilroy-ExtraBold"/>
              </a:rPr>
              <a:t>, социальные работники, нуждающиеся в профессиональной консультации.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 smtClean="0"/>
              <a:t>Решение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36583" y="975779"/>
            <a:ext cx="10588592" cy="388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dirty="0" smtClean="0"/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dirty="0"/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dirty="0" smtClean="0"/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 smtClean="0">
                <a:latin typeface="Gilroy-ExtraBold"/>
              </a:rPr>
              <a:t>Организация </a:t>
            </a:r>
            <a:r>
              <a:rPr lang="ru-RU" sz="2000" dirty="0">
                <a:latin typeface="Gilroy-ExtraBold"/>
              </a:rPr>
              <a:t>"</a:t>
            </a:r>
            <a:r>
              <a:rPr lang="ru-RU" sz="2000" dirty="0" err="1">
                <a:latin typeface="Gilroy-ExtraBold"/>
              </a:rPr>
              <a:t>BeTogetherrr</a:t>
            </a:r>
            <a:r>
              <a:rPr lang="ru-RU" sz="2000" dirty="0">
                <a:latin typeface="Gilroy-ExtraBold"/>
              </a:rPr>
              <a:t>" помогает несовершеннолетним , с помощью консультационного центра, оказывающего помощь через веб-сайт и проведением офлайн консультаций, связывающих подростков и нужных им специалистов.</a:t>
            </a: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sz="2000" dirty="0" smtClean="0">
              <a:latin typeface="Gilroy-ExtraBold"/>
            </a:endParaRP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 smtClean="0">
                <a:latin typeface="Gilroy-ExtraBold"/>
              </a:rPr>
              <a:t>Выгода </a:t>
            </a:r>
            <a:r>
              <a:rPr lang="ru-RU" sz="2000" dirty="0">
                <a:latin typeface="Gilroy-ExtraBold"/>
              </a:rPr>
              <a:t>клиента заключается в:</a:t>
            </a: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>
                <a:latin typeface="Gilroy-ExtraBold"/>
              </a:rPr>
              <a:t>1 Конфиденциальность </a:t>
            </a: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>
                <a:latin typeface="Gilroy-ExtraBold"/>
              </a:rPr>
              <a:t>2 Консультирование как в онлайн так и офлайн формате </a:t>
            </a: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>
                <a:latin typeface="Gilroy-ExtraBold"/>
              </a:rPr>
              <a:t>3 Веб-сайт </a:t>
            </a: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>
                <a:latin typeface="Gilroy-ExtraBold"/>
              </a:rPr>
              <a:t>4 Расширенный круг специалистов(</a:t>
            </a:r>
            <a:r>
              <a:rPr lang="ru-RU" sz="2000" dirty="0" err="1">
                <a:latin typeface="Gilroy-ExtraBold"/>
              </a:rPr>
              <a:t>психологи,юристы</a:t>
            </a:r>
            <a:r>
              <a:rPr lang="ru-RU" sz="2000" dirty="0">
                <a:latin typeface="Gilroy-ExtraBold"/>
              </a:rPr>
              <a:t> и т.п.)</a:t>
            </a:r>
          </a:p>
          <a:p>
            <a:pPr marL="9621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>
                <a:latin typeface="Gilroy-ExtraBold"/>
              </a:rPr>
              <a:t>5 Возможность анонимно обратиться за помощью через сайт или оставления письма в специальном ящике.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 smtClean="0"/>
              <a:t>Конкуренты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36583" y="1128128"/>
            <a:ext cx="8723045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372" lvl="0" indent="-285750">
              <a:lnSpc>
                <a:spcPct val="90000"/>
              </a:lnSpc>
              <a:buClr>
                <a:schemeClr val="dk1"/>
              </a:buClr>
              <a:buSzPts val="1212"/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95372" lvl="0" indent="-285750">
              <a:lnSpc>
                <a:spcPct val="90000"/>
              </a:lnSpc>
              <a:buClr>
                <a:schemeClr val="dk1"/>
              </a:buClr>
              <a:buSzPts val="1212"/>
              <a:buFont typeface="Arial" panose="020B0604020202020204" pitchFamily="34" charset="0"/>
              <a:buChar char="•"/>
            </a:pPr>
            <a:endParaRPr lang="ru-RU" dirty="0"/>
          </a:p>
          <a:p>
            <a:pPr marL="295372" lvl="0" indent="-285750">
              <a:lnSpc>
                <a:spcPct val="90000"/>
              </a:lnSpc>
              <a:buClr>
                <a:schemeClr val="dk1"/>
              </a:buClr>
              <a:buSzPts val="1212"/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95372" lvl="0" indent="-285750">
              <a:lnSpc>
                <a:spcPct val="90000"/>
              </a:lnSpc>
              <a:buClr>
                <a:schemeClr val="dk1"/>
              </a:buClr>
              <a:buSzPts val="1212"/>
              <a:buFont typeface="Arial" panose="020B0604020202020204" pitchFamily="34" charset="0"/>
              <a:buChar char="•"/>
            </a:pPr>
            <a:endParaRPr lang="ru-RU" dirty="0"/>
          </a:p>
          <a:p>
            <a:pPr marL="295372" lvl="0" indent="-285750">
              <a:lnSpc>
                <a:spcPct val="90000"/>
              </a:lnSpc>
              <a:buClr>
                <a:schemeClr val="dk1"/>
              </a:buClr>
              <a:buSzPts val="1212"/>
              <a:buFont typeface="Arial" panose="020B0604020202020204" pitchFamily="34" charset="0"/>
              <a:buChar char="•"/>
            </a:pPr>
            <a:r>
              <a:rPr lang="ru-RU" sz="2000" dirty="0">
                <a:latin typeface="Gilroy-ExtraBold"/>
              </a:rPr>
              <a:t>Телефон доверия</a:t>
            </a:r>
          </a:p>
          <a:p>
            <a:pPr marL="295372" lvl="0" indent="-285750">
              <a:lnSpc>
                <a:spcPct val="90000"/>
              </a:lnSpc>
              <a:buClr>
                <a:schemeClr val="dk1"/>
              </a:buClr>
              <a:buSzPts val="1212"/>
              <a:buFont typeface="Arial" panose="020B0604020202020204" pitchFamily="34" charset="0"/>
              <a:buChar char="•"/>
            </a:pPr>
            <a:r>
              <a:rPr lang="ru-RU" sz="2000" dirty="0">
                <a:latin typeface="Gilroy-ExtraBold"/>
              </a:rPr>
              <a:t>Центр экстренной психологической помощи МЧС России</a:t>
            </a:r>
          </a:p>
          <a:p>
            <a:pPr marL="295372" lvl="0" indent="-285750">
              <a:lnSpc>
                <a:spcPct val="90000"/>
              </a:lnSpc>
              <a:buClr>
                <a:schemeClr val="dk1"/>
              </a:buClr>
              <a:buSzPts val="1212"/>
              <a:buFont typeface="Arial" panose="020B0604020202020204" pitchFamily="34" charset="0"/>
              <a:buChar char="•"/>
            </a:pPr>
            <a:r>
              <a:rPr lang="ru-RU" sz="2000" dirty="0">
                <a:latin typeface="Gilroy-ExtraBold"/>
              </a:rPr>
              <a:t>Волонтерские компании :" Помощь рядом" и </a:t>
            </a:r>
            <a:r>
              <a:rPr lang="ru-RU" sz="2000" dirty="0" err="1">
                <a:latin typeface="Gilroy-ExtraBold"/>
              </a:rPr>
              <a:t>тд</a:t>
            </a:r>
            <a:r>
              <a:rPr lang="ru-RU" sz="2000" dirty="0">
                <a:latin typeface="Gilroy-ExtraBold"/>
              </a:rPr>
              <a:t>. </a:t>
            </a:r>
          </a:p>
          <a:p>
            <a:pPr marL="9622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sz="2000" dirty="0">
              <a:latin typeface="Gilroy-ExtraBold"/>
            </a:endParaRPr>
          </a:p>
          <a:p>
            <a:pPr marL="9622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sz="2000" dirty="0">
              <a:latin typeface="Gilroy-ExtraBold"/>
            </a:endParaRPr>
          </a:p>
          <a:p>
            <a:pPr marL="9622" lvl="0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sz="2000" dirty="0">
              <a:latin typeface="Gilroy-ExtraBold"/>
            </a:endParaRPr>
          </a:p>
          <a:p>
            <a:pPr marL="9622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 smtClean="0">
                <a:latin typeface="Gilroy-ExtraBold"/>
              </a:rPr>
              <a:t>Главным </a:t>
            </a:r>
            <a:r>
              <a:rPr lang="ru-RU" sz="2000" dirty="0">
                <a:latin typeface="Gilroy-ExtraBold"/>
              </a:rPr>
              <a:t>преимуществом проекта является: проведение </a:t>
            </a:r>
            <a:r>
              <a:rPr lang="ru-RU" sz="2000" dirty="0" smtClean="0">
                <a:latin typeface="Gilroy-ExtraBold"/>
              </a:rPr>
              <a:t>консультаций </a:t>
            </a:r>
            <a:r>
              <a:rPr lang="ru-RU" sz="2000" dirty="0">
                <a:latin typeface="Gilroy-ExtraBold"/>
              </a:rPr>
              <a:t>как онлайн так и офлайн.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xmlns="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 smtClean="0"/>
              <a:t>Рынок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6583" y="1450176"/>
            <a:ext cx="10264742" cy="31393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9622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sz="2000" dirty="0" smtClean="0">
              <a:latin typeface="Gilroy-ExtraBold"/>
            </a:endParaRPr>
          </a:p>
          <a:p>
            <a:pPr marL="9622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sz="2000" dirty="0">
              <a:latin typeface="Gilroy-ExtraBold"/>
            </a:endParaRPr>
          </a:p>
          <a:p>
            <a:pPr marL="9622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sz="2000" dirty="0" smtClean="0">
              <a:latin typeface="Gilroy-ExtraBold"/>
            </a:endParaRPr>
          </a:p>
          <a:p>
            <a:pPr marL="9622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 smtClean="0">
                <a:latin typeface="Gilroy-ExtraBold"/>
              </a:rPr>
              <a:t>TAM </a:t>
            </a:r>
            <a:r>
              <a:rPr lang="ru-RU" sz="2000" dirty="0">
                <a:latin typeface="Gilroy-ExtraBold"/>
              </a:rPr>
              <a:t>843 000 (количество несовершеннолетних в РТ) чел*150 рублей = 126 450 000 рублей. </a:t>
            </a:r>
          </a:p>
          <a:p>
            <a:pPr marL="9622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>
                <a:latin typeface="Gilroy-ExtraBold"/>
              </a:rPr>
              <a:t>SAM 843 000 (35% от количества несовершеннолетних) чел*150 рублей*35% = 44 257 500 рублей. SOM 150 рублей*84 300 чел (10% от несовершеннолетних, нуждающихся в помощи, обратившиеся за консультацией)= 12 645 000 рублей</a:t>
            </a:r>
          </a:p>
          <a:p>
            <a:pPr marL="295372" indent="-285750">
              <a:lnSpc>
                <a:spcPct val="90000"/>
              </a:lnSpc>
              <a:buClr>
                <a:schemeClr val="dk1"/>
              </a:buClr>
              <a:buSzPts val="1212"/>
              <a:buFont typeface="Arial" panose="020B0604020202020204" pitchFamily="34" charset="0"/>
              <a:buChar char="•"/>
            </a:pPr>
            <a:endParaRPr lang="ru-RU" sz="2000" dirty="0">
              <a:latin typeface="Gilroy-ExtraBold"/>
            </a:endParaRPr>
          </a:p>
          <a:p>
            <a:pPr marL="9622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>
                <a:latin typeface="Gilroy-ExtraBold"/>
              </a:rPr>
              <a:t>На основании анализа рынка доля рынка </a:t>
            </a:r>
            <a:r>
              <a:rPr lang="ru-RU" sz="2000" dirty="0" err="1">
                <a:latin typeface="Gilroy-ExtraBold"/>
              </a:rPr>
              <a:t>стартап</a:t>
            </a:r>
            <a:r>
              <a:rPr lang="ru-RU" sz="2000" dirty="0">
                <a:latin typeface="Gilroy-ExtraBold"/>
              </a:rPr>
              <a:t>-проекта к концу первого года его реализации составит 10 %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 smtClean="0"/>
              <a:t>Монетизация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336583" y="756427"/>
            <a:ext cx="11350592" cy="502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marL="9621" lvl="0">
              <a:buClr>
                <a:schemeClr val="dk1"/>
              </a:buClr>
              <a:buSzPts val="1100"/>
            </a:pPr>
            <a:endParaRPr lang="ru-RU" sz="2112" dirty="0" smtClean="0"/>
          </a:p>
          <a:p>
            <a:pPr marL="9621" lvl="0">
              <a:buClr>
                <a:schemeClr val="dk1"/>
              </a:buClr>
              <a:buSzPts val="1100"/>
            </a:pPr>
            <a:endParaRPr lang="ru-RU" sz="2112" dirty="0"/>
          </a:p>
          <a:p>
            <a:pPr marL="9621" lvl="0">
              <a:buClr>
                <a:schemeClr val="dk1"/>
              </a:buClr>
              <a:buSzPts val="1100"/>
            </a:pPr>
            <a:endParaRPr lang="ru-RU" sz="2000" dirty="0" smtClean="0">
              <a:latin typeface="Gilroy-ExtraBold"/>
            </a:endParaRPr>
          </a:p>
          <a:p>
            <a:pPr marL="9621" lvl="0">
              <a:buClr>
                <a:schemeClr val="dk1"/>
              </a:buClr>
              <a:buSzPts val="1100"/>
            </a:pPr>
            <a:endParaRPr lang="ru-RU" sz="2000" dirty="0">
              <a:latin typeface="Gilroy-ExtraBold"/>
            </a:endParaRPr>
          </a:p>
          <a:p>
            <a:pPr marL="9621" lvl="0">
              <a:buClr>
                <a:schemeClr val="dk1"/>
              </a:buClr>
              <a:buSzPts val="1100"/>
            </a:pPr>
            <a:r>
              <a:rPr lang="ru-RU" sz="2000" dirty="0" smtClean="0">
                <a:latin typeface="Gilroy-ExtraBold"/>
              </a:rPr>
              <a:t> Монетизация</a:t>
            </a:r>
            <a:r>
              <a:rPr lang="ru-RU" sz="2000" dirty="0">
                <a:latin typeface="Gilroy-ExtraBold"/>
              </a:rPr>
              <a:t>: платные консультации будут оказываться опекунам и родителям, несовершеннолетним, попавшим в трудную жизненную ситуацию. Также в центре будет размещаться на платной основе реклама партнеров (платные студии, кружки и секции).</a:t>
            </a:r>
          </a:p>
          <a:p>
            <a:pPr marL="9621" lvl="0">
              <a:buClr>
                <a:schemeClr val="dk1"/>
              </a:buClr>
              <a:buSzPts val="1100"/>
            </a:pPr>
            <a:endParaRPr lang="ru-RU" sz="2000" dirty="0">
              <a:latin typeface="Gilroy-ExtraBold"/>
            </a:endParaRPr>
          </a:p>
          <a:p>
            <a:pPr marL="9621" lvl="0">
              <a:buClr>
                <a:schemeClr val="dk1"/>
              </a:buClr>
              <a:buSzPts val="1100"/>
            </a:pPr>
            <a:r>
              <a:rPr lang="ru-RU" sz="2000" dirty="0">
                <a:latin typeface="Gilroy-ExtraBold"/>
              </a:rPr>
              <a:t>Структура издержек: </a:t>
            </a:r>
          </a:p>
          <a:p>
            <a:pPr marL="9621" lvl="0">
              <a:buClr>
                <a:schemeClr val="dk1"/>
              </a:buClr>
              <a:buSzPts val="1100"/>
            </a:pPr>
            <a:r>
              <a:rPr lang="ru-RU" sz="2000" dirty="0">
                <a:latin typeface="Gilroy-ExtraBold"/>
              </a:rPr>
              <a:t>1) Зарплата юристам, дизайнеру, программисту и остальным работникам,</a:t>
            </a:r>
          </a:p>
          <a:p>
            <a:pPr marL="9621" lvl="0">
              <a:buClr>
                <a:schemeClr val="dk1"/>
              </a:buClr>
              <a:buSzPts val="1100"/>
            </a:pPr>
            <a:r>
              <a:rPr lang="ru-RU" sz="2000" dirty="0">
                <a:latin typeface="Gilroy-ExtraBold"/>
              </a:rPr>
              <a:t>задействованных в работе </a:t>
            </a:r>
          </a:p>
          <a:p>
            <a:pPr marL="9621" lvl="0">
              <a:buClr>
                <a:schemeClr val="dk1"/>
              </a:buClr>
              <a:buSzPts val="1100"/>
            </a:pPr>
            <a:r>
              <a:rPr lang="ru-RU" sz="2000" dirty="0">
                <a:latin typeface="Gilroy-ExtraBold"/>
              </a:rPr>
              <a:t>2) Аренда помещения </a:t>
            </a:r>
          </a:p>
          <a:p>
            <a:pPr marL="9621" lvl="0">
              <a:buClr>
                <a:schemeClr val="dk1"/>
              </a:buClr>
              <a:buSzPts val="1100"/>
            </a:pPr>
            <a:r>
              <a:rPr lang="ru-RU" sz="2000" dirty="0">
                <a:latin typeface="Gilroy-ExtraBold"/>
              </a:rPr>
              <a:t>3) </a:t>
            </a:r>
            <a:r>
              <a:rPr lang="ru-RU" sz="2000" dirty="0" err="1">
                <a:latin typeface="Gilroy-ExtraBold"/>
              </a:rPr>
              <a:t>доп.расходы</a:t>
            </a:r>
            <a:r>
              <a:rPr lang="ru-RU" sz="2000" dirty="0">
                <a:latin typeface="Gilroy-ExtraBold"/>
              </a:rPr>
              <a:t>.</a:t>
            </a:r>
          </a:p>
          <a:p>
            <a:pPr marL="9621" lvl="0">
              <a:buClr>
                <a:schemeClr val="dk1"/>
              </a:buClr>
              <a:buSzPts val="1100"/>
            </a:pPr>
            <a:r>
              <a:rPr lang="ru-RU" sz="2000" dirty="0">
                <a:latin typeface="Gilroy-ExtraBold"/>
              </a:rPr>
              <a:t>Активно используется помощь волонтерских компаний и </a:t>
            </a:r>
            <a:r>
              <a:rPr lang="ru-RU" sz="2000" dirty="0" smtClean="0">
                <a:latin typeface="Gilroy-ExtraBold"/>
              </a:rPr>
              <a:t>финансовая поддержка от </a:t>
            </a:r>
            <a:r>
              <a:rPr lang="ru-RU" sz="2000" dirty="0">
                <a:latin typeface="Gilroy-ExtraBold"/>
              </a:rPr>
              <a:t>местных</a:t>
            </a:r>
          </a:p>
          <a:p>
            <a:pPr marL="9622" lvl="0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2000" dirty="0">
                <a:latin typeface="Gilroy-ExtraBold"/>
              </a:rPr>
              <a:t>органов управления.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000" dirty="0">
                <a:latin typeface="Gilroy-ExtraBold"/>
              </a:rPr>
              <a:t> 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/>
              <a:t>Текущие результаты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336583" y="1128128"/>
            <a:ext cx="10921967" cy="440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9621" lvl="0" algn="just">
              <a:buClr>
                <a:schemeClr val="dk1"/>
              </a:buClr>
              <a:buSzPts val="1100"/>
            </a:pPr>
            <a:endParaRPr lang="ru-RU" sz="2000" dirty="0" smtClean="0">
              <a:latin typeface="Gilroy-ExtraBold"/>
            </a:endParaRPr>
          </a:p>
          <a:p>
            <a:pPr marL="9621" lvl="0" algn="just">
              <a:buClr>
                <a:schemeClr val="dk1"/>
              </a:buClr>
              <a:buSzPts val="1100"/>
            </a:pPr>
            <a:endParaRPr lang="ru-RU" sz="2000" dirty="0">
              <a:latin typeface="Gilroy-ExtraBold"/>
            </a:endParaRPr>
          </a:p>
          <a:p>
            <a:pPr marL="9621" lvl="0" algn="just">
              <a:buClr>
                <a:schemeClr val="dk1"/>
              </a:buClr>
              <a:buSzPts val="1100"/>
            </a:pPr>
            <a:r>
              <a:rPr lang="ru-RU" sz="2000" dirty="0" smtClean="0">
                <a:latin typeface="Gilroy-ExtraBold"/>
              </a:rPr>
              <a:t>Проект </a:t>
            </a:r>
            <a:r>
              <a:rPr lang="ru-RU" sz="2000" dirty="0">
                <a:latin typeface="Gilroy-ExtraBold"/>
              </a:rPr>
              <a:t>находится на стадии возможного перехода от теории к практике ( существует идея, слоган, бизнес модель и люди, которые могут помочь в реализации проекта) TRL-1. Отсутствуют практические технологии (веб-сайт и ящики для писем). Создана команда из четырех человек.</a:t>
            </a:r>
          </a:p>
          <a:p>
            <a:pPr marL="9621" lvl="0" algn="just">
              <a:buClr>
                <a:schemeClr val="dk1"/>
              </a:buClr>
              <a:buSzPts val="1100"/>
            </a:pPr>
            <a:endParaRPr lang="ru-RU" sz="2000" dirty="0">
              <a:latin typeface="Gilroy-ExtraBold"/>
            </a:endParaRPr>
          </a:p>
          <a:p>
            <a:pPr marL="9621" lvl="0" algn="just">
              <a:buClr>
                <a:schemeClr val="dk1"/>
              </a:buClr>
              <a:buSzPts val="1100"/>
            </a:pPr>
            <a:r>
              <a:rPr lang="ru-RU" sz="2000" dirty="0">
                <a:latin typeface="Gilroy-ExtraBold"/>
              </a:rPr>
              <a:t>Предложена идея проекта и концепция ее реализации, сформулирована и проверена гипотеза о востребованности услуги по организации консультационного центра "</a:t>
            </a:r>
            <a:r>
              <a:rPr lang="ru-RU" sz="2000" dirty="0" err="1">
                <a:latin typeface="Gilroy-ExtraBold"/>
              </a:rPr>
              <a:t>BeTogetherrr</a:t>
            </a:r>
            <a:r>
              <a:rPr lang="ru-RU" sz="2000" dirty="0">
                <a:latin typeface="Gilroy-ExtraBold"/>
              </a:rPr>
              <a:t>", 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 экономические показатели проекта, подготовлена презентация для представления проекта потенциальным партнерам и инвесторам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61493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/>
              <a:t>Планы развития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336583" y="1086372"/>
            <a:ext cx="10921967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9621" lvl="0" algn="just">
              <a:buClr>
                <a:schemeClr val="dk1"/>
              </a:buClr>
              <a:buSzPts val="1100"/>
            </a:pPr>
            <a:endParaRPr lang="ru-RU" sz="2000" dirty="0">
              <a:latin typeface="Gilroy-ExtraBold"/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13" name="Google Shape;228;p29"/>
          <p:cNvSpPr txBox="1">
            <a:spLocks/>
          </p:cNvSpPr>
          <p:nvPr/>
        </p:nvSpPr>
        <p:spPr>
          <a:xfrm>
            <a:off x="336583" y="1285876"/>
            <a:ext cx="5538490" cy="5076132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spcFirstLastPara="1" wrap="square" lIns="0" tIns="0" rIns="0" bIns="0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888888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endParaRPr lang="ru-RU" sz="2000" dirty="0" smtClean="0">
              <a:solidFill>
                <a:srgbClr val="000000"/>
              </a:solidFill>
              <a:latin typeface="Gilroy-ExtraBold"/>
              <a:ea typeface="+mn-ea"/>
              <a:cs typeface="+mn-cs"/>
              <a:sym typeface="Helvetica"/>
            </a:endParaRP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endParaRPr lang="ru-RU" sz="2000" dirty="0">
              <a:solidFill>
                <a:srgbClr val="000000"/>
              </a:solidFill>
              <a:latin typeface="Gilroy-ExtraBold"/>
              <a:ea typeface="+mn-ea"/>
              <a:cs typeface="+mn-cs"/>
              <a:sym typeface="Helvetica"/>
            </a:endParaRP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endParaRPr lang="ru-RU" sz="2000" dirty="0" smtClean="0">
              <a:solidFill>
                <a:srgbClr val="000000"/>
              </a:solidFill>
              <a:latin typeface="Gilroy-ExtraBold"/>
              <a:ea typeface="+mn-ea"/>
              <a:cs typeface="+mn-cs"/>
              <a:sym typeface="Helvetica"/>
            </a:endParaRP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 smtClean="0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1.Разработка </a:t>
            </a:r>
            <a:r>
              <a:rPr lang="ru-RU" sz="2000" dirty="0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MVP проекта</a:t>
            </a: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endParaRPr lang="ru-RU" sz="2000" dirty="0" smtClean="0">
              <a:solidFill>
                <a:srgbClr val="000000"/>
              </a:solidFill>
              <a:latin typeface="Gilroy-ExtraBold"/>
              <a:ea typeface="+mn-ea"/>
              <a:cs typeface="+mn-cs"/>
              <a:sym typeface="Helvetica"/>
            </a:endParaRP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 smtClean="0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2.Проведение </a:t>
            </a:r>
            <a:r>
              <a:rPr lang="ru-RU" sz="2000" dirty="0" err="1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решенческих</a:t>
            </a:r>
            <a:r>
              <a:rPr lang="ru-RU" sz="2000" dirty="0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 интервью с потенциальными потребителями продуктов и услуг проекта и</a:t>
            </a: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потенциальными партнерами. Реализация первых продаж во время </a:t>
            </a:r>
            <a:r>
              <a:rPr lang="ru-RU" sz="2000" dirty="0" err="1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решенческих</a:t>
            </a:r>
            <a:r>
              <a:rPr lang="ru-RU" sz="2000" dirty="0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 интервью.</a:t>
            </a: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endParaRPr lang="ru-RU" sz="2000" dirty="0" smtClean="0">
              <a:solidFill>
                <a:srgbClr val="000000"/>
              </a:solidFill>
              <a:latin typeface="Gilroy-ExtraBold"/>
              <a:ea typeface="+mn-ea"/>
              <a:cs typeface="+mn-cs"/>
              <a:sym typeface="Helvetica"/>
            </a:endParaRP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 smtClean="0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3.Доработка </a:t>
            </a:r>
            <a:r>
              <a:rPr lang="ru-RU" sz="2000" dirty="0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MVP по результатам </a:t>
            </a:r>
            <a:r>
              <a:rPr lang="ru-RU" sz="2000" dirty="0" err="1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решенческих</a:t>
            </a:r>
            <a:r>
              <a:rPr lang="ru-RU" sz="2000" dirty="0">
                <a:solidFill>
                  <a:srgbClr val="000000"/>
                </a:solidFill>
                <a:latin typeface="Gilroy-ExtraBold"/>
                <a:ea typeface="+mn-ea"/>
                <a:cs typeface="+mn-cs"/>
                <a:sym typeface="Helvetica"/>
              </a:rPr>
              <a:t> интервью.</a:t>
            </a:r>
          </a:p>
          <a:p>
            <a:pPr marL="9622" algn="l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sz="2112" dirty="0"/>
          </a:p>
        </p:txBody>
      </p:sp>
      <p:sp>
        <p:nvSpPr>
          <p:cNvPr id="14" name="Google Shape;229;p29"/>
          <p:cNvSpPr txBox="1">
            <a:spLocks/>
          </p:cNvSpPr>
          <p:nvPr/>
        </p:nvSpPr>
        <p:spPr>
          <a:xfrm>
            <a:off x="6218435" y="1285876"/>
            <a:ext cx="5508683" cy="507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ru-RU" sz="2000" dirty="0" smtClean="0">
              <a:latin typeface="Gilroy-ExtraBold"/>
              <a:ea typeface="+mn-ea"/>
              <a:cs typeface="+mn-cs"/>
            </a:endParaRPr>
          </a:p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ru-RU" sz="2000" dirty="0">
              <a:latin typeface="Gilroy-ExtraBold"/>
              <a:ea typeface="+mn-ea"/>
              <a:cs typeface="+mn-cs"/>
            </a:endParaRPr>
          </a:p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ru-RU" sz="2000" dirty="0" smtClean="0">
              <a:latin typeface="Gilroy-ExtraBold"/>
              <a:ea typeface="+mn-ea"/>
              <a:cs typeface="+mn-cs"/>
            </a:endParaRPr>
          </a:p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 smtClean="0">
                <a:latin typeface="Gilroy-ExtraBold"/>
                <a:ea typeface="+mn-ea"/>
                <a:cs typeface="+mn-cs"/>
              </a:rPr>
              <a:t>4.Тестирование </a:t>
            </a:r>
            <a:r>
              <a:rPr lang="ru-RU" sz="2000" dirty="0">
                <a:latin typeface="Gilroy-ExtraBold"/>
                <a:ea typeface="+mn-ea"/>
                <a:cs typeface="+mn-cs"/>
              </a:rPr>
              <a:t>каналов продаж и выбор приоритетных каналов продвижения.</a:t>
            </a:r>
          </a:p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ru-RU" sz="2000" dirty="0" smtClean="0">
              <a:latin typeface="Gilroy-ExtraBold"/>
              <a:ea typeface="+mn-ea"/>
              <a:cs typeface="+mn-cs"/>
            </a:endParaRPr>
          </a:p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 smtClean="0">
                <a:latin typeface="Gilroy-ExtraBold"/>
                <a:ea typeface="+mn-ea"/>
                <a:cs typeface="+mn-cs"/>
              </a:rPr>
              <a:t>5.Построение </a:t>
            </a:r>
            <a:r>
              <a:rPr lang="ru-RU" sz="2000" dirty="0">
                <a:latin typeface="Gilroy-ExtraBold"/>
                <a:ea typeface="+mn-ea"/>
                <a:cs typeface="+mn-cs"/>
              </a:rPr>
              <a:t>и непрерывное совершенствование воронки продаж.</a:t>
            </a:r>
          </a:p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212"/>
              <a:buFont typeface="Arial"/>
              <a:buNone/>
            </a:pPr>
            <a:endParaRPr lang="ru-RU" sz="2000" dirty="0" smtClean="0">
              <a:latin typeface="Gilroy-ExtraBold"/>
              <a:ea typeface="+mn-ea"/>
              <a:cs typeface="+mn-cs"/>
            </a:endParaRPr>
          </a:p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212"/>
              <a:buFont typeface="Arial"/>
              <a:buNone/>
            </a:pPr>
            <a:r>
              <a:rPr lang="ru-RU" sz="2000" dirty="0" smtClean="0">
                <a:latin typeface="Gilroy-ExtraBold"/>
                <a:ea typeface="+mn-ea"/>
                <a:cs typeface="+mn-cs"/>
              </a:rPr>
              <a:t>6.Продвижение </a:t>
            </a:r>
            <a:r>
              <a:rPr lang="ru-RU" sz="2000" dirty="0">
                <a:latin typeface="Gilroy-ExtraBold"/>
                <a:ea typeface="+mn-ea"/>
                <a:cs typeface="+mn-cs"/>
              </a:rPr>
              <a:t>по выбранным каналам продаж и масштабирование проекта на федеральном уровне.</a:t>
            </a:r>
          </a:p>
          <a:p>
            <a:pPr marL="9622" indent="0" hangingPunct="1">
              <a:spcBef>
                <a:spcPts val="0"/>
              </a:spcBef>
              <a:buClr>
                <a:schemeClr val="dk1"/>
              </a:buClr>
              <a:buSzPts val="1212"/>
              <a:buFont typeface="Arial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786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292396"/>
            <a:ext cx="65189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b="1" dirty="0"/>
              <a:t>Команда</a:t>
            </a:r>
            <a:endParaRPr sz="24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336583" y="1086372"/>
            <a:ext cx="10921967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9621" lvl="0" algn="just">
              <a:buClr>
                <a:schemeClr val="dk1"/>
              </a:buClr>
              <a:buSzPts val="1100"/>
            </a:pPr>
            <a:endParaRPr lang="ru-RU" sz="2000" dirty="0">
              <a:latin typeface="Gilroy-ExtraBold"/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13" name="Google Shape;228;p29"/>
          <p:cNvSpPr txBox="1">
            <a:spLocks/>
          </p:cNvSpPr>
          <p:nvPr/>
        </p:nvSpPr>
        <p:spPr>
          <a:xfrm>
            <a:off x="336583" y="1285876"/>
            <a:ext cx="5538490" cy="5076132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spcFirstLastPara="1" wrap="square" lIns="0" tIns="0" rIns="0" bIns="0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888888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endParaRPr lang="ru-RU" sz="2000" dirty="0" smtClean="0">
              <a:solidFill>
                <a:srgbClr val="000000"/>
              </a:solidFill>
              <a:latin typeface="Gilroy-ExtraBold"/>
              <a:ea typeface="+mn-ea"/>
              <a:cs typeface="+mn-cs"/>
              <a:sym typeface="Helvetica"/>
            </a:endParaRP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endParaRPr lang="ru-RU" sz="2000" dirty="0">
              <a:solidFill>
                <a:srgbClr val="000000"/>
              </a:solidFill>
              <a:latin typeface="Gilroy-ExtraBold"/>
              <a:ea typeface="+mn-ea"/>
              <a:cs typeface="+mn-cs"/>
              <a:sym typeface="Helvetica"/>
            </a:endParaRPr>
          </a:p>
          <a:p>
            <a:pPr marL="9621" algn="l">
              <a:buClr>
                <a:schemeClr val="dk1"/>
              </a:buClr>
              <a:buSzPts val="1100"/>
              <a:buFont typeface="Arial"/>
              <a:buNone/>
            </a:pPr>
            <a:endParaRPr lang="ru-RU" sz="2000" dirty="0" smtClean="0">
              <a:solidFill>
                <a:srgbClr val="000000"/>
              </a:solidFill>
              <a:latin typeface="Gilroy-ExtraBold"/>
              <a:ea typeface="+mn-ea"/>
              <a:cs typeface="+mn-cs"/>
              <a:sym typeface="Helvetica"/>
            </a:endParaRPr>
          </a:p>
          <a:p>
            <a:pPr marL="9622" algn="l">
              <a:lnSpc>
                <a:spcPct val="90000"/>
              </a:lnSpc>
              <a:buClr>
                <a:schemeClr val="dk1"/>
              </a:buClr>
              <a:buSzPts val="1212"/>
            </a:pPr>
            <a:endParaRPr lang="ru-RU" sz="2112" dirty="0"/>
          </a:p>
        </p:txBody>
      </p:sp>
      <p:sp>
        <p:nvSpPr>
          <p:cNvPr id="25" name="Google Shape;212;p28"/>
          <p:cNvSpPr txBox="1">
            <a:spLocks/>
          </p:cNvSpPr>
          <p:nvPr/>
        </p:nvSpPr>
        <p:spPr>
          <a:xfrm>
            <a:off x="347963" y="4016823"/>
            <a:ext cx="2713342" cy="42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9622" indent="0" hangingPunct="1">
              <a:spcBef>
                <a:spcPts val="0"/>
              </a:spcBef>
              <a:buClr>
                <a:schemeClr val="dk1"/>
              </a:buClr>
              <a:buSzPct val="117008"/>
              <a:buFont typeface="Arial"/>
              <a:buNone/>
            </a:pPr>
            <a:r>
              <a:rPr lang="ru-RU" sz="1600" dirty="0" smtClean="0">
                <a:latin typeface="Gilroy-ExtraBold"/>
              </a:rPr>
              <a:t>Лидер: Чванова Диана Сергеевна</a:t>
            </a:r>
            <a:endParaRPr lang="ru-RU" sz="1600" dirty="0">
              <a:latin typeface="Gilroy-ExtraBold"/>
            </a:endParaRPr>
          </a:p>
        </p:txBody>
      </p:sp>
      <p:sp>
        <p:nvSpPr>
          <p:cNvPr id="26" name="Google Shape;215;p28"/>
          <p:cNvSpPr txBox="1">
            <a:spLocks/>
          </p:cNvSpPr>
          <p:nvPr/>
        </p:nvSpPr>
        <p:spPr>
          <a:xfrm>
            <a:off x="3215063" y="3999978"/>
            <a:ext cx="2715193" cy="495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9622" indent="0" hangingPunct="1">
              <a:spcBef>
                <a:spcPts val="0"/>
              </a:spcBef>
              <a:buClr>
                <a:schemeClr val="dk1"/>
              </a:buClr>
              <a:buSzPct val="117008"/>
              <a:buNone/>
            </a:pPr>
            <a:r>
              <a:rPr lang="ru-RU" sz="1600" dirty="0" err="1">
                <a:latin typeface="Gilroy-ExtraBold"/>
              </a:rPr>
              <a:t>Кашеварова</a:t>
            </a:r>
            <a:r>
              <a:rPr lang="ru-RU" sz="1600" dirty="0">
                <a:latin typeface="Gilroy-ExtraBold"/>
              </a:rPr>
              <a:t> Милана Григорьевна </a:t>
            </a:r>
          </a:p>
        </p:txBody>
      </p:sp>
      <p:sp>
        <p:nvSpPr>
          <p:cNvPr id="27" name="Google Shape;218;p28"/>
          <p:cNvSpPr txBox="1">
            <a:spLocks/>
          </p:cNvSpPr>
          <p:nvPr/>
        </p:nvSpPr>
        <p:spPr>
          <a:xfrm>
            <a:off x="6119027" y="4013268"/>
            <a:ext cx="2691521" cy="46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9622" indent="0" hangingPunct="1">
              <a:spcBef>
                <a:spcPts val="0"/>
              </a:spcBef>
              <a:buClr>
                <a:schemeClr val="dk1"/>
              </a:buClr>
              <a:buSzPct val="117008"/>
              <a:buNone/>
            </a:pPr>
            <a:r>
              <a:rPr lang="ru-RU" sz="1600" dirty="0">
                <a:latin typeface="Gilroy-ExtraBold"/>
              </a:rPr>
              <a:t>Кочкина Маргарита Константиновна</a:t>
            </a:r>
          </a:p>
        </p:txBody>
      </p:sp>
      <p:sp>
        <p:nvSpPr>
          <p:cNvPr id="28" name="Google Shape;221;p28"/>
          <p:cNvSpPr txBox="1">
            <a:spLocks/>
          </p:cNvSpPr>
          <p:nvPr/>
        </p:nvSpPr>
        <p:spPr>
          <a:xfrm>
            <a:off x="8972549" y="4013268"/>
            <a:ext cx="2143126" cy="46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9622" indent="0" hangingPunct="1">
              <a:spcBef>
                <a:spcPts val="0"/>
              </a:spcBef>
              <a:buClr>
                <a:schemeClr val="dk1"/>
              </a:buClr>
              <a:buSzPts val="1442"/>
              <a:buFont typeface="Arial"/>
              <a:buNone/>
            </a:pPr>
            <a:r>
              <a:rPr lang="ru-RU" sz="1600" dirty="0">
                <a:latin typeface="Gilroy-ExtraBold"/>
              </a:rPr>
              <a:t>Шапкина </a:t>
            </a:r>
            <a:r>
              <a:rPr lang="ru-RU" sz="1600" dirty="0" err="1" smtClean="0">
                <a:latin typeface="Gilroy-ExtraBold"/>
              </a:rPr>
              <a:t>Аделия</a:t>
            </a:r>
            <a:r>
              <a:rPr lang="ru-RU" sz="1600" dirty="0" smtClean="0">
                <a:latin typeface="Gilroy-ExtraBold"/>
              </a:rPr>
              <a:t> </a:t>
            </a:r>
            <a:r>
              <a:rPr lang="ru-RU" sz="1600" dirty="0" err="1" smtClean="0">
                <a:latin typeface="Gilroy-ExtraBold"/>
              </a:rPr>
              <a:t>Мансуровна</a:t>
            </a:r>
            <a:endParaRPr lang="ru-RU" sz="1600" dirty="0">
              <a:latin typeface="Gilroy-ExtraBold"/>
            </a:endParaRPr>
          </a:p>
        </p:txBody>
      </p:sp>
      <p:sp>
        <p:nvSpPr>
          <p:cNvPr id="29" name="Google Shape;210;p28"/>
          <p:cNvSpPr txBox="1">
            <a:spLocks/>
          </p:cNvSpPr>
          <p:nvPr/>
        </p:nvSpPr>
        <p:spPr>
          <a:xfrm>
            <a:off x="281400" y="4600574"/>
            <a:ext cx="2604675" cy="1066801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spcFirstLastPara="1" wrap="square" lIns="0" tIns="0" rIns="0" bIns="0" anchor="t" anchorCtr="0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888888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marL="9621" algn="l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1600" dirty="0">
                <a:solidFill>
                  <a:srgbClr val="000000"/>
                </a:solidFill>
                <a:latin typeface="Gilroy-ExtraBold"/>
              </a:rPr>
              <a:t>Ключевые компетенции:</a:t>
            </a:r>
            <a:r>
              <a:rPr lang="en-US" sz="1600" dirty="0">
                <a:solidFill>
                  <a:srgbClr val="000000"/>
                </a:solidFill>
                <a:latin typeface="Gilroy-ExtraBold"/>
              </a:rPr>
              <a:t>CEO</a:t>
            </a:r>
          </a:p>
          <a:p>
            <a:pPr marL="9622" algn="l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1600" dirty="0">
                <a:solidFill>
                  <a:srgbClr val="000000"/>
                </a:solidFill>
                <a:latin typeface="Gilroy-ExtraBold"/>
              </a:rPr>
              <a:t>Менеджер</a:t>
            </a:r>
            <a:r>
              <a:rPr lang="ru-RU" sz="1600" dirty="0" smtClean="0">
                <a:solidFill>
                  <a:srgbClr val="000000"/>
                </a:solidFill>
                <a:latin typeface="Gilroy-ExtraBold"/>
              </a:rPr>
              <a:t>,</a:t>
            </a:r>
          </a:p>
          <a:p>
            <a:pPr marL="9622" algn="l">
              <a:lnSpc>
                <a:spcPct val="90000"/>
              </a:lnSpc>
              <a:buClr>
                <a:schemeClr val="dk1"/>
              </a:buClr>
              <a:buSzPts val="1212"/>
            </a:pPr>
            <a:r>
              <a:rPr lang="ru-RU" sz="1600" dirty="0" smtClean="0">
                <a:solidFill>
                  <a:srgbClr val="000000"/>
                </a:solidFill>
                <a:latin typeface="Gilroy-ExtraBold"/>
              </a:rPr>
              <a:t>генератор </a:t>
            </a:r>
            <a:r>
              <a:rPr lang="ru-RU" sz="1600" dirty="0">
                <a:solidFill>
                  <a:srgbClr val="000000"/>
                </a:solidFill>
                <a:latin typeface="Gilroy-ExtraBold"/>
              </a:rPr>
              <a:t>идей</a:t>
            </a:r>
          </a:p>
        </p:txBody>
      </p:sp>
      <p:sp>
        <p:nvSpPr>
          <p:cNvPr id="30" name="Google Shape;213;p28"/>
          <p:cNvSpPr txBox="1">
            <a:spLocks/>
          </p:cNvSpPr>
          <p:nvPr/>
        </p:nvSpPr>
        <p:spPr>
          <a:xfrm>
            <a:off x="3215063" y="4600574"/>
            <a:ext cx="2534265" cy="117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212"/>
              <a:buFont typeface="Arial"/>
              <a:buNone/>
            </a:pPr>
            <a:r>
              <a:rPr lang="ru-RU" sz="1600" dirty="0">
                <a:latin typeface="Gilroy-ExtraBold"/>
              </a:rPr>
              <a:t>Ключевые компетенции:</a:t>
            </a:r>
            <a:r>
              <a:rPr lang="en-US" sz="1600" dirty="0">
                <a:latin typeface="Gilroy-ExtraBold"/>
              </a:rPr>
              <a:t>CMO</a:t>
            </a:r>
          </a:p>
          <a:p>
            <a:pPr marL="9621" indent="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212"/>
              <a:buNone/>
            </a:pPr>
            <a:r>
              <a:rPr lang="ru-RU" sz="1600" dirty="0">
                <a:latin typeface="Gilroy-ExtraBold"/>
              </a:rPr>
              <a:t>Производитель</a:t>
            </a:r>
            <a:r>
              <a:rPr lang="ru-RU" sz="1600" dirty="0" smtClean="0">
                <a:latin typeface="Gilroy-ExtraBold"/>
              </a:rPr>
              <a:t>, аналитик, маркетолог</a:t>
            </a:r>
            <a:endParaRPr lang="ru-RU" sz="1600" dirty="0">
              <a:latin typeface="Gilroy-ExtraBold"/>
            </a:endParaRPr>
          </a:p>
          <a:p>
            <a:pPr marL="9621" indent="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212"/>
              <a:buNone/>
            </a:pPr>
            <a:endParaRPr lang="ru-RU" sz="1900" dirty="0">
              <a:latin typeface="Gilroy-ExtraBold"/>
            </a:endParaRPr>
          </a:p>
        </p:txBody>
      </p:sp>
      <p:sp>
        <p:nvSpPr>
          <p:cNvPr id="31" name="Google Shape;216;p28"/>
          <p:cNvSpPr txBox="1">
            <a:spLocks/>
          </p:cNvSpPr>
          <p:nvPr/>
        </p:nvSpPr>
        <p:spPr>
          <a:xfrm>
            <a:off x="6119028" y="4495801"/>
            <a:ext cx="2482048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212"/>
              <a:buFont typeface="Arial"/>
              <a:buNone/>
            </a:pPr>
            <a:r>
              <a:rPr lang="ru-RU" sz="1600" dirty="0" smtClean="0">
                <a:latin typeface="Gilroy-ExtraBold"/>
              </a:rPr>
              <a:t>Ключевые </a:t>
            </a:r>
            <a:r>
              <a:rPr lang="ru-RU" sz="1600" dirty="0">
                <a:latin typeface="Gilroy-ExtraBold"/>
              </a:rPr>
              <a:t>компетенции:</a:t>
            </a:r>
            <a:r>
              <a:rPr lang="en-US" sz="1600" dirty="0">
                <a:latin typeface="Gilroy-ExtraBold"/>
              </a:rPr>
              <a:t>CMO</a:t>
            </a:r>
          </a:p>
          <a:p>
            <a:pPr marL="9621" indent="0" hangingPunct="1">
              <a:spcBef>
                <a:spcPts val="0"/>
              </a:spcBef>
              <a:buClr>
                <a:schemeClr val="dk1"/>
              </a:buClr>
              <a:buSzPts val="1212"/>
              <a:buFont typeface="Arial"/>
              <a:buNone/>
            </a:pPr>
            <a:r>
              <a:rPr lang="ru-RU" sz="1600" dirty="0" smtClean="0">
                <a:latin typeface="Gilroy-ExtraBold"/>
              </a:rPr>
              <a:t>Администратор , маркетолог, дизайнер</a:t>
            </a:r>
            <a:endParaRPr lang="ru-RU" sz="1600" dirty="0">
              <a:latin typeface="Gilroy-ExtraBold"/>
            </a:endParaRPr>
          </a:p>
        </p:txBody>
      </p:sp>
      <p:sp>
        <p:nvSpPr>
          <p:cNvPr id="32" name="Google Shape;219;p28"/>
          <p:cNvSpPr txBox="1">
            <a:spLocks/>
          </p:cNvSpPr>
          <p:nvPr/>
        </p:nvSpPr>
        <p:spPr>
          <a:xfrm>
            <a:off x="8972549" y="4600574"/>
            <a:ext cx="2730391" cy="76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9621" indent="0" hangingPunct="1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212"/>
              <a:buNone/>
            </a:pPr>
            <a:r>
              <a:rPr lang="ru-RU" sz="1600" dirty="0">
                <a:latin typeface="Gilroy-ExtraBold"/>
              </a:rPr>
              <a:t>Ключевые компетенции:</a:t>
            </a:r>
            <a:r>
              <a:rPr lang="en-US" sz="1600" dirty="0">
                <a:latin typeface="Gilroy-ExtraBold"/>
              </a:rPr>
              <a:t>CTO</a:t>
            </a:r>
          </a:p>
          <a:p>
            <a:pPr marL="9621" indent="0" hangingPunct="1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212"/>
              <a:buNone/>
            </a:pPr>
            <a:r>
              <a:rPr lang="ru-RU" sz="1600" dirty="0" smtClean="0">
                <a:latin typeface="Gilroy-ExtraBold"/>
              </a:rPr>
              <a:t>Производитель , советник</a:t>
            </a:r>
            <a:endParaRPr lang="ru-RU" sz="1600" dirty="0">
              <a:latin typeface="Gilroy-ExtraBold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079" y="1400174"/>
            <a:ext cx="2110572" cy="2400299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01" y="1467968"/>
            <a:ext cx="2332506" cy="2332506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063" y="1400175"/>
            <a:ext cx="2280860" cy="240029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549" y="1400176"/>
            <a:ext cx="2143125" cy="240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333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479240" y="424542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smtClean="0"/>
              <a:t>КОНТАКТЫ</a:t>
            </a:r>
            <a:endParaRPr lang="ru-RU" dirty="0" smtClean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9" name="Google Shape;234;p30"/>
          <p:cNvSpPr txBox="1">
            <a:spLocks/>
          </p:cNvSpPr>
          <p:nvPr/>
        </p:nvSpPr>
        <p:spPr>
          <a:xfrm>
            <a:off x="147669" y="2876551"/>
            <a:ext cx="5954710" cy="352425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spcFirstLastPara="1" wrap="square" lIns="0" tIns="0" rIns="0" bIns="0" anchor="t" anchorCtr="0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>
              <a:lnSpc>
                <a:spcPct val="242254"/>
              </a:lnSpc>
              <a:spcBef>
                <a:spcPts val="0"/>
              </a:spcBef>
              <a:buClr>
                <a:schemeClr val="dk1"/>
              </a:buClr>
              <a:buSzPts val="1091"/>
              <a:buNone/>
            </a:pPr>
            <a:r>
              <a:rPr lang="ru-RU" sz="2000" dirty="0" smtClean="0">
                <a:solidFill>
                  <a:schemeClr val="dk1"/>
                </a:solidFill>
                <a:latin typeface="Gilroy-ExtraBold"/>
                <a:ea typeface="Calibri"/>
                <a:cs typeface="Calibri"/>
              </a:rPr>
              <a:t>Телефон       </a:t>
            </a:r>
            <a:r>
              <a:rPr lang="ru-RU" sz="2000" dirty="0">
                <a:solidFill>
                  <a:schemeClr val="dk1"/>
                </a:solidFill>
              </a:rPr>
              <a:t>+7 (927) 484-59-98</a:t>
            </a:r>
            <a:endParaRPr lang="ru-RU" sz="2000" dirty="0"/>
          </a:p>
          <a:p>
            <a:pPr hangingPunct="1">
              <a:lnSpc>
                <a:spcPct val="242254"/>
              </a:lnSpc>
              <a:buClr>
                <a:schemeClr val="dk1"/>
              </a:buClr>
              <a:buSzPts val="1091"/>
              <a:buNone/>
            </a:pPr>
            <a:r>
              <a:rPr lang="en-US" sz="2000" dirty="0" smtClean="0">
                <a:solidFill>
                  <a:schemeClr val="dk1"/>
                </a:solidFill>
                <a:latin typeface="Gilroy-ExtraBold"/>
                <a:ea typeface="Calibri"/>
                <a:cs typeface="Calibri"/>
              </a:rPr>
              <a:t>Email</a:t>
            </a:r>
            <a:r>
              <a:rPr lang="ru-RU" sz="2000" dirty="0" smtClean="0">
                <a:solidFill>
                  <a:schemeClr val="dk1"/>
                </a:solidFill>
                <a:latin typeface="Gilroy-ExtraBold"/>
                <a:ea typeface="Calibri"/>
                <a:cs typeface="Calibri"/>
              </a:rPr>
              <a:t>           </a:t>
            </a:r>
            <a:r>
              <a:rPr lang="en-US" sz="2000" dirty="0">
                <a:solidFill>
                  <a:schemeClr val="dk1"/>
                </a:solidFill>
              </a:rPr>
              <a:t>chvanovad3@gmail.com</a:t>
            </a:r>
          </a:p>
          <a:p>
            <a:pPr hangingPunct="1">
              <a:lnSpc>
                <a:spcPct val="242254"/>
              </a:lnSpc>
              <a:buClr>
                <a:schemeClr val="dk1"/>
              </a:buClr>
              <a:buSzPts val="1091"/>
              <a:buFont typeface="Arial"/>
              <a:buNone/>
            </a:pPr>
            <a:endParaRPr lang="en-US" sz="2000" dirty="0">
              <a:solidFill>
                <a:schemeClr val="dk1"/>
              </a:solidFill>
              <a:latin typeface="Gilroy-ExtraBold"/>
              <a:ea typeface="Calibri"/>
              <a:cs typeface="Calibri"/>
            </a:endParaRPr>
          </a:p>
        </p:txBody>
      </p:sp>
      <p:sp>
        <p:nvSpPr>
          <p:cNvPr id="10" name="Google Shape;236;p30"/>
          <p:cNvSpPr txBox="1"/>
          <p:nvPr/>
        </p:nvSpPr>
        <p:spPr>
          <a:xfrm>
            <a:off x="1397144" y="3958499"/>
            <a:ext cx="4613132" cy="221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83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96"/>
              <a:buFont typeface="Arial"/>
              <a:buNone/>
            </a:pPr>
            <a:endParaRPr sz="2000" dirty="0">
              <a:solidFill>
                <a:schemeClr val="dk1"/>
              </a:solidFill>
              <a:latin typeface="Gilroy-ExtraBold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3252</TotalTime>
  <Words>625</Words>
  <Application>Microsoft Office PowerPoint</Application>
  <PresentationFormat>Произвольный</PresentationFormat>
  <Paragraphs>130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1</cp:lastModifiedBy>
  <cp:revision>43</cp:revision>
  <dcterms:modified xsi:type="dcterms:W3CDTF">2023-11-26T16:59:24Z</dcterms:modified>
</cp:coreProperties>
</file>