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3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19860176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7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14400" y="138112"/>
            <a:ext cx="16459200" cy="2262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914400" y="2400300"/>
            <a:ext cx="16459200" cy="788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1920х1080_фоны для презентации-01.jpg" descr="1920х1080_фоны для презентации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TextBox 16"/>
          <p:cNvSpPr txBox="1"/>
          <p:nvPr/>
        </p:nvSpPr>
        <p:spPr>
          <a:xfrm>
            <a:off x="5083294" y="5711985"/>
            <a:ext cx="8121412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2400"/>
              </a:lnSpc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</a:t>
            </a:r>
            <a:r>
              <a:rPr dirty="0">
                <a:latin typeface="Montserrat ExtraBold"/>
                <a:ea typeface="Montserrat ExtraBold"/>
                <a:cs typeface="Montserrat ExtraBold"/>
                <a:sym typeface="Montserrat ExtraBold"/>
              </a:rPr>
              <a:t> MPI</a:t>
            </a:r>
            <a:r>
              <a:rPr dirty="0"/>
              <a:t> «</a:t>
            </a:r>
            <a:r>
              <a:rPr dirty="0" err="1"/>
              <a:t>Фабрика</a:t>
            </a:r>
            <a:r>
              <a:rPr dirty="0"/>
              <a:t> </a:t>
            </a:r>
            <a:r>
              <a:rPr dirty="0" err="1"/>
              <a:t>зеленого</a:t>
            </a:r>
            <a:r>
              <a:rPr dirty="0"/>
              <a:t> </a:t>
            </a:r>
            <a:r>
              <a:rPr dirty="0" err="1"/>
              <a:t>финансирования</a:t>
            </a:r>
            <a:r>
              <a:rPr dirty="0"/>
              <a:t>»</a:t>
            </a:r>
          </a:p>
        </p:txBody>
      </p:sp>
      <p:grpSp>
        <p:nvGrpSpPr>
          <p:cNvPr id="99" name="Сгруппировать"/>
          <p:cNvGrpSpPr/>
          <p:nvPr/>
        </p:nvGrpSpPr>
        <p:grpSpPr>
          <a:xfrm>
            <a:off x="5126127" y="6284163"/>
            <a:ext cx="7959546" cy="1769702"/>
            <a:chOff x="0" y="0"/>
            <a:chExt cx="7959544" cy="1769701"/>
          </a:xfrm>
        </p:grpSpPr>
        <p:pic>
          <p:nvPicPr>
            <p:cNvPr id="96" name="КНОФ_white.png" descr="КНОФ_whit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3122058" cy="8806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7" name="НАЦ ПРОЕКТЫ_white.png" descr="НАЦ ПРОЕКТЫ_whit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87576" y="114301"/>
              <a:ext cx="2063489" cy="16554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8" name="НОЦ_лого_white.png" descr="НОЦ_лого_whit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57503" y="108261"/>
              <a:ext cx="1902042" cy="7189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00" name="TextBox 16"/>
          <p:cNvSpPr txBox="1"/>
          <p:nvPr/>
        </p:nvSpPr>
        <p:spPr>
          <a:xfrm>
            <a:off x="5083294" y="2451910"/>
            <a:ext cx="8121412" cy="3183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2400"/>
              </a:lnSpc>
              <a:defRPr sz="30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</a:lstStyle>
          <a:p>
            <a:r>
              <a:rPr lang="ru-RU" dirty="0" smtClean="0"/>
              <a:t>13.12.2024</a:t>
            </a:r>
            <a:endParaRPr dirty="0"/>
          </a:p>
        </p:txBody>
      </p:sp>
      <p:sp>
        <p:nvSpPr>
          <p:cNvPr id="101" name="TextBox 16"/>
          <p:cNvSpPr txBox="1"/>
          <p:nvPr/>
        </p:nvSpPr>
        <p:spPr>
          <a:xfrm>
            <a:off x="1640962" y="3108502"/>
            <a:ext cx="15208974" cy="184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7200"/>
              </a:lnSpc>
              <a:defRPr sz="72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</a:lstStyle>
          <a:p>
            <a:pPr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6000" dirty="0"/>
              <a:t>Разработка системы сбора и переработки стекла для получения изделий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1920х1080_фоны для презентации-03.jpg" descr="1920х1080_фоны для презентации-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Freeform 11"/>
          <p:cNvSpPr/>
          <p:nvPr/>
        </p:nvSpPr>
        <p:spPr>
          <a:xfrm>
            <a:off x="-216941" y="9258300"/>
            <a:ext cx="18504942" cy="3086100"/>
          </a:xfrm>
          <a:prstGeom prst="rect">
            <a:avLst/>
          </a:prstGeom>
          <a:solidFill>
            <a:srgbClr val="015A3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5" name="TextBox 14"/>
          <p:cNvSpPr txBox="1"/>
          <p:nvPr/>
        </p:nvSpPr>
        <p:spPr>
          <a:xfrm>
            <a:off x="1028699" y="1143000"/>
            <a:ext cx="11285585" cy="1562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000"/>
              </a:lnSpc>
              <a:defRPr sz="6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t>1/ ОПИСАНИЕ </a:t>
            </a:r>
          </a:p>
          <a:p>
            <a:pPr>
              <a:lnSpc>
                <a:spcPts val="6000"/>
              </a:lnSpc>
              <a:defRPr sz="6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t>ПРОЕКТА</a:t>
            </a:r>
          </a:p>
        </p:txBody>
      </p:sp>
      <p:sp>
        <p:nvSpPr>
          <p:cNvPr id="109" name="TextBox 18"/>
          <p:cNvSpPr txBox="1"/>
          <p:nvPr/>
        </p:nvSpPr>
        <p:spPr>
          <a:xfrm>
            <a:off x="1028700" y="3386606"/>
            <a:ext cx="3862269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ОПИСАНИЕ ПРОДУКТА</a:t>
            </a:r>
          </a:p>
        </p:txBody>
      </p:sp>
      <p:sp>
        <p:nvSpPr>
          <p:cNvPr id="110" name="TextBox 19"/>
          <p:cNvSpPr txBox="1"/>
          <p:nvPr/>
        </p:nvSpPr>
        <p:spPr>
          <a:xfrm>
            <a:off x="1028700" y="5327141"/>
            <a:ext cx="3862269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РЫНОК</a:t>
            </a:r>
          </a:p>
        </p:txBody>
      </p:sp>
      <p:sp>
        <p:nvSpPr>
          <p:cNvPr id="111" name="TextBox 20"/>
          <p:cNvSpPr txBox="1"/>
          <p:nvPr/>
        </p:nvSpPr>
        <p:spPr>
          <a:xfrm>
            <a:off x="1028700" y="7264907"/>
            <a:ext cx="3862269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ТЕХНОЛОГИИ</a:t>
            </a:r>
          </a:p>
        </p:txBody>
      </p:sp>
      <p:sp>
        <p:nvSpPr>
          <p:cNvPr id="112" name="TextBox 16"/>
          <p:cNvSpPr txBox="1"/>
          <p:nvPr/>
        </p:nvSpPr>
        <p:spPr>
          <a:xfrm>
            <a:off x="1055922" y="9658816"/>
            <a:ext cx="8121413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400"/>
              </a:lnSpc>
              <a:defRPr sz="2400">
                <a:solidFill>
                  <a:srgbClr val="009524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 MPI</a:t>
            </a:r>
            <a:r>
              <a:t> «Фабрика зеленого финансирования»</a:t>
            </a:r>
          </a:p>
        </p:txBody>
      </p:sp>
      <p:grpSp>
        <p:nvGrpSpPr>
          <p:cNvPr id="116" name="Сгруппировать"/>
          <p:cNvGrpSpPr/>
          <p:nvPr/>
        </p:nvGrpSpPr>
        <p:grpSpPr>
          <a:xfrm>
            <a:off x="11978888" y="1115783"/>
            <a:ext cx="5486280" cy="1219803"/>
            <a:chOff x="0" y="0"/>
            <a:chExt cx="5486278" cy="1219802"/>
          </a:xfrm>
        </p:grpSpPr>
        <p:pic>
          <p:nvPicPr>
            <p:cNvPr id="113" name="КНОФ_white.png" descr="КНОФ_whit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69747" cy="6120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4" name="НАЦ ПРОЕКТЫ_white.png" descr="НАЦ ПРОЕКТЫ_whit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28175" y="78784"/>
              <a:ext cx="1422302" cy="11410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5" name="НОЦ_лого_white.png" descr="НОЦ_лого_whit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07313" y="60427"/>
              <a:ext cx="1378966" cy="5212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6" name="TextBox 15"/>
          <p:cNvSpPr txBox="1"/>
          <p:nvPr/>
        </p:nvSpPr>
        <p:spPr bwMode="auto">
          <a:xfrm>
            <a:off x="5377626" y="3386606"/>
            <a:ext cx="12208246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>
              <a:lnSpc>
                <a:spcPts val="2472"/>
              </a:lnSpc>
              <a:buFont typeface="Arial"/>
              <a:buChar char="•"/>
              <a:defRPr/>
            </a:pPr>
            <a:r>
              <a:rPr lang="ru-RU" sz="2400" dirty="0">
                <a:solidFill>
                  <a:schemeClr val="bg1"/>
                </a:solidFill>
                <a:latin typeface="Montserrat"/>
              </a:rPr>
              <a:t>Услуга переработки стеклянных отходов в очищенный </a:t>
            </a:r>
            <a:r>
              <a:rPr lang="ru-RU" sz="2400" dirty="0" err="1">
                <a:solidFill>
                  <a:schemeClr val="bg1"/>
                </a:solidFill>
                <a:latin typeface="Montserrat"/>
              </a:rPr>
              <a:t>стеклобой</a:t>
            </a:r>
            <a:r>
              <a:rPr lang="ru-RU" sz="2400" dirty="0">
                <a:solidFill>
                  <a:schemeClr val="bg1"/>
                </a:solidFill>
                <a:latin typeface="Montserrat"/>
              </a:rPr>
              <a:t>; </a:t>
            </a:r>
            <a:endParaRPr lang="en-US" sz="2400" dirty="0">
              <a:solidFill>
                <a:schemeClr val="bg1"/>
              </a:solidFill>
              <a:latin typeface="Montserrat"/>
            </a:endParaRPr>
          </a:p>
          <a:p>
            <a:pPr marL="518160" lvl="1" indent="-259080">
              <a:lnSpc>
                <a:spcPts val="2472"/>
              </a:lnSpc>
              <a:buFont typeface="Arial"/>
              <a:buChar char="•"/>
              <a:defRPr/>
            </a:pPr>
            <a:r>
              <a:rPr lang="ru-RU" sz="2400" dirty="0">
                <a:solidFill>
                  <a:schemeClr val="bg1"/>
                </a:solidFill>
                <a:latin typeface="Montserrat"/>
              </a:rPr>
              <a:t>Содействие в сборке и сортировке мусора;</a:t>
            </a:r>
            <a:endParaRPr dirty="0">
              <a:solidFill>
                <a:schemeClr val="bg1"/>
              </a:solidFill>
            </a:endParaRPr>
          </a:p>
          <a:p>
            <a:pPr marL="518160" lvl="1" indent="-259080">
              <a:lnSpc>
                <a:spcPts val="2472"/>
              </a:lnSpc>
              <a:buFont typeface="Arial"/>
              <a:buChar char="•"/>
              <a:defRPr/>
            </a:pPr>
            <a:r>
              <a:rPr lang="ru-RU" sz="2400" dirty="0">
                <a:solidFill>
                  <a:schemeClr val="bg1"/>
                </a:solidFill>
                <a:latin typeface="Montserrat"/>
              </a:rPr>
              <a:t>Предоставление актов об утилизации.</a:t>
            </a:r>
            <a:endParaRPr lang="en-US" sz="2400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5377626" y="5327141"/>
            <a:ext cx="12208246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>
              <a:lnSpc>
                <a:spcPts val="2472"/>
              </a:lnSpc>
              <a:buFont typeface="Arial"/>
              <a:buChar char="•"/>
              <a:defRPr/>
            </a:pPr>
            <a:r>
              <a:rPr lang="en-US" sz="2400" dirty="0" err="1">
                <a:solidFill>
                  <a:schemeClr val="bg1"/>
                </a:solidFill>
                <a:latin typeface="Montserrat"/>
              </a:rPr>
              <a:t>EcoNet</a:t>
            </a:r>
            <a:r>
              <a:rPr lang="ru-RU" sz="2400" dirty="0">
                <a:solidFill>
                  <a:schemeClr val="bg1"/>
                </a:solidFill>
                <a:latin typeface="Montserrat"/>
              </a:rPr>
              <a:t>;</a:t>
            </a:r>
            <a:endParaRPr lang="en-US" sz="2400" dirty="0">
              <a:solidFill>
                <a:schemeClr val="bg1"/>
              </a:solidFill>
              <a:latin typeface="Montserrat"/>
            </a:endParaRPr>
          </a:p>
          <a:p>
            <a:pPr marL="518160" lvl="1" indent="-259080">
              <a:lnSpc>
                <a:spcPts val="2472"/>
              </a:lnSpc>
              <a:buFont typeface="Arial"/>
              <a:buChar char="•"/>
              <a:defRPr/>
            </a:pPr>
            <a:r>
              <a:rPr lang="ru-RU" sz="2400" dirty="0">
                <a:solidFill>
                  <a:schemeClr val="bg1"/>
                </a:solidFill>
                <a:latin typeface="Montserrat"/>
              </a:rPr>
              <a:t>Рынок утилизации стекла;</a:t>
            </a:r>
            <a:endParaRPr dirty="0">
              <a:solidFill>
                <a:schemeClr val="bg1"/>
              </a:solidFill>
            </a:endParaRPr>
          </a:p>
          <a:p>
            <a:pPr marL="518160" lvl="1" indent="-259080">
              <a:lnSpc>
                <a:spcPts val="2472"/>
              </a:lnSpc>
              <a:buFont typeface="Arial"/>
              <a:buChar char="•"/>
              <a:defRPr/>
            </a:pPr>
            <a:r>
              <a:rPr lang="ru-RU" sz="2400" dirty="0">
                <a:solidFill>
                  <a:schemeClr val="bg1"/>
                </a:solidFill>
                <a:latin typeface="Montserrat"/>
              </a:rPr>
              <a:t>Вторичного сырья.</a:t>
            </a:r>
            <a:endParaRPr lang="en-US" sz="2400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5410755" y="7264907"/>
            <a:ext cx="12208246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>
              <a:lnSpc>
                <a:spcPts val="2472"/>
              </a:lnSpc>
              <a:buFont typeface="Arial"/>
              <a:buChar char="•"/>
              <a:defRPr/>
            </a:pPr>
            <a:r>
              <a:rPr lang="ru-RU" sz="2400">
                <a:solidFill>
                  <a:schemeClr val="bg1"/>
                </a:solidFill>
                <a:latin typeface="Montserrat"/>
              </a:rPr>
              <a:t>Оптические сепараторы </a:t>
            </a:r>
            <a:endParaRPr>
              <a:solidFill>
                <a:schemeClr val="bg1"/>
              </a:solidFill>
            </a:endParaRPr>
          </a:p>
          <a:p>
            <a:pPr marL="518160" lvl="1" indent="-259080">
              <a:lnSpc>
                <a:spcPts val="2472"/>
              </a:lnSpc>
              <a:buFont typeface="Arial"/>
              <a:buChar char="•"/>
              <a:defRPr/>
            </a:pPr>
            <a:r>
              <a:rPr lang="ru-RU" sz="2400">
                <a:solidFill>
                  <a:schemeClr val="bg1"/>
                </a:solidFill>
                <a:latin typeface="Montserrat"/>
              </a:rPr>
              <a:t>Конвееры </a:t>
            </a:r>
            <a:endParaRPr>
              <a:solidFill>
                <a:schemeClr val="bg1"/>
              </a:solidFill>
            </a:endParaRPr>
          </a:p>
          <a:p>
            <a:pPr marL="518160" lvl="1" indent="-259080">
              <a:lnSpc>
                <a:spcPts val="2472"/>
              </a:lnSpc>
              <a:buFont typeface="Arial"/>
              <a:buChar char="•"/>
              <a:defRPr/>
            </a:pPr>
            <a:r>
              <a:rPr lang="ru-RU" sz="2400">
                <a:solidFill>
                  <a:schemeClr val="bg1"/>
                </a:solidFill>
                <a:latin typeface="Montserrat"/>
              </a:rPr>
              <a:t>Дробилки</a:t>
            </a:r>
            <a:endParaRPr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1920х1080_фоны для презентации-02.jpg" descr="1920х1080_фоны для презентации-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Freeform 11"/>
          <p:cNvSpPr/>
          <p:nvPr/>
        </p:nvSpPr>
        <p:spPr>
          <a:xfrm>
            <a:off x="-216941" y="9258300"/>
            <a:ext cx="18504942" cy="3086100"/>
          </a:xfrm>
          <a:prstGeom prst="rect">
            <a:avLst/>
          </a:prstGeom>
          <a:solidFill>
            <a:srgbClr val="00952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0" name="TextBox 14"/>
          <p:cNvSpPr txBox="1"/>
          <p:nvPr/>
        </p:nvSpPr>
        <p:spPr>
          <a:xfrm>
            <a:off x="1028699" y="1143000"/>
            <a:ext cx="11285585" cy="1562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000"/>
              </a:lnSpc>
              <a:defRPr sz="6000">
                <a:solidFill>
                  <a:srgbClr val="009524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</a:lstStyle>
          <a:p>
            <a:r>
              <a:t>2/ АКТУАЛЬНОСТЬ ПРОЕКТА</a:t>
            </a:r>
          </a:p>
        </p:txBody>
      </p:sp>
      <p:sp>
        <p:nvSpPr>
          <p:cNvPr id="124" name="TextBox 18"/>
          <p:cNvSpPr txBox="1"/>
          <p:nvPr/>
        </p:nvSpPr>
        <p:spPr>
          <a:xfrm>
            <a:off x="1028700" y="3386606"/>
            <a:ext cx="3862269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ЦЕЛЕВОЙ КЛИЕНТ</a:t>
            </a:r>
          </a:p>
        </p:txBody>
      </p:sp>
      <p:sp>
        <p:nvSpPr>
          <p:cNvPr id="125" name="TextBox 19"/>
          <p:cNvSpPr txBox="1"/>
          <p:nvPr/>
        </p:nvSpPr>
        <p:spPr>
          <a:xfrm>
            <a:off x="1028700" y="5327141"/>
            <a:ext cx="3862269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ПРОБЛЕМА</a:t>
            </a:r>
          </a:p>
        </p:txBody>
      </p:sp>
      <p:sp>
        <p:nvSpPr>
          <p:cNvPr id="126" name="TextBox 20"/>
          <p:cNvSpPr txBox="1"/>
          <p:nvPr/>
        </p:nvSpPr>
        <p:spPr>
          <a:xfrm>
            <a:off x="1028700" y="7264907"/>
            <a:ext cx="3862269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РЕШЕНИЕ ПРОБЛЕМЫ</a:t>
            </a:r>
          </a:p>
        </p:txBody>
      </p:sp>
      <p:sp>
        <p:nvSpPr>
          <p:cNvPr id="127" name="TextBox 16"/>
          <p:cNvSpPr txBox="1"/>
          <p:nvPr/>
        </p:nvSpPr>
        <p:spPr>
          <a:xfrm>
            <a:off x="1055922" y="9658816"/>
            <a:ext cx="8121413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400"/>
              </a:lnSpc>
              <a:defRPr sz="2400">
                <a:solidFill>
                  <a:srgbClr val="1F382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 MPI</a:t>
            </a:r>
            <a:r>
              <a:t> «Фабрика зеленого финансирования»</a:t>
            </a:r>
          </a:p>
        </p:txBody>
      </p:sp>
      <p:grpSp>
        <p:nvGrpSpPr>
          <p:cNvPr id="131" name="Сгруппировать"/>
          <p:cNvGrpSpPr/>
          <p:nvPr/>
        </p:nvGrpSpPr>
        <p:grpSpPr>
          <a:xfrm>
            <a:off x="11978888" y="1115783"/>
            <a:ext cx="5486280" cy="1219803"/>
            <a:chOff x="0" y="0"/>
            <a:chExt cx="5486278" cy="1219802"/>
          </a:xfrm>
        </p:grpSpPr>
        <p:pic>
          <p:nvPicPr>
            <p:cNvPr id="128" name="КНОФ_white.png" descr="КНОФ_whit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69747" cy="6120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9" name="НАЦ ПРОЕКТЫ_white.png" descr="НАЦ ПРОЕКТЫ_whit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28175" y="78784"/>
              <a:ext cx="1422302" cy="11410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0" name="НОЦ_лого_white.png" descr="НОЦ_лого_whit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07313" y="60427"/>
              <a:ext cx="1378966" cy="5212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6" name="TextBox 15"/>
          <p:cNvSpPr txBox="1"/>
          <p:nvPr/>
        </p:nvSpPr>
        <p:spPr bwMode="auto">
          <a:xfrm>
            <a:off x="5301483" y="3374762"/>
            <a:ext cx="12104777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60" lvl="1" indent="-259080">
              <a:lnSpc>
                <a:spcPts val="2472"/>
              </a:lnSpc>
              <a:buFont typeface="Arial"/>
              <a:buChar char="•"/>
              <a:defRPr/>
            </a:pPr>
            <a:r>
              <a:rPr lang="ru-RU" sz="2400" dirty="0">
                <a:solidFill>
                  <a:schemeClr val="bg1"/>
                </a:solidFill>
                <a:latin typeface="Montserrat Regular"/>
              </a:rPr>
              <a:t>Производители и импортеры продукции, которым необходимо утилизировать упаковки товаров после использования и утраты ими потребительских свойств.</a:t>
            </a:r>
            <a:endParaRPr sz="2400" dirty="0">
              <a:solidFill>
                <a:schemeClr val="bg1"/>
              </a:solidFill>
              <a:latin typeface="Montserrat Regular"/>
            </a:endParaRPr>
          </a:p>
          <a:p>
            <a:pPr marL="518160" lvl="1" indent="-259080">
              <a:lnSpc>
                <a:spcPts val="2472"/>
              </a:lnSpc>
              <a:buFont typeface="Arial"/>
              <a:buChar char="•"/>
              <a:defRPr/>
            </a:pPr>
            <a:r>
              <a:rPr lang="ru-RU" sz="2400" dirty="0">
                <a:solidFill>
                  <a:schemeClr val="bg1"/>
                </a:solidFill>
                <a:latin typeface="Montserrat Regular"/>
              </a:rPr>
              <a:t>Предприятия стекольной промышленности и производители продукции из стекловолокна;</a:t>
            </a:r>
            <a:endParaRPr sz="2400" dirty="0">
              <a:solidFill>
                <a:schemeClr val="bg1"/>
              </a:solidFill>
              <a:latin typeface="Montserrat Regular"/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5301483" y="5359808"/>
            <a:ext cx="12208246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>
              <a:lnSpc>
                <a:spcPts val="2472"/>
              </a:lnSpc>
              <a:buFont typeface="Arial"/>
              <a:buChar char="•"/>
              <a:defRPr/>
            </a:pPr>
            <a:r>
              <a:rPr lang="ru-RU" sz="2400" dirty="0">
                <a:solidFill>
                  <a:schemeClr val="bg1"/>
                </a:solidFill>
                <a:latin typeface="Montserrat Regular"/>
              </a:rPr>
              <a:t>Неразвитость инфраструктуры сбора и утилизации стеклянных отходов;</a:t>
            </a:r>
          </a:p>
          <a:p>
            <a:pPr marL="518160" lvl="1" indent="-259080">
              <a:lnSpc>
                <a:spcPts val="2472"/>
              </a:lnSpc>
              <a:buFont typeface="Arial"/>
              <a:buChar char="•"/>
              <a:defRPr/>
            </a:pPr>
            <a:r>
              <a:rPr lang="ru-RU" sz="2400" dirty="0">
                <a:solidFill>
                  <a:schemeClr val="bg1"/>
                </a:solidFill>
                <a:latin typeface="Montserrat Regular"/>
              </a:rPr>
              <a:t>Низкая </a:t>
            </a:r>
            <a:r>
              <a:rPr lang="ru-RU" sz="2400" dirty="0" err="1">
                <a:solidFill>
                  <a:schemeClr val="bg1"/>
                </a:solidFill>
                <a:latin typeface="Montserrat Regular"/>
              </a:rPr>
              <a:t>вовлечённость</a:t>
            </a:r>
            <a:r>
              <a:rPr lang="ru-RU" sz="2400" dirty="0">
                <a:solidFill>
                  <a:schemeClr val="bg1"/>
                </a:solidFill>
                <a:latin typeface="Montserrat Regular"/>
              </a:rPr>
              <a:t> во вторичную переработку фракция стекла.</a:t>
            </a:r>
            <a:endParaRPr sz="2400" dirty="0">
              <a:solidFill>
                <a:schemeClr val="bg1"/>
              </a:solidFill>
              <a:latin typeface="Montserrat Regular"/>
            </a:endParaRPr>
          </a:p>
          <a:p>
            <a:pPr marL="518160" lvl="1" indent="-259080">
              <a:lnSpc>
                <a:spcPts val="2472"/>
              </a:lnSpc>
              <a:buFont typeface="Arial"/>
              <a:buChar char="•"/>
              <a:defRPr/>
            </a:pPr>
            <a:endParaRPr lang="en-US" sz="2400" dirty="0">
              <a:solidFill>
                <a:schemeClr val="bg1"/>
              </a:solidFill>
              <a:latin typeface="Montserrat Regular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5301483" y="6735189"/>
            <a:ext cx="12208246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>
              <a:lnSpc>
                <a:spcPts val="2472"/>
              </a:lnSpc>
              <a:buFont typeface="Arial"/>
              <a:buChar char="•"/>
              <a:defRPr/>
            </a:pPr>
            <a:r>
              <a:rPr lang="ru-RU" sz="2400" dirty="0">
                <a:solidFill>
                  <a:schemeClr val="bg1"/>
                </a:solidFill>
                <a:latin typeface="Montserrat Regular"/>
              </a:rPr>
              <a:t>Создание сети сбора фракции стекла;</a:t>
            </a:r>
            <a:endParaRPr lang="en-US" sz="2400" dirty="0">
              <a:solidFill>
                <a:schemeClr val="bg1"/>
              </a:solidFill>
              <a:latin typeface="Montserrat Regular"/>
            </a:endParaRPr>
          </a:p>
          <a:p>
            <a:pPr marL="518160" lvl="1" indent="-259080">
              <a:lnSpc>
                <a:spcPts val="2472"/>
              </a:lnSpc>
              <a:buFont typeface="Arial"/>
              <a:buChar char="•"/>
              <a:defRPr/>
            </a:pPr>
            <a:r>
              <a:rPr lang="ru-RU" sz="2400" dirty="0">
                <a:solidFill>
                  <a:schemeClr val="bg1"/>
                </a:solidFill>
                <a:latin typeface="Montserrat Regular"/>
              </a:rPr>
              <a:t>Создание  очищенного </a:t>
            </a:r>
            <a:r>
              <a:rPr lang="ru-RU" sz="2400" dirty="0" err="1">
                <a:solidFill>
                  <a:schemeClr val="bg1"/>
                </a:solidFill>
                <a:latin typeface="Montserrat Regular"/>
              </a:rPr>
              <a:t>стеклобоя</a:t>
            </a:r>
            <a:r>
              <a:rPr lang="ru-RU" sz="2400" dirty="0">
                <a:solidFill>
                  <a:schemeClr val="bg1"/>
                </a:solidFill>
                <a:latin typeface="Montserrat Regular"/>
              </a:rPr>
              <a:t> в соответствии с "ГОСТ 34035-2016. </a:t>
            </a:r>
            <a:r>
              <a:rPr lang="ru-RU" sz="2400" dirty="0" smtClean="0">
                <a:solidFill>
                  <a:schemeClr val="bg1"/>
                </a:solidFill>
                <a:latin typeface="Montserrat Regular"/>
              </a:rPr>
              <a:t>Межгосударственный </a:t>
            </a:r>
            <a:r>
              <a:rPr lang="ru-RU" sz="2400" dirty="0">
                <a:solidFill>
                  <a:schemeClr val="bg1"/>
                </a:solidFill>
                <a:latin typeface="Montserrat Regular"/>
              </a:rPr>
              <a:t>стандарт. Упаковка стеклянная. Бой для стекловарения. Общие технические условия" (введен в действие Приказом </a:t>
            </a:r>
            <a:r>
              <a:rPr lang="ru-RU" sz="2400" dirty="0" err="1">
                <a:solidFill>
                  <a:schemeClr val="bg1"/>
                </a:solidFill>
                <a:latin typeface="Montserrat Regular"/>
              </a:rPr>
              <a:t>Росстандарта</a:t>
            </a:r>
            <a:r>
              <a:rPr lang="ru-RU" sz="2400" dirty="0">
                <a:solidFill>
                  <a:schemeClr val="bg1"/>
                </a:solidFill>
                <a:latin typeface="Montserrat Regular"/>
              </a:rPr>
              <a:t> от 07.09.2017 N 1031-ст) или по спецификации заказчика</a:t>
            </a:r>
            <a:endParaRPr sz="2400" dirty="0">
              <a:solidFill>
                <a:schemeClr val="bg1"/>
              </a:solidFill>
              <a:latin typeface="Montserrat Regular"/>
            </a:endParaRPr>
          </a:p>
          <a:p>
            <a:pPr marL="518160" lvl="1" indent="-259080">
              <a:lnSpc>
                <a:spcPts val="2472"/>
              </a:lnSpc>
              <a:buFont typeface="Arial"/>
              <a:buChar char="•"/>
              <a:defRPr/>
            </a:pPr>
            <a:endParaRPr lang="ru-RU" sz="2400" dirty="0">
              <a:solidFill>
                <a:schemeClr val="bg1"/>
              </a:solidFill>
              <a:latin typeface="Montserrat Regular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1920х1080_фоны для презентации-03.jpg" descr="1920х1080_фоны для презентации-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Freeform 11"/>
          <p:cNvSpPr/>
          <p:nvPr/>
        </p:nvSpPr>
        <p:spPr>
          <a:xfrm>
            <a:off x="-216941" y="9258300"/>
            <a:ext cx="18504942" cy="3086100"/>
          </a:xfrm>
          <a:prstGeom prst="rect">
            <a:avLst/>
          </a:prstGeom>
          <a:solidFill>
            <a:srgbClr val="015A3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5" name="TextBox 16"/>
          <p:cNvSpPr txBox="1"/>
          <p:nvPr/>
        </p:nvSpPr>
        <p:spPr>
          <a:xfrm>
            <a:off x="1055922" y="9658816"/>
            <a:ext cx="8121413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400"/>
              </a:lnSpc>
              <a:defRPr sz="2400">
                <a:solidFill>
                  <a:srgbClr val="009524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 MPI</a:t>
            </a:r>
            <a:r>
              <a:t> «Фабрика зеленого финансирования»</a:t>
            </a:r>
          </a:p>
        </p:txBody>
      </p:sp>
      <p:sp>
        <p:nvSpPr>
          <p:cNvPr id="136" name="TextBox 14"/>
          <p:cNvSpPr txBox="1"/>
          <p:nvPr/>
        </p:nvSpPr>
        <p:spPr>
          <a:xfrm>
            <a:off x="1028699" y="1143000"/>
            <a:ext cx="11285585" cy="1562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000"/>
              </a:lnSpc>
              <a:defRPr sz="6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t>3/ ЦЕННОСТЬ </a:t>
            </a:r>
          </a:p>
          <a:p>
            <a:pPr>
              <a:lnSpc>
                <a:spcPts val="6000"/>
              </a:lnSpc>
              <a:defRPr sz="6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t>ПРОДУКТА</a:t>
            </a:r>
          </a:p>
        </p:txBody>
      </p:sp>
      <p:sp>
        <p:nvSpPr>
          <p:cNvPr id="140" name="TextBox 18"/>
          <p:cNvSpPr txBox="1"/>
          <p:nvPr/>
        </p:nvSpPr>
        <p:spPr>
          <a:xfrm>
            <a:off x="1028700" y="3386606"/>
            <a:ext cx="3862269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КОНКУРЕНТЫ</a:t>
            </a:r>
          </a:p>
        </p:txBody>
      </p:sp>
      <p:sp>
        <p:nvSpPr>
          <p:cNvPr id="141" name="TextBox 19"/>
          <p:cNvSpPr txBox="1"/>
          <p:nvPr/>
        </p:nvSpPr>
        <p:spPr>
          <a:xfrm>
            <a:off x="1028700" y="5327141"/>
            <a:ext cx="3862269" cy="6251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КОНКУРЕНТНЫЕ ПРЕИМУЩЕСТВА</a:t>
            </a:r>
          </a:p>
        </p:txBody>
      </p:sp>
      <p:sp>
        <p:nvSpPr>
          <p:cNvPr id="142" name="TextBox 20"/>
          <p:cNvSpPr txBox="1"/>
          <p:nvPr/>
        </p:nvSpPr>
        <p:spPr>
          <a:xfrm>
            <a:off x="1028700" y="7264907"/>
            <a:ext cx="3862269" cy="9299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УНИКАЛЬНОЕ ЦЕННОСТНОЕ ПРЕДЛОЖЕНИЕ</a:t>
            </a:r>
          </a:p>
        </p:txBody>
      </p:sp>
      <p:grpSp>
        <p:nvGrpSpPr>
          <p:cNvPr id="146" name="Сгруппировать"/>
          <p:cNvGrpSpPr/>
          <p:nvPr/>
        </p:nvGrpSpPr>
        <p:grpSpPr>
          <a:xfrm>
            <a:off x="11978888" y="1115783"/>
            <a:ext cx="5486280" cy="1219803"/>
            <a:chOff x="0" y="0"/>
            <a:chExt cx="5486278" cy="1219802"/>
          </a:xfrm>
        </p:grpSpPr>
        <p:pic>
          <p:nvPicPr>
            <p:cNvPr id="143" name="КНОФ_white.png" descr="КНОФ_whit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69747" cy="6120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4" name="НАЦ ПРОЕКТЫ_white.png" descr="НАЦ ПРОЕКТЫ_whit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28175" y="78784"/>
              <a:ext cx="1422302" cy="11410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5" name="НОЦ_лого_white.png" descr="НОЦ_лого_whit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07313" y="60427"/>
              <a:ext cx="1378966" cy="5212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6" name="TextBox 15"/>
          <p:cNvSpPr txBox="1"/>
          <p:nvPr/>
        </p:nvSpPr>
        <p:spPr bwMode="auto">
          <a:xfrm>
            <a:off x="5051054" y="3386607"/>
            <a:ext cx="12208246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9080" lvl="1">
              <a:lnSpc>
                <a:spcPts val="2472"/>
              </a:lnSpc>
              <a:defRPr/>
            </a:pPr>
            <a:r>
              <a:rPr lang="ru-RU" sz="2400" dirty="0">
                <a:solidFill>
                  <a:schemeClr val="bg1"/>
                </a:solidFill>
                <a:latin typeface="Montserrat Regular"/>
              </a:rPr>
              <a:t>Предварительно обнаружены новости:</a:t>
            </a:r>
            <a:endParaRPr sz="2400" dirty="0">
              <a:solidFill>
                <a:schemeClr val="bg1"/>
              </a:solidFill>
              <a:latin typeface="Montserrat Regular"/>
            </a:endParaRPr>
          </a:p>
          <a:p>
            <a:pPr marL="518160" lvl="1" indent="-259080">
              <a:lnSpc>
                <a:spcPts val="2472"/>
              </a:lnSpc>
              <a:buFont typeface="Arial"/>
              <a:buChar char="•"/>
              <a:defRPr/>
            </a:pPr>
            <a:r>
              <a:rPr lang="ru-RU" sz="2400" dirty="0">
                <a:solidFill>
                  <a:schemeClr val="bg1"/>
                </a:solidFill>
                <a:latin typeface="Montserrat Regular"/>
              </a:rPr>
              <a:t>ООО «СВ </a:t>
            </a:r>
            <a:r>
              <a:rPr lang="ru-RU" sz="2400" dirty="0" err="1">
                <a:solidFill>
                  <a:schemeClr val="bg1"/>
                </a:solidFill>
                <a:latin typeface="Montserrat Regular"/>
              </a:rPr>
              <a:t>Гласс</a:t>
            </a:r>
            <a:r>
              <a:rPr lang="ru-RU" sz="2400" dirty="0">
                <a:solidFill>
                  <a:schemeClr val="bg1"/>
                </a:solidFill>
                <a:latin typeface="Montserrat Regular"/>
              </a:rPr>
              <a:t>» (запуск в индустриальном парке «Магнит»)</a:t>
            </a:r>
            <a:endParaRPr lang="en-US" sz="2400" dirty="0">
              <a:solidFill>
                <a:schemeClr val="bg1"/>
              </a:solidFill>
              <a:latin typeface="Montserrat Regular"/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5051054" y="5216908"/>
            <a:ext cx="12208246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>
              <a:lnSpc>
                <a:spcPts val="2472"/>
              </a:lnSpc>
              <a:buFont typeface="Arial"/>
              <a:buChar char="•"/>
              <a:defRPr/>
            </a:pPr>
            <a:r>
              <a:rPr lang="ru-RU" sz="2400" dirty="0">
                <a:solidFill>
                  <a:schemeClr val="bg1"/>
                </a:solidFill>
                <a:latin typeface="Montserrat Regular"/>
              </a:rPr>
              <a:t>Специализация на стеклянных отходах;</a:t>
            </a:r>
            <a:endParaRPr sz="2400" dirty="0">
              <a:solidFill>
                <a:schemeClr val="bg1"/>
              </a:solidFill>
              <a:latin typeface="Montserrat Regular"/>
            </a:endParaRPr>
          </a:p>
          <a:p>
            <a:pPr marL="518160" lvl="1" indent="-259080">
              <a:lnSpc>
                <a:spcPts val="2472"/>
              </a:lnSpc>
              <a:buFont typeface="Arial"/>
              <a:buChar char="•"/>
              <a:defRPr/>
            </a:pPr>
            <a:r>
              <a:rPr lang="ru-RU" sz="2400" dirty="0">
                <a:solidFill>
                  <a:schemeClr val="bg1"/>
                </a:solidFill>
                <a:latin typeface="Montserrat Regular"/>
              </a:rPr>
              <a:t>Разработка и создание сети сбора, стеклотары;</a:t>
            </a:r>
            <a:endParaRPr lang="en-US" sz="2400" dirty="0">
              <a:solidFill>
                <a:schemeClr val="bg1"/>
              </a:solidFill>
              <a:latin typeface="Montserrat Regular"/>
            </a:endParaRPr>
          </a:p>
          <a:p>
            <a:pPr marL="518160" lvl="1" indent="-259080">
              <a:lnSpc>
                <a:spcPts val="2472"/>
              </a:lnSpc>
              <a:buFont typeface="Arial"/>
              <a:buChar char="•"/>
              <a:defRPr/>
            </a:pPr>
            <a:r>
              <a:rPr lang="ru-RU" sz="2400" dirty="0">
                <a:solidFill>
                  <a:schemeClr val="bg1"/>
                </a:solidFill>
                <a:latin typeface="Montserrat Regular"/>
              </a:rPr>
              <a:t>Предоставление документации об утилизации отходов производства и потребления для подтверждения в рамках РОП.</a:t>
            </a:r>
            <a:endParaRPr lang="en-US" sz="2400" dirty="0">
              <a:solidFill>
                <a:schemeClr val="bg1"/>
              </a:solidFill>
              <a:latin typeface="Montserrat Regular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5051054" y="7207509"/>
            <a:ext cx="12208246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>
              <a:lnSpc>
                <a:spcPts val="2472"/>
              </a:lnSpc>
              <a:buFont typeface="Arial"/>
              <a:buChar char="•"/>
              <a:defRPr/>
            </a:pPr>
            <a:r>
              <a:rPr lang="ru-RU" sz="2400" dirty="0">
                <a:solidFill>
                  <a:schemeClr val="bg1"/>
                </a:solidFill>
                <a:latin typeface="Montserrat Regular"/>
              </a:rPr>
              <a:t>Различные марки </a:t>
            </a:r>
            <a:r>
              <a:rPr lang="ru-RU" sz="2400" dirty="0" err="1">
                <a:solidFill>
                  <a:schemeClr val="bg1"/>
                </a:solidFill>
                <a:latin typeface="Montserrat Regular"/>
              </a:rPr>
              <a:t>стеклобоя</a:t>
            </a:r>
            <a:r>
              <a:rPr lang="ru-RU" sz="2400" dirty="0">
                <a:solidFill>
                  <a:schemeClr val="bg1"/>
                </a:solidFill>
                <a:latin typeface="Montserrat Regular"/>
              </a:rPr>
              <a:t> для вторичной переработки;</a:t>
            </a:r>
            <a:endParaRPr sz="2400" dirty="0">
              <a:solidFill>
                <a:schemeClr val="bg1"/>
              </a:solidFill>
              <a:latin typeface="Montserrat Regular"/>
            </a:endParaRPr>
          </a:p>
          <a:p>
            <a:pPr marL="518160" lvl="1" indent="-259080">
              <a:lnSpc>
                <a:spcPts val="2472"/>
              </a:lnSpc>
              <a:buFont typeface="Arial"/>
              <a:buChar char="•"/>
              <a:defRPr/>
            </a:pPr>
            <a:r>
              <a:rPr lang="ru-RU" sz="2400" dirty="0">
                <a:solidFill>
                  <a:schemeClr val="bg1"/>
                </a:solidFill>
                <a:latin typeface="Montserrat Regular"/>
              </a:rPr>
              <a:t>Возможность создания </a:t>
            </a:r>
            <a:r>
              <a:rPr lang="ru-RU" sz="2400" dirty="0" err="1">
                <a:solidFill>
                  <a:schemeClr val="bg1"/>
                </a:solidFill>
                <a:latin typeface="Montserrat Regular"/>
              </a:rPr>
              <a:t>стеклобоя</a:t>
            </a:r>
            <a:r>
              <a:rPr lang="ru-RU" sz="2400" dirty="0">
                <a:solidFill>
                  <a:schemeClr val="bg1"/>
                </a:solidFill>
                <a:latin typeface="Montserrat Regular"/>
              </a:rPr>
              <a:t> под специфические нужды заказчика;</a:t>
            </a:r>
            <a:endParaRPr sz="2400" dirty="0">
              <a:solidFill>
                <a:schemeClr val="bg1"/>
              </a:solidFill>
              <a:latin typeface="Montserrat Regular"/>
            </a:endParaRPr>
          </a:p>
          <a:p>
            <a:pPr marL="518160" lvl="1" indent="-259080">
              <a:lnSpc>
                <a:spcPts val="2472"/>
              </a:lnSpc>
              <a:buFont typeface="Arial"/>
              <a:buChar char="•"/>
              <a:defRPr/>
            </a:pPr>
            <a:r>
              <a:rPr lang="ru-RU" sz="2400" dirty="0">
                <a:solidFill>
                  <a:schemeClr val="bg1"/>
                </a:solidFill>
                <a:latin typeface="Montserrat Regular"/>
              </a:rPr>
              <a:t>Утилизация в рамках  расширенной ответственности производителя.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1920х1080_фоны для презентации-04.jpg" descr="1920х1080_фоны для презентации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Freeform 11"/>
          <p:cNvSpPr/>
          <p:nvPr/>
        </p:nvSpPr>
        <p:spPr>
          <a:xfrm>
            <a:off x="-216941" y="9258300"/>
            <a:ext cx="18504942" cy="3086100"/>
          </a:xfrm>
          <a:prstGeom prst="rect">
            <a:avLst/>
          </a:prstGeom>
          <a:solidFill>
            <a:srgbClr val="015A3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0" name="TextBox 15"/>
          <p:cNvSpPr txBox="1"/>
          <p:nvPr/>
        </p:nvSpPr>
        <p:spPr>
          <a:xfrm>
            <a:off x="1028699" y="1143000"/>
            <a:ext cx="11285585" cy="1562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000"/>
              </a:lnSpc>
              <a:defRPr sz="6000">
                <a:solidFill>
                  <a:srgbClr val="015A3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t>4/ БИЗНЕС-МОДЕЛЬ</a:t>
            </a:r>
          </a:p>
          <a:p>
            <a:pPr>
              <a:lnSpc>
                <a:spcPts val="6000"/>
              </a:lnSpc>
              <a:defRPr sz="6000">
                <a:solidFill>
                  <a:srgbClr val="015A3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t>А. ОСТЕРВАЛЬДЕРА</a:t>
            </a:r>
          </a:p>
        </p:txBody>
      </p:sp>
      <p:grpSp>
        <p:nvGrpSpPr>
          <p:cNvPr id="160" name="Google Shape;97;p5"/>
          <p:cNvGrpSpPr/>
          <p:nvPr/>
        </p:nvGrpSpPr>
        <p:grpSpPr>
          <a:xfrm>
            <a:off x="1065765" y="2883704"/>
            <a:ext cx="16155435" cy="8382001"/>
            <a:chOff x="0" y="0"/>
            <a:chExt cx="16155434" cy="8382000"/>
          </a:xfrm>
        </p:grpSpPr>
        <p:sp>
          <p:nvSpPr>
            <p:cNvPr id="151" name="Google Shape;98;p5"/>
            <p:cNvSpPr/>
            <p:nvPr/>
          </p:nvSpPr>
          <p:spPr>
            <a:xfrm>
              <a:off x="1033" y="6400800"/>
              <a:ext cx="8077201" cy="1981201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" name="Google Shape;99;p5"/>
            <p:cNvSpPr/>
            <p:nvPr/>
          </p:nvSpPr>
          <p:spPr>
            <a:xfrm>
              <a:off x="8078234" y="6400800"/>
              <a:ext cx="8077201" cy="1981201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" name="Google Shape;100;p5"/>
            <p:cNvSpPr/>
            <p:nvPr/>
          </p:nvSpPr>
          <p:spPr>
            <a:xfrm>
              <a:off x="-1" y="-1"/>
              <a:ext cx="2895601" cy="6400801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" name="Google Shape;101;p5"/>
            <p:cNvSpPr/>
            <p:nvPr/>
          </p:nvSpPr>
          <p:spPr>
            <a:xfrm>
              <a:off x="2895599" y="-1"/>
              <a:ext cx="3810001" cy="3352801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" name="Google Shape;102;p5"/>
            <p:cNvSpPr/>
            <p:nvPr/>
          </p:nvSpPr>
          <p:spPr>
            <a:xfrm>
              <a:off x="2895599" y="3352800"/>
              <a:ext cx="3810001" cy="3048001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" name="Google Shape;103;p5"/>
            <p:cNvSpPr/>
            <p:nvPr/>
          </p:nvSpPr>
          <p:spPr>
            <a:xfrm>
              <a:off x="6705600" y="-1"/>
              <a:ext cx="2895601" cy="6400801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" name="Google Shape;104;p5"/>
            <p:cNvSpPr/>
            <p:nvPr/>
          </p:nvSpPr>
          <p:spPr>
            <a:xfrm>
              <a:off x="9601200" y="-1"/>
              <a:ext cx="3200401" cy="3352801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" name="Google Shape;105;p5"/>
            <p:cNvSpPr/>
            <p:nvPr/>
          </p:nvSpPr>
          <p:spPr>
            <a:xfrm>
              <a:off x="9601200" y="3352800"/>
              <a:ext cx="3200401" cy="3048001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" name="Google Shape;106;p5"/>
            <p:cNvSpPr/>
            <p:nvPr/>
          </p:nvSpPr>
          <p:spPr>
            <a:xfrm>
              <a:off x="12801600" y="-1"/>
              <a:ext cx="3352801" cy="6400801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61" name="Google Shape;107;p5"/>
          <p:cNvSpPr txBox="1"/>
          <p:nvPr/>
        </p:nvSpPr>
        <p:spPr>
          <a:xfrm>
            <a:off x="1064732" y="3084137"/>
            <a:ext cx="2894566" cy="10289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8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КЛЮЧЕВЫЕ </a:t>
            </a:r>
            <a:r>
              <a:rPr dirty="0" smtClean="0"/>
              <a:t>ПАРТНЕРЫ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 smtClean="0"/>
              <a:t>…..</a:t>
            </a:r>
            <a:endParaRPr dirty="0"/>
          </a:p>
        </p:txBody>
      </p:sp>
      <p:sp>
        <p:nvSpPr>
          <p:cNvPr id="162" name="Google Shape;108;p5"/>
          <p:cNvSpPr txBox="1"/>
          <p:nvPr/>
        </p:nvSpPr>
        <p:spPr>
          <a:xfrm>
            <a:off x="3960331" y="3052166"/>
            <a:ext cx="3733801" cy="1028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7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КЛЮЧЕВЫЕ ВИДЫ 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ДЕЯТЕЛЬНОСТИ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…….</a:t>
            </a:r>
          </a:p>
        </p:txBody>
      </p:sp>
      <p:sp>
        <p:nvSpPr>
          <p:cNvPr id="163" name="Google Shape;109;p5"/>
          <p:cNvSpPr txBox="1"/>
          <p:nvPr/>
        </p:nvSpPr>
        <p:spPr>
          <a:xfrm>
            <a:off x="3960331" y="6352282"/>
            <a:ext cx="3733801" cy="774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6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КЛЮЧЕВЫЕ РЕСУРСЫ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 smtClean="0"/>
              <a:t>…..</a:t>
            </a:r>
            <a:endParaRPr dirty="0"/>
          </a:p>
        </p:txBody>
      </p:sp>
      <p:sp>
        <p:nvSpPr>
          <p:cNvPr id="164" name="Google Shape;110;p5"/>
          <p:cNvSpPr txBox="1"/>
          <p:nvPr/>
        </p:nvSpPr>
        <p:spPr>
          <a:xfrm>
            <a:off x="7770331" y="3055635"/>
            <a:ext cx="2895601" cy="10289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2 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ЦЕННОСТНОЕ ПРЕДЛОЖЕНИЕ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…..</a:t>
            </a:r>
          </a:p>
        </p:txBody>
      </p:sp>
      <p:sp>
        <p:nvSpPr>
          <p:cNvPr id="165" name="Google Shape;111;p5"/>
          <p:cNvSpPr txBox="1"/>
          <p:nvPr/>
        </p:nvSpPr>
        <p:spPr>
          <a:xfrm>
            <a:off x="10743165" y="3084137"/>
            <a:ext cx="3123167" cy="10289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4 ВЗАИМООТНОШЕНИЯ С КЛИЕНТАМИ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….</a:t>
            </a:r>
          </a:p>
        </p:txBody>
      </p:sp>
      <p:sp>
        <p:nvSpPr>
          <p:cNvPr id="166" name="Google Shape;112;p5"/>
          <p:cNvSpPr txBox="1"/>
          <p:nvPr/>
        </p:nvSpPr>
        <p:spPr>
          <a:xfrm>
            <a:off x="10666965" y="6352282"/>
            <a:ext cx="3199369" cy="1028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3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КАНАЛЫ РАСПРОСТРАНЕНИЯ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……</a:t>
            </a:r>
          </a:p>
        </p:txBody>
      </p:sp>
      <p:sp>
        <p:nvSpPr>
          <p:cNvPr id="167" name="Google Shape;113;p5"/>
          <p:cNvSpPr txBox="1"/>
          <p:nvPr/>
        </p:nvSpPr>
        <p:spPr>
          <a:xfrm>
            <a:off x="14269342" y="3084137"/>
            <a:ext cx="2590801" cy="10289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1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СЕГМЕНТ ПОТРЕБИТЕЛЕЙ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…..</a:t>
            </a:r>
          </a:p>
        </p:txBody>
      </p:sp>
      <p:sp>
        <p:nvSpPr>
          <p:cNvPr id="168" name="Google Shape;114;p5"/>
          <p:cNvSpPr txBox="1"/>
          <p:nvPr/>
        </p:nvSpPr>
        <p:spPr>
          <a:xfrm>
            <a:off x="1064731" y="9517187"/>
            <a:ext cx="8002036" cy="7749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9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 СТРУКТУРА РАСХОДОВ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……</a:t>
            </a:r>
          </a:p>
        </p:txBody>
      </p:sp>
      <p:sp>
        <p:nvSpPr>
          <p:cNvPr id="169" name="Google Shape;115;p5"/>
          <p:cNvSpPr txBox="1"/>
          <p:nvPr/>
        </p:nvSpPr>
        <p:spPr>
          <a:xfrm>
            <a:off x="9144000" y="9499952"/>
            <a:ext cx="7999966" cy="7749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5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ПОТОКИ ДОХОДОВ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…..</a:t>
            </a:r>
          </a:p>
        </p:txBody>
      </p:sp>
      <p:sp>
        <p:nvSpPr>
          <p:cNvPr id="170" name="TextBox 16"/>
          <p:cNvSpPr txBox="1"/>
          <p:nvPr/>
        </p:nvSpPr>
        <p:spPr>
          <a:xfrm>
            <a:off x="1636646" y="4360898"/>
            <a:ext cx="1812163" cy="242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1854"/>
              </a:lnSpc>
              <a:defRPr/>
            </a:pPr>
            <a:r>
              <a:rPr lang="ru-RU" dirty="0" smtClean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Поставщики </a:t>
            </a: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стеклянных отходов</a:t>
            </a:r>
          </a:p>
          <a:p>
            <a:pPr algn="ctr">
              <a:lnSpc>
                <a:spcPts val="1854"/>
              </a:lnSpc>
              <a:defRPr/>
            </a:pP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Производственные компании </a:t>
            </a:r>
          </a:p>
          <a:p>
            <a:pPr algn="ctr">
              <a:lnSpc>
                <a:spcPts val="1854"/>
              </a:lnSpc>
              <a:defRPr/>
            </a:pP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Региональные операторы </a:t>
            </a:r>
          </a:p>
          <a:p>
            <a:pPr algn="ctr">
              <a:lnSpc>
                <a:spcPts val="1854"/>
              </a:lnSpc>
              <a:defRPr/>
            </a:pP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Государственные учреждения</a:t>
            </a:r>
          </a:p>
          <a:p>
            <a:pPr algn="ctr"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dirty="0">
              <a:solidFill>
                <a:srgbClr val="015A3E"/>
              </a:solidFill>
              <a:latin typeface="Montserrat Regular"/>
              <a:ea typeface="Montserrat Regular"/>
              <a:cs typeface="Montserrat Regular"/>
            </a:endParaRPr>
          </a:p>
        </p:txBody>
      </p:sp>
      <p:grpSp>
        <p:nvGrpSpPr>
          <p:cNvPr id="174" name="Сгруппировать"/>
          <p:cNvGrpSpPr/>
          <p:nvPr/>
        </p:nvGrpSpPr>
        <p:grpSpPr>
          <a:xfrm>
            <a:off x="11985781" y="1122706"/>
            <a:ext cx="5472493" cy="1225423"/>
            <a:chOff x="0" y="0"/>
            <a:chExt cx="5472492" cy="1225422"/>
          </a:xfrm>
        </p:grpSpPr>
        <p:pic>
          <p:nvPicPr>
            <p:cNvPr id="171" name="КНОФ.png" descr="КНОФ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79071" cy="6146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2" name="НАЦ ПРОЕКТЫ.png" descr="НАЦ ПРОЕКТЫ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01373" y="71517"/>
              <a:ext cx="1438365" cy="11539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3" name="НОЦ_лого.png" descr="НОЦ_лого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95381" y="64439"/>
              <a:ext cx="1377112" cy="5205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9" name="TextBox 16"/>
          <p:cNvSpPr txBox="1"/>
          <p:nvPr/>
        </p:nvSpPr>
        <p:spPr>
          <a:xfrm>
            <a:off x="1810629" y="10253118"/>
            <a:ext cx="6771205" cy="12054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854"/>
              </a:lnSpc>
              <a:defRPr/>
            </a:pP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Производственные расходы (Закупка оборудования, расходы на </a:t>
            </a:r>
            <a:r>
              <a:rPr lang="ru-RU" dirty="0" err="1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эл.Энергию</a:t>
            </a: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 аренда/амортизация), Логистика, Заработная плата и трудовые затраты, Административные расходы, Маркетинг и продажи</a:t>
            </a:r>
          </a:p>
          <a:p>
            <a:pPr algn="ctr"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dirty="0">
              <a:solidFill>
                <a:srgbClr val="015A3E"/>
              </a:solidFill>
              <a:latin typeface="Montserrat Regular"/>
              <a:ea typeface="Montserrat Regular"/>
              <a:cs typeface="Montserrat Regular"/>
            </a:endParaRPr>
          </a:p>
        </p:txBody>
      </p:sp>
      <p:sp>
        <p:nvSpPr>
          <p:cNvPr id="31" name="TextBox 16"/>
          <p:cNvSpPr txBox="1"/>
          <p:nvPr/>
        </p:nvSpPr>
        <p:spPr>
          <a:xfrm>
            <a:off x="4019691" y="4193388"/>
            <a:ext cx="3733800" cy="12054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854"/>
              </a:lnSpc>
              <a:defRPr/>
            </a:pPr>
            <a:r>
              <a:rPr lang="ru-RU" dirty="0" smtClean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Поставщики </a:t>
            </a: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стеклянных отходов</a:t>
            </a:r>
          </a:p>
          <a:p>
            <a:pPr algn="ctr">
              <a:lnSpc>
                <a:spcPts val="1854"/>
              </a:lnSpc>
              <a:defRPr/>
            </a:pP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Производственные компании </a:t>
            </a:r>
          </a:p>
          <a:p>
            <a:pPr algn="ctr">
              <a:lnSpc>
                <a:spcPts val="1854"/>
              </a:lnSpc>
              <a:defRPr/>
            </a:pP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Региональные операторы </a:t>
            </a:r>
          </a:p>
          <a:p>
            <a:pPr algn="ctr">
              <a:lnSpc>
                <a:spcPts val="1854"/>
              </a:lnSpc>
              <a:defRPr/>
            </a:pP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Государственные учреждения</a:t>
            </a:r>
          </a:p>
          <a:p>
            <a:pPr algn="ctr"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dirty="0">
              <a:solidFill>
                <a:srgbClr val="015A3E"/>
              </a:solidFill>
              <a:latin typeface="Montserrat Regular"/>
              <a:ea typeface="Montserrat Regular"/>
              <a:cs typeface="Montserrat Regular"/>
            </a:endParaRPr>
          </a:p>
        </p:txBody>
      </p:sp>
      <p:sp>
        <p:nvSpPr>
          <p:cNvPr id="32" name="TextBox 16"/>
          <p:cNvSpPr txBox="1"/>
          <p:nvPr/>
        </p:nvSpPr>
        <p:spPr>
          <a:xfrm>
            <a:off x="8173340" y="4073570"/>
            <a:ext cx="2189821" cy="4385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854"/>
              </a:lnSpc>
              <a:defRPr/>
            </a:pP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Переработка стекла в очищенный </a:t>
            </a:r>
            <a:r>
              <a:rPr lang="ru-RU" dirty="0" err="1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стеклобой</a:t>
            </a: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 определённого качества, который может быть использован в различных отраслях производство стеклянной упаковки, строительная индустрия</a:t>
            </a:r>
          </a:p>
          <a:p>
            <a:pPr algn="ctr">
              <a:lnSpc>
                <a:spcPts val="1854"/>
              </a:lnSpc>
              <a:defRPr/>
            </a:pP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Уменьшение отходов на свалках</a:t>
            </a:r>
          </a:p>
          <a:p>
            <a:pPr algn="ctr">
              <a:lnSpc>
                <a:spcPts val="1854"/>
              </a:lnSpc>
              <a:defRPr/>
            </a:pP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Снижение затрат на производство нового стекла</a:t>
            </a:r>
          </a:p>
        </p:txBody>
      </p:sp>
      <p:sp>
        <p:nvSpPr>
          <p:cNvPr id="33" name="TextBox 16"/>
          <p:cNvSpPr txBox="1"/>
          <p:nvPr/>
        </p:nvSpPr>
        <p:spPr>
          <a:xfrm>
            <a:off x="11370437" y="3889308"/>
            <a:ext cx="1812163" cy="961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1854"/>
              </a:lnSpc>
              <a:defRPr/>
            </a:pP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Прямые продажи</a:t>
            </a:r>
          </a:p>
          <a:p>
            <a:pPr algn="ctr">
              <a:lnSpc>
                <a:spcPts val="1854"/>
              </a:lnSpc>
              <a:defRPr/>
            </a:pP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 Бартер</a:t>
            </a:r>
          </a:p>
          <a:p>
            <a:pPr algn="ctr"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dirty="0">
              <a:solidFill>
                <a:srgbClr val="015A3E"/>
              </a:solidFill>
              <a:latin typeface="Montserrat Regular"/>
              <a:ea typeface="Montserrat Regular"/>
              <a:cs typeface="Montserrat Regular"/>
            </a:endParaRPr>
          </a:p>
        </p:txBody>
      </p:sp>
      <p:sp>
        <p:nvSpPr>
          <p:cNvPr id="34" name="TextBox 16"/>
          <p:cNvSpPr txBox="1"/>
          <p:nvPr/>
        </p:nvSpPr>
        <p:spPr>
          <a:xfrm>
            <a:off x="11042685" y="7439684"/>
            <a:ext cx="2467666" cy="961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854"/>
              </a:lnSpc>
              <a:defRPr/>
            </a:pP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Участия в выставках</a:t>
            </a:r>
          </a:p>
          <a:p>
            <a:pPr algn="ctr">
              <a:lnSpc>
                <a:spcPts val="1854"/>
              </a:lnSpc>
              <a:defRPr/>
            </a:pP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Стратегические альянсы</a:t>
            </a:r>
          </a:p>
          <a:p>
            <a:pPr algn="ctr"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dirty="0">
              <a:solidFill>
                <a:srgbClr val="015A3E"/>
              </a:solidFill>
              <a:latin typeface="Montserrat Regular"/>
              <a:ea typeface="Montserrat Regular"/>
              <a:cs typeface="Montserrat Regular"/>
            </a:endParaRPr>
          </a:p>
        </p:txBody>
      </p:sp>
      <p:sp>
        <p:nvSpPr>
          <p:cNvPr id="35" name="TextBox 16"/>
          <p:cNvSpPr txBox="1"/>
          <p:nvPr/>
        </p:nvSpPr>
        <p:spPr>
          <a:xfrm>
            <a:off x="14610169" y="4207044"/>
            <a:ext cx="2018848" cy="2192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854"/>
              </a:lnSpc>
              <a:defRPr/>
            </a:pP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Производители и импортеры утилизирующие упаковки стеклотару</a:t>
            </a:r>
          </a:p>
          <a:p>
            <a:pPr algn="ctr">
              <a:lnSpc>
                <a:spcPts val="1854"/>
              </a:lnSpc>
              <a:defRPr/>
            </a:pPr>
            <a:endParaRPr lang="ru-RU" dirty="0">
              <a:solidFill>
                <a:srgbClr val="015A3E"/>
              </a:solidFill>
              <a:latin typeface="Montserrat Regular"/>
              <a:ea typeface="Montserrat Regular"/>
              <a:cs typeface="Montserrat Regular"/>
            </a:endParaRPr>
          </a:p>
          <a:p>
            <a:pPr algn="ctr">
              <a:lnSpc>
                <a:spcPts val="1854"/>
              </a:lnSpc>
              <a:defRPr/>
            </a:pP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Предприятия стекольной промышленности </a:t>
            </a:r>
          </a:p>
        </p:txBody>
      </p:sp>
      <p:sp>
        <p:nvSpPr>
          <p:cNvPr id="47" name="TextBox 16"/>
          <p:cNvSpPr txBox="1"/>
          <p:nvPr/>
        </p:nvSpPr>
        <p:spPr>
          <a:xfrm>
            <a:off x="10804577" y="10230959"/>
            <a:ext cx="4760165" cy="12054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854"/>
              </a:lnSpc>
              <a:defRPr/>
            </a:pP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Продажа очищенного </a:t>
            </a:r>
            <a:r>
              <a:rPr lang="ru-RU" dirty="0" err="1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стеклобоя</a:t>
            </a: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 </a:t>
            </a:r>
          </a:p>
          <a:p>
            <a:pPr algn="ctr">
              <a:lnSpc>
                <a:spcPts val="1854"/>
              </a:lnSpc>
              <a:defRPr/>
            </a:pP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Комиссионные от партнерских программ</a:t>
            </a:r>
          </a:p>
          <a:p>
            <a:pPr algn="ctr">
              <a:lnSpc>
                <a:spcPts val="1854"/>
              </a:lnSpc>
              <a:defRPr/>
            </a:pP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Платные услуги по сбору и переработке</a:t>
            </a:r>
          </a:p>
          <a:p>
            <a:pPr algn="ctr">
              <a:lnSpc>
                <a:spcPts val="1854"/>
              </a:lnSpc>
              <a:defRPr/>
            </a:pP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Государственные субсидии и гранты</a:t>
            </a:r>
          </a:p>
          <a:p>
            <a:pPr algn="ctr"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dirty="0">
              <a:solidFill>
                <a:srgbClr val="015A3E"/>
              </a:solidFill>
              <a:latin typeface="Montserrat Regular"/>
              <a:ea typeface="Montserrat Regular"/>
              <a:cs typeface="Montserrat Regular"/>
            </a:endParaRPr>
          </a:p>
        </p:txBody>
      </p:sp>
      <p:sp>
        <p:nvSpPr>
          <p:cNvPr id="48" name="TextBox 16"/>
          <p:cNvSpPr txBox="1"/>
          <p:nvPr/>
        </p:nvSpPr>
        <p:spPr>
          <a:xfrm>
            <a:off x="4287287" y="7240338"/>
            <a:ext cx="3233504" cy="1449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854"/>
              </a:lnSpc>
              <a:defRPr/>
            </a:pP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Оборудование для переработки </a:t>
            </a:r>
          </a:p>
          <a:p>
            <a:pPr algn="ctr">
              <a:lnSpc>
                <a:spcPts val="1854"/>
              </a:lnSpc>
              <a:defRPr/>
            </a:pP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Складские помещения</a:t>
            </a:r>
          </a:p>
          <a:p>
            <a:pPr algn="ctr">
              <a:lnSpc>
                <a:spcPts val="1854"/>
              </a:lnSpc>
              <a:defRPr/>
            </a:pP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Персонал</a:t>
            </a:r>
          </a:p>
          <a:p>
            <a:pPr algn="ctr">
              <a:lnSpc>
                <a:spcPts val="1854"/>
              </a:lnSpc>
              <a:defRPr/>
            </a:pP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Транспортные средства</a:t>
            </a:r>
          </a:p>
          <a:p>
            <a:pPr algn="ctr"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dirty="0">
              <a:solidFill>
                <a:srgbClr val="015A3E"/>
              </a:solidFill>
              <a:latin typeface="Montserrat Regular"/>
              <a:ea typeface="Montserrat Regular"/>
              <a:cs typeface="Montserrat Regular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A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1920х1080_фоны для презентации-04.jpg" descr="1920х1080_фоны для презентации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80" name="Сгруппировать"/>
          <p:cNvGrpSpPr/>
          <p:nvPr/>
        </p:nvGrpSpPr>
        <p:grpSpPr>
          <a:xfrm>
            <a:off x="11985781" y="1122706"/>
            <a:ext cx="5472493" cy="1225423"/>
            <a:chOff x="0" y="0"/>
            <a:chExt cx="5472492" cy="1225422"/>
          </a:xfrm>
        </p:grpSpPr>
        <p:pic>
          <p:nvPicPr>
            <p:cNvPr id="177" name="КНОФ.png" descr="КНОФ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79071" cy="6146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8" name="НАЦ ПРОЕКТЫ.png" descr="НАЦ ПРОЕКТЫ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01373" y="71517"/>
              <a:ext cx="1438365" cy="11539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9" name="НОЦ_лого.png" descr="НОЦ_лого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95381" y="64439"/>
              <a:ext cx="1377112" cy="5205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81" name="Freeform 11"/>
          <p:cNvSpPr/>
          <p:nvPr/>
        </p:nvSpPr>
        <p:spPr>
          <a:xfrm>
            <a:off x="-216941" y="9258300"/>
            <a:ext cx="18504942" cy="3086100"/>
          </a:xfrm>
          <a:prstGeom prst="rect">
            <a:avLst/>
          </a:prstGeom>
          <a:solidFill>
            <a:srgbClr val="015A3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82" name="TextBox 16"/>
          <p:cNvSpPr txBox="1"/>
          <p:nvPr/>
        </p:nvSpPr>
        <p:spPr>
          <a:xfrm>
            <a:off x="1055922" y="9658816"/>
            <a:ext cx="8121413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400"/>
              </a:lnSpc>
              <a:defRPr sz="2400">
                <a:solidFill>
                  <a:srgbClr val="009524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 MPI</a:t>
            </a:r>
            <a:r>
              <a:t> «Фабрика зеленого финансирования»</a:t>
            </a:r>
          </a:p>
        </p:txBody>
      </p:sp>
      <p:sp>
        <p:nvSpPr>
          <p:cNvPr id="183" name="TextBox 14"/>
          <p:cNvSpPr txBox="1"/>
          <p:nvPr/>
        </p:nvSpPr>
        <p:spPr>
          <a:xfrm>
            <a:off x="1028699" y="1143000"/>
            <a:ext cx="11285585" cy="800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000"/>
              </a:lnSpc>
              <a:defRPr sz="6000">
                <a:solidFill>
                  <a:srgbClr val="015A3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</a:lstStyle>
          <a:p>
            <a:r>
              <a:t>5/ ОЦЕНКА МАРКЕТИНГА</a:t>
            </a:r>
          </a:p>
        </p:txBody>
      </p:sp>
      <p:grpSp>
        <p:nvGrpSpPr>
          <p:cNvPr id="188" name="Google Shape;120;p6"/>
          <p:cNvGrpSpPr/>
          <p:nvPr/>
        </p:nvGrpSpPr>
        <p:grpSpPr>
          <a:xfrm>
            <a:off x="1974850" y="2682875"/>
            <a:ext cx="6586744" cy="6705601"/>
            <a:chOff x="0" y="0"/>
            <a:chExt cx="6248400" cy="6361150"/>
          </a:xfrm>
        </p:grpSpPr>
        <p:sp>
          <p:nvSpPr>
            <p:cNvPr id="184" name="Google Shape;121;p6"/>
            <p:cNvSpPr/>
            <p:nvPr/>
          </p:nvSpPr>
          <p:spPr>
            <a:xfrm>
              <a:off x="0" y="0"/>
              <a:ext cx="6248400" cy="6361151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85" name="Google Shape;122;p6"/>
            <p:cNvSpPr/>
            <p:nvPr/>
          </p:nvSpPr>
          <p:spPr>
            <a:xfrm>
              <a:off x="698515" y="1293138"/>
              <a:ext cx="4864086" cy="5068013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86" name="Google Shape;123;p6"/>
            <p:cNvSpPr/>
            <p:nvPr/>
          </p:nvSpPr>
          <p:spPr>
            <a:xfrm>
              <a:off x="1223072" y="2450463"/>
              <a:ext cx="3726056" cy="3886201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87" name="Google Shape;124;p6"/>
            <p:cNvSpPr/>
            <p:nvPr/>
          </p:nvSpPr>
          <p:spPr>
            <a:xfrm>
              <a:off x="1797330" y="3758106"/>
              <a:ext cx="2514601" cy="2590801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</p:grpSp>
      <p:grpSp>
        <p:nvGrpSpPr>
          <p:cNvPr id="194" name="Google Shape;126;p6"/>
          <p:cNvGrpSpPr/>
          <p:nvPr/>
        </p:nvGrpSpPr>
        <p:grpSpPr>
          <a:xfrm>
            <a:off x="8909049" y="2682875"/>
            <a:ext cx="8378402" cy="7239001"/>
            <a:chOff x="0" y="0"/>
            <a:chExt cx="8378400" cy="7239000"/>
          </a:xfrm>
        </p:grpSpPr>
        <p:grpSp>
          <p:nvGrpSpPr>
            <p:cNvPr id="192" name="Google Shape;127;p6"/>
            <p:cNvGrpSpPr/>
            <p:nvPr/>
          </p:nvGrpSpPr>
          <p:grpSpPr>
            <a:xfrm>
              <a:off x="-1" y="0"/>
              <a:ext cx="8378402" cy="7239001"/>
              <a:chOff x="0" y="0"/>
              <a:chExt cx="8378400" cy="7239000"/>
            </a:xfrm>
          </p:grpSpPr>
          <p:sp>
            <p:nvSpPr>
              <p:cNvPr id="189" name="Google Shape;128;p6"/>
              <p:cNvSpPr/>
              <p:nvPr/>
            </p:nvSpPr>
            <p:spPr>
              <a:xfrm>
                <a:off x="0" y="0"/>
                <a:ext cx="8378382" cy="7239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25400" cap="flat">
                <a:solidFill>
                  <a:srgbClr val="D9D9D9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F497D"/>
                    </a:solidFill>
                  </a:defRPr>
                </a:pPr>
                <a:endParaRPr dirty="0"/>
              </a:p>
            </p:txBody>
          </p:sp>
          <p:sp>
            <p:nvSpPr>
              <p:cNvPr id="190" name="Google Shape;129;p6"/>
              <p:cNvSpPr/>
              <p:nvPr/>
            </p:nvSpPr>
            <p:spPr>
              <a:xfrm flipH="1">
                <a:off x="4189191" y="0"/>
                <a:ext cx="1" cy="7239001"/>
              </a:xfrm>
              <a:prstGeom prst="line">
                <a:avLst/>
              </a:prstGeom>
              <a:noFill/>
              <a:ln w="38100" cap="flat">
                <a:solidFill>
                  <a:srgbClr val="D9D9D9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4901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91" name="Google Shape;130;p6"/>
              <p:cNvSpPr/>
              <p:nvPr/>
            </p:nvSpPr>
            <p:spPr>
              <a:xfrm>
                <a:off x="-1" y="3619500"/>
                <a:ext cx="8378402" cy="0"/>
              </a:xfrm>
              <a:prstGeom prst="line">
                <a:avLst/>
              </a:prstGeom>
              <a:noFill/>
              <a:ln w="38100" cap="flat">
                <a:solidFill>
                  <a:srgbClr val="D9D9D9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4901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93" name="Google Shape;131;p6"/>
            <p:cNvSpPr/>
            <p:nvPr/>
          </p:nvSpPr>
          <p:spPr>
            <a:xfrm>
              <a:off x="2971800" y="2743200"/>
              <a:ext cx="2438401" cy="1752600"/>
            </a:xfrm>
            <a:prstGeom prst="roundRect">
              <a:avLst>
                <a:gd name="adj" fmla="val 16667"/>
              </a:avLst>
            </a:prstGeom>
            <a:solidFill>
              <a:srgbClr val="015A3E"/>
            </a:solidFill>
            <a:ln w="25400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600"/>
              </a:pPr>
              <a:endParaRPr/>
            </a:p>
          </p:txBody>
        </p:sp>
      </p:grpSp>
      <p:sp>
        <p:nvSpPr>
          <p:cNvPr id="195" name="Закругленный прямоугольник"/>
          <p:cNvSpPr/>
          <p:nvPr/>
        </p:nvSpPr>
        <p:spPr>
          <a:xfrm>
            <a:off x="1670050" y="3063874"/>
            <a:ext cx="1752600" cy="15240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D9D9D9"/>
            </a:solidFill>
          </a:ln>
        </p:spPr>
        <p:txBody>
          <a:bodyPr lIns="45719" rIns="45719" anchor="ctr"/>
          <a:lstStyle/>
          <a:p>
            <a:pPr algn="ctr">
              <a:defRPr sz="3600"/>
            </a:pPr>
            <a:endParaRPr/>
          </a:p>
        </p:txBody>
      </p:sp>
      <p:sp>
        <p:nvSpPr>
          <p:cNvPr id="196" name="RAM"/>
          <p:cNvSpPr txBox="1"/>
          <p:nvPr/>
        </p:nvSpPr>
        <p:spPr>
          <a:xfrm>
            <a:off x="1802871" y="3500774"/>
            <a:ext cx="1486958" cy="65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 anchor="ctr">
            <a:spAutoFit/>
          </a:bodyPr>
          <a:lstStyle>
            <a:lvl1pPr algn="ctr">
              <a:defRPr sz="3600">
                <a:solidFill>
                  <a:srgbClr val="009524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RAM</a:t>
            </a:r>
          </a:p>
        </p:txBody>
      </p:sp>
      <p:sp>
        <p:nvSpPr>
          <p:cNvPr id="197" name="Закругленный прямоугольник"/>
          <p:cNvSpPr/>
          <p:nvPr/>
        </p:nvSpPr>
        <p:spPr>
          <a:xfrm>
            <a:off x="1661928" y="4640299"/>
            <a:ext cx="1752600" cy="15240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D9D9D9"/>
            </a:solidFill>
          </a:ln>
        </p:spPr>
        <p:txBody>
          <a:bodyPr lIns="45719" rIns="45719" anchor="ctr"/>
          <a:lstStyle/>
          <a:p>
            <a:pPr algn="ctr">
              <a:defRPr sz="3600"/>
            </a:pPr>
            <a:endParaRPr/>
          </a:p>
        </p:txBody>
      </p:sp>
      <p:sp>
        <p:nvSpPr>
          <p:cNvPr id="198" name="TAM"/>
          <p:cNvSpPr txBox="1"/>
          <p:nvPr/>
        </p:nvSpPr>
        <p:spPr>
          <a:xfrm>
            <a:off x="1794749" y="5077199"/>
            <a:ext cx="1486958" cy="65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 anchor="ctr">
            <a:spAutoFit/>
          </a:bodyPr>
          <a:lstStyle>
            <a:lvl1pPr algn="ctr">
              <a:defRPr sz="3600">
                <a:solidFill>
                  <a:srgbClr val="009524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TAM</a:t>
            </a:r>
          </a:p>
        </p:txBody>
      </p:sp>
      <p:sp>
        <p:nvSpPr>
          <p:cNvPr id="199" name="Закругленный прямоугольник"/>
          <p:cNvSpPr/>
          <p:nvPr/>
        </p:nvSpPr>
        <p:spPr>
          <a:xfrm>
            <a:off x="1658384" y="6241924"/>
            <a:ext cx="1752600" cy="15240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D9D9D9"/>
            </a:solidFill>
          </a:ln>
        </p:spPr>
        <p:txBody>
          <a:bodyPr lIns="45719" rIns="45719" anchor="ctr"/>
          <a:lstStyle/>
          <a:p>
            <a:pPr algn="ctr">
              <a:defRPr sz="3600"/>
            </a:pPr>
            <a:endParaRPr/>
          </a:p>
        </p:txBody>
      </p:sp>
      <p:sp>
        <p:nvSpPr>
          <p:cNvPr id="200" name="SAM"/>
          <p:cNvSpPr txBox="1"/>
          <p:nvPr/>
        </p:nvSpPr>
        <p:spPr>
          <a:xfrm>
            <a:off x="1791205" y="6678824"/>
            <a:ext cx="1486958" cy="65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 anchor="ctr">
            <a:spAutoFit/>
          </a:bodyPr>
          <a:lstStyle>
            <a:lvl1pPr algn="ctr">
              <a:defRPr sz="3600">
                <a:solidFill>
                  <a:srgbClr val="009524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SAM</a:t>
            </a:r>
          </a:p>
        </p:txBody>
      </p:sp>
      <p:sp>
        <p:nvSpPr>
          <p:cNvPr id="201" name="Закругленный прямоугольник"/>
          <p:cNvSpPr/>
          <p:nvPr/>
        </p:nvSpPr>
        <p:spPr>
          <a:xfrm>
            <a:off x="1672165" y="7817513"/>
            <a:ext cx="1752600" cy="15240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D9D9D9"/>
            </a:solidFill>
          </a:ln>
        </p:spPr>
        <p:txBody>
          <a:bodyPr lIns="45719" rIns="45719" anchor="ctr"/>
          <a:lstStyle/>
          <a:p>
            <a:pPr algn="ctr">
              <a:defRPr sz="3600"/>
            </a:pPr>
            <a:endParaRPr/>
          </a:p>
        </p:txBody>
      </p:sp>
      <p:sp>
        <p:nvSpPr>
          <p:cNvPr id="202" name="SOM"/>
          <p:cNvSpPr txBox="1"/>
          <p:nvPr/>
        </p:nvSpPr>
        <p:spPr>
          <a:xfrm>
            <a:off x="1804986" y="8254413"/>
            <a:ext cx="1486958" cy="65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 anchor="ctr">
            <a:spAutoFit/>
          </a:bodyPr>
          <a:lstStyle>
            <a:lvl1pPr algn="ctr">
              <a:defRPr sz="3600">
                <a:solidFill>
                  <a:srgbClr val="009524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SOM</a:t>
            </a:r>
          </a:p>
        </p:txBody>
      </p:sp>
      <p:sp>
        <p:nvSpPr>
          <p:cNvPr id="203" name="TextBox 16"/>
          <p:cNvSpPr txBox="1"/>
          <p:nvPr/>
        </p:nvSpPr>
        <p:spPr>
          <a:xfrm>
            <a:off x="4362332" y="7601416"/>
            <a:ext cx="1812162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1800"/>
              </a:lnSpc>
              <a:defRPr>
                <a:solidFill>
                  <a:srgbClr val="0159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 smtClean="0">
                <a:latin typeface="Montserrat"/>
              </a:rPr>
              <a:t>Местные </a:t>
            </a:r>
            <a:r>
              <a:rPr lang="ru-RU" dirty="0">
                <a:latin typeface="Montserrat"/>
              </a:rPr>
              <a:t>производители стеклянной </a:t>
            </a:r>
            <a:r>
              <a:rPr lang="ru-RU" dirty="0" smtClean="0">
                <a:latin typeface="Montserrat"/>
              </a:rPr>
              <a:t>продукции</a:t>
            </a:r>
            <a:endParaRPr lang="en-US" dirty="0">
              <a:latin typeface="Montserrat"/>
            </a:endParaRPr>
          </a:p>
        </p:txBody>
      </p:sp>
      <p:sp>
        <p:nvSpPr>
          <p:cNvPr id="204" name="TextBox 16"/>
          <p:cNvSpPr txBox="1"/>
          <p:nvPr/>
        </p:nvSpPr>
        <p:spPr>
          <a:xfrm>
            <a:off x="3616246" y="5569919"/>
            <a:ext cx="3305752" cy="1107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dirty="0" smtClean="0">
                <a:solidFill>
                  <a:srgbClr val="01593E"/>
                </a:solidFill>
                <a:latin typeface="Montserrat Regular"/>
                <a:ea typeface="Montserrat Regular"/>
                <a:cs typeface="Montserrat Regular"/>
              </a:rPr>
              <a:t>Межрегиональное </a:t>
            </a:r>
            <a:r>
              <a:rPr lang="ru-RU" dirty="0">
                <a:solidFill>
                  <a:srgbClr val="01593E"/>
                </a:solidFill>
                <a:latin typeface="Montserrat Regular"/>
                <a:ea typeface="Montserrat Regular"/>
                <a:cs typeface="Montserrat Regular"/>
              </a:rPr>
              <a:t>взаимодействие с компаниями заинтересованными </a:t>
            </a:r>
            <a:r>
              <a:rPr lang="ru-RU" dirty="0" smtClean="0">
                <a:solidFill>
                  <a:srgbClr val="01593E"/>
                </a:solidFill>
                <a:latin typeface="Montserrat Regular"/>
                <a:ea typeface="Montserrat Regular"/>
                <a:cs typeface="Montserrat Regular"/>
              </a:rPr>
              <a:t>во вторсырье</a:t>
            </a:r>
            <a:endParaRPr lang="ru-RU" dirty="0">
              <a:solidFill>
                <a:srgbClr val="01593E"/>
              </a:solidFill>
              <a:latin typeface="Montserrat Regular"/>
              <a:ea typeface="Montserrat Regular"/>
              <a:cs typeface="Montserrat Regular"/>
            </a:endParaRPr>
          </a:p>
        </p:txBody>
      </p:sp>
      <p:sp>
        <p:nvSpPr>
          <p:cNvPr id="205" name="TextBox 16"/>
          <p:cNvSpPr txBox="1"/>
          <p:nvPr/>
        </p:nvSpPr>
        <p:spPr>
          <a:xfrm>
            <a:off x="3787510" y="4380623"/>
            <a:ext cx="3136468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01593E"/>
                </a:solidFill>
                <a:latin typeface="Montserrat Regular"/>
                <a:ea typeface="Montserrat Regular"/>
                <a:cs typeface="Montserrat Regular"/>
              </a:rPr>
              <a:t>Выход на всероссийский </a:t>
            </a:r>
          </a:p>
          <a:p>
            <a:pPr algn="ctr">
              <a:defRPr/>
            </a:pPr>
            <a:r>
              <a:rPr lang="ru-RU" dirty="0">
                <a:solidFill>
                  <a:srgbClr val="01593E"/>
                </a:solidFill>
                <a:latin typeface="Montserrat Regular"/>
                <a:ea typeface="Montserrat Regular"/>
                <a:cs typeface="Montserrat Regular"/>
              </a:rPr>
              <a:t>рынок, создание собственного производства</a:t>
            </a:r>
          </a:p>
        </p:txBody>
      </p:sp>
      <p:sp>
        <p:nvSpPr>
          <p:cNvPr id="206" name="TextBox 16"/>
          <p:cNvSpPr txBox="1"/>
          <p:nvPr/>
        </p:nvSpPr>
        <p:spPr>
          <a:xfrm>
            <a:off x="3410984" y="2968445"/>
            <a:ext cx="3726172" cy="974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854"/>
              </a:lnSpc>
            </a:pPr>
            <a:r>
              <a:rPr lang="ru-RU" dirty="0">
                <a:solidFill>
                  <a:srgbClr val="01593E"/>
                </a:solidFill>
                <a:latin typeface="Montserrat Regular"/>
                <a:ea typeface="Montserrat Regular"/>
                <a:cs typeface="Montserrat Regular"/>
              </a:rPr>
              <a:t>Взаимодействие с международными компаниями, разработка собственных </a:t>
            </a:r>
            <a:r>
              <a:rPr lang="ru-RU" dirty="0" smtClean="0">
                <a:solidFill>
                  <a:srgbClr val="01593E"/>
                </a:solidFill>
                <a:latin typeface="Montserrat Regular"/>
                <a:ea typeface="Montserrat Regular"/>
                <a:cs typeface="Montserrat Regular"/>
              </a:rPr>
              <a:t>технологий</a:t>
            </a:r>
            <a:endParaRPr lang="en-US" dirty="0">
              <a:solidFill>
                <a:srgbClr val="01593E"/>
              </a:solidFill>
              <a:latin typeface="Montserrat Regular"/>
              <a:ea typeface="Montserrat Regular"/>
              <a:cs typeface="Montserrat Regular"/>
            </a:endParaRPr>
          </a:p>
        </p:txBody>
      </p:sp>
      <p:sp>
        <p:nvSpPr>
          <p:cNvPr id="207" name="Google Shape;107;p5"/>
          <p:cNvSpPr txBox="1"/>
          <p:nvPr/>
        </p:nvSpPr>
        <p:spPr>
          <a:xfrm>
            <a:off x="9584070" y="3303897"/>
            <a:ext cx="3129814" cy="266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000"/>
              </a:lnSpc>
              <a:defRPr sz="2000">
                <a:solidFill>
                  <a:srgbClr val="009524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ПРОДУКТ</a:t>
            </a:r>
          </a:p>
        </p:txBody>
      </p:sp>
      <p:sp>
        <p:nvSpPr>
          <p:cNvPr id="208" name="TextBox 16"/>
          <p:cNvSpPr txBox="1"/>
          <p:nvPr/>
        </p:nvSpPr>
        <p:spPr>
          <a:xfrm>
            <a:off x="9603555" y="3716637"/>
            <a:ext cx="312982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 err="1" smtClean="0">
                <a:latin typeface="Montserrat"/>
              </a:rPr>
              <a:t>Стеклобой</a:t>
            </a:r>
            <a:endParaRPr lang="en-US" dirty="0">
              <a:latin typeface="Montserrat"/>
            </a:endParaRPr>
          </a:p>
          <a:p>
            <a:pPr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dirty="0"/>
          </a:p>
        </p:txBody>
      </p:sp>
      <p:sp>
        <p:nvSpPr>
          <p:cNvPr id="209" name="Google Shape;107;p5"/>
          <p:cNvSpPr txBox="1"/>
          <p:nvPr/>
        </p:nvSpPr>
        <p:spPr>
          <a:xfrm>
            <a:off x="13603930" y="3303897"/>
            <a:ext cx="3129814" cy="266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000"/>
              </a:lnSpc>
              <a:defRPr sz="2000">
                <a:solidFill>
                  <a:srgbClr val="009524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ЦЕНА</a:t>
            </a:r>
          </a:p>
        </p:txBody>
      </p:sp>
      <p:sp>
        <p:nvSpPr>
          <p:cNvPr id="210" name="TextBox 16"/>
          <p:cNvSpPr txBox="1"/>
          <p:nvPr/>
        </p:nvSpPr>
        <p:spPr>
          <a:xfrm>
            <a:off x="13623415" y="3716637"/>
            <a:ext cx="3129826" cy="4744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1854"/>
              </a:lnSpc>
            </a:pPr>
            <a:r>
              <a:rPr lang="ru-RU" dirty="0" smtClean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2500 </a:t>
            </a: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р/тонна</a:t>
            </a:r>
            <a:endParaRPr lang="en-US" dirty="0">
              <a:solidFill>
                <a:srgbClr val="015A3E"/>
              </a:solidFill>
              <a:latin typeface="Montserrat Regular"/>
              <a:ea typeface="Montserrat Regular"/>
              <a:cs typeface="Montserrat Regular"/>
            </a:endParaRPr>
          </a:p>
          <a:p>
            <a:pPr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dirty="0">
              <a:solidFill>
                <a:srgbClr val="015A3E"/>
              </a:solidFill>
              <a:latin typeface="Montserrat Regular"/>
              <a:ea typeface="Montserrat Regular"/>
              <a:cs typeface="Montserrat Regular"/>
            </a:endParaRPr>
          </a:p>
        </p:txBody>
      </p:sp>
      <p:sp>
        <p:nvSpPr>
          <p:cNvPr id="211" name="Google Shape;107;p5"/>
          <p:cNvSpPr txBox="1"/>
          <p:nvPr/>
        </p:nvSpPr>
        <p:spPr>
          <a:xfrm>
            <a:off x="9533901" y="7365590"/>
            <a:ext cx="3129814" cy="520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000"/>
              </a:lnSpc>
              <a:defRPr sz="2000">
                <a:solidFill>
                  <a:srgbClr val="009524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rPr dirty="0"/>
              <a:t>КАНАЛЫ РАСПРОСТРАНЕНИЯ</a:t>
            </a:r>
          </a:p>
        </p:txBody>
      </p:sp>
      <p:sp>
        <p:nvSpPr>
          <p:cNvPr id="212" name="TextBox 16"/>
          <p:cNvSpPr txBox="1"/>
          <p:nvPr/>
        </p:nvSpPr>
        <p:spPr>
          <a:xfrm>
            <a:off x="9533901" y="7951959"/>
            <a:ext cx="329274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 smtClean="0">
                <a:latin typeface="Montserrat"/>
              </a:rPr>
              <a:t>Прямое </a:t>
            </a:r>
            <a:r>
              <a:rPr lang="ru-RU" dirty="0">
                <a:latin typeface="Montserrat"/>
              </a:rPr>
              <a:t>взаимодействие с производителями стекольной продукции</a:t>
            </a:r>
          </a:p>
          <a:p>
            <a:pPr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dirty="0"/>
          </a:p>
        </p:txBody>
      </p:sp>
      <p:sp>
        <p:nvSpPr>
          <p:cNvPr id="213" name="Google Shape;107;p5"/>
          <p:cNvSpPr txBox="1"/>
          <p:nvPr/>
        </p:nvSpPr>
        <p:spPr>
          <a:xfrm>
            <a:off x="13603930" y="7364865"/>
            <a:ext cx="3129814" cy="266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000"/>
              </a:lnSpc>
              <a:defRPr sz="2000">
                <a:solidFill>
                  <a:srgbClr val="009524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ПРОДВИЖЕНИЕ</a:t>
            </a:r>
          </a:p>
        </p:txBody>
      </p:sp>
      <p:sp>
        <p:nvSpPr>
          <p:cNvPr id="214" name="TextBox 16"/>
          <p:cNvSpPr txBox="1"/>
          <p:nvPr/>
        </p:nvSpPr>
        <p:spPr>
          <a:xfrm>
            <a:off x="13623415" y="7777605"/>
            <a:ext cx="3129826" cy="974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1854"/>
              </a:lnSpc>
            </a:pPr>
            <a:r>
              <a:rPr lang="ru-RU" dirty="0" smtClean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Реклама </a:t>
            </a: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в интернете</a:t>
            </a:r>
          </a:p>
          <a:p>
            <a:pPr>
              <a:lnSpc>
                <a:spcPts val="1854"/>
              </a:lnSpc>
            </a:pPr>
            <a:r>
              <a:rPr lang="ru-RU" dirty="0" err="1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Соцсети</a:t>
            </a:r>
            <a:endParaRPr lang="ru-RU" dirty="0">
              <a:solidFill>
                <a:srgbClr val="015A3E"/>
              </a:solidFill>
              <a:latin typeface="Montserrat Regular"/>
              <a:ea typeface="Montserrat Regular"/>
              <a:cs typeface="Montserrat Regular"/>
            </a:endParaRPr>
          </a:p>
          <a:p>
            <a:pPr>
              <a:lnSpc>
                <a:spcPts val="1854"/>
              </a:lnSpc>
            </a:pPr>
            <a:r>
              <a:rPr lang="ru-RU" dirty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Участие в </a:t>
            </a:r>
            <a:r>
              <a:rPr lang="ru-RU" dirty="0" smtClean="0"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</a:rPr>
              <a:t>форумах/выставках</a:t>
            </a:r>
            <a:endParaRPr lang="ru-RU" dirty="0">
              <a:solidFill>
                <a:srgbClr val="015A3E"/>
              </a:solidFill>
              <a:latin typeface="Montserrat Regular"/>
              <a:ea typeface="Montserrat Regular"/>
              <a:cs typeface="Montserrat Regular"/>
            </a:endParaRPr>
          </a:p>
        </p:txBody>
      </p:sp>
      <p:sp>
        <p:nvSpPr>
          <p:cNvPr id="215" name="Google Shape;107;p5"/>
          <p:cNvSpPr txBox="1"/>
          <p:nvPr/>
        </p:nvSpPr>
        <p:spPr>
          <a:xfrm>
            <a:off x="12111756" y="5953245"/>
            <a:ext cx="2044807" cy="774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2000"/>
              </a:lnSpc>
              <a:defRPr sz="2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КОМПЛЕКС</a:t>
            </a:r>
          </a:p>
          <a:p>
            <a:pPr algn="ctr">
              <a:lnSpc>
                <a:spcPts val="2000"/>
              </a:lnSpc>
              <a:defRPr sz="2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МАРКЕТИНГА</a:t>
            </a:r>
          </a:p>
          <a:p>
            <a:pPr algn="ctr">
              <a:lnSpc>
                <a:spcPts val="2000"/>
              </a:lnSpc>
              <a:defRPr sz="2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4P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1920х1080_фоны для презентации-02.jpg" descr="1920х1080_фоны для презентации-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21" name="Сгруппировать"/>
          <p:cNvGrpSpPr/>
          <p:nvPr/>
        </p:nvGrpSpPr>
        <p:grpSpPr>
          <a:xfrm>
            <a:off x="11978888" y="1115783"/>
            <a:ext cx="5486280" cy="1219803"/>
            <a:chOff x="0" y="0"/>
            <a:chExt cx="5486278" cy="1219802"/>
          </a:xfrm>
        </p:grpSpPr>
        <p:pic>
          <p:nvPicPr>
            <p:cNvPr id="218" name="КНОФ_white.png" descr="КНОФ_whit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69747" cy="6120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9" name="НАЦ ПРОЕКТЫ_white.png" descr="НАЦ ПРОЕКТЫ_whit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28175" y="78784"/>
              <a:ext cx="1422302" cy="11410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0" name="НОЦ_лого_white.png" descr="НОЦ_лого_whit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07313" y="60427"/>
              <a:ext cx="1378966" cy="5212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22" name="TextBox 14"/>
          <p:cNvSpPr txBox="1"/>
          <p:nvPr/>
        </p:nvSpPr>
        <p:spPr>
          <a:xfrm>
            <a:off x="1028699" y="1143000"/>
            <a:ext cx="11285585" cy="800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000"/>
              </a:lnSpc>
              <a:defRPr sz="6000">
                <a:solidFill>
                  <a:srgbClr val="009524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</a:lstStyle>
          <a:p>
            <a:r>
              <a:t>6/ ФИН. МОДЕЛЬ</a:t>
            </a:r>
          </a:p>
        </p:txBody>
      </p:sp>
      <p:sp>
        <p:nvSpPr>
          <p:cNvPr id="223" name="TextBox 15"/>
          <p:cNvSpPr txBox="1"/>
          <p:nvPr/>
        </p:nvSpPr>
        <p:spPr>
          <a:xfrm>
            <a:off x="6210159" y="3386606"/>
            <a:ext cx="11049142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2400" dirty="0">
                <a:latin typeface="Montserrat"/>
              </a:rPr>
              <a:t>Транзакционная</a:t>
            </a:r>
            <a:endParaRPr dirty="0"/>
          </a:p>
        </p:txBody>
      </p:sp>
      <p:sp>
        <p:nvSpPr>
          <p:cNvPr id="224" name="TextBox 16"/>
          <p:cNvSpPr txBox="1"/>
          <p:nvPr/>
        </p:nvSpPr>
        <p:spPr>
          <a:xfrm>
            <a:off x="6210159" y="5327141"/>
            <a:ext cx="12208248" cy="1477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601980" lvl="1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</a:rPr>
              <a:t>Выручка </a:t>
            </a:r>
            <a:r>
              <a:rPr lang="ru-RU" sz="2400" dirty="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</a:rPr>
              <a:t>и воронка продаж.</a:t>
            </a:r>
          </a:p>
          <a:p>
            <a:pPr marL="601980" lvl="1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</a:rPr>
              <a:t>Постоянные и переменные расходы.</a:t>
            </a:r>
          </a:p>
          <a:p>
            <a:pPr marL="601980" lvl="1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</a:rPr>
              <a:t>Амортизация, налоги, кредиты, чтобы рассчитать чистую прибыль.</a:t>
            </a:r>
          </a:p>
          <a:p>
            <a:pPr marL="601980" lvl="1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</a:rPr>
              <a:t>Оборотный капитал и движение денежных средств, </a:t>
            </a:r>
            <a:r>
              <a:rPr lang="ru-RU" sz="2400" dirty="0" smtClean="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</a:rPr>
              <a:t>баланс</a:t>
            </a:r>
            <a:endParaRPr lang="en-US" sz="2400" dirty="0">
              <a:solidFill>
                <a:srgbClr val="FFFFFF"/>
              </a:solidFill>
              <a:latin typeface="Montserrat Regular"/>
              <a:ea typeface="Montserrat Regular"/>
              <a:cs typeface="Montserrat Regular"/>
            </a:endParaRPr>
          </a:p>
        </p:txBody>
      </p:sp>
      <p:sp>
        <p:nvSpPr>
          <p:cNvPr id="225" name="TextBox 17"/>
          <p:cNvSpPr txBox="1"/>
          <p:nvPr/>
        </p:nvSpPr>
        <p:spPr>
          <a:xfrm>
            <a:off x="1028699" y="3386606"/>
            <a:ext cx="4498395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МОДЕЛЬ МОНЕТИЗАЦИИ</a:t>
            </a:r>
          </a:p>
        </p:txBody>
      </p:sp>
      <p:sp>
        <p:nvSpPr>
          <p:cNvPr id="226" name="TextBox 18"/>
          <p:cNvSpPr txBox="1"/>
          <p:nvPr/>
        </p:nvSpPr>
        <p:spPr>
          <a:xfrm>
            <a:off x="1028699" y="5327141"/>
            <a:ext cx="4498395" cy="9299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ОСНОВНЫЕ ПОКАЗАТЕЛИ ФИНАНСОВОЙ МОДЕЛИ ИЗ РАСЧЕТА 12 МЕСЯЦЕВ</a:t>
            </a:r>
          </a:p>
        </p:txBody>
      </p:sp>
      <p:sp>
        <p:nvSpPr>
          <p:cNvPr id="227" name="Freeform 11"/>
          <p:cNvSpPr/>
          <p:nvPr/>
        </p:nvSpPr>
        <p:spPr>
          <a:xfrm>
            <a:off x="-216941" y="9258300"/>
            <a:ext cx="18504942" cy="3086100"/>
          </a:xfrm>
          <a:prstGeom prst="rect">
            <a:avLst/>
          </a:prstGeom>
          <a:solidFill>
            <a:srgbClr val="00952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28" name="TextBox 16"/>
          <p:cNvSpPr txBox="1"/>
          <p:nvPr/>
        </p:nvSpPr>
        <p:spPr>
          <a:xfrm>
            <a:off x="1055922" y="9658816"/>
            <a:ext cx="8121413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400"/>
              </a:lnSpc>
              <a:defRPr sz="2400">
                <a:solidFill>
                  <a:srgbClr val="1F382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 MPI</a:t>
            </a:r>
            <a:r>
              <a:t> «Фабрика зеленого финансирования»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1920х1080_фоны для презентации-04.jpg" descr="1920х1080_фоны для презентации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Freeform 11"/>
          <p:cNvSpPr/>
          <p:nvPr/>
        </p:nvSpPr>
        <p:spPr>
          <a:xfrm>
            <a:off x="-216941" y="9258300"/>
            <a:ext cx="18504942" cy="3086100"/>
          </a:xfrm>
          <a:prstGeom prst="rect">
            <a:avLst/>
          </a:prstGeom>
          <a:solidFill>
            <a:srgbClr val="015A3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2" name="TextBox 16"/>
          <p:cNvSpPr txBox="1"/>
          <p:nvPr/>
        </p:nvSpPr>
        <p:spPr>
          <a:xfrm>
            <a:off x="1055922" y="9658816"/>
            <a:ext cx="8121413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400"/>
              </a:lnSpc>
              <a:defRPr sz="2400">
                <a:solidFill>
                  <a:srgbClr val="009524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 MPI</a:t>
            </a:r>
            <a:r>
              <a:t> «Фабрика зеленого финансирования»</a:t>
            </a:r>
          </a:p>
        </p:txBody>
      </p:sp>
      <p:sp>
        <p:nvSpPr>
          <p:cNvPr id="233" name="TextBox 14"/>
          <p:cNvSpPr txBox="1"/>
          <p:nvPr/>
        </p:nvSpPr>
        <p:spPr>
          <a:xfrm>
            <a:off x="1028699" y="1143000"/>
            <a:ext cx="11285585" cy="800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000"/>
              </a:lnSpc>
              <a:defRPr sz="6000">
                <a:solidFill>
                  <a:srgbClr val="015A3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</a:lstStyle>
          <a:p>
            <a:r>
              <a:t>7/ РАБОТА С РИСКАМИ</a:t>
            </a:r>
          </a:p>
        </p:txBody>
      </p:sp>
      <p:graphicFrame>
        <p:nvGraphicFramePr>
          <p:cNvPr id="234" name="Table 19"/>
          <p:cNvGraphicFramePr/>
          <p:nvPr>
            <p:extLst>
              <p:ext uri="{D42A27DB-BD31-4B8C-83A1-F6EECF244321}">
                <p14:modId xmlns:p14="http://schemas.microsoft.com/office/powerpoint/2010/main" val="1389646328"/>
              </p:ext>
            </p:extLst>
          </p:nvPr>
        </p:nvGraphicFramePr>
        <p:xfrm>
          <a:off x="1028700" y="2875784"/>
          <a:ext cx="16210728" cy="5723506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81053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1053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920250"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ОСНОВНЫЕ РИСКИ, КРАТКОЕ ОПИСАНИЕ</a:t>
                      </a:r>
                    </a:p>
                  </a:txBody>
                  <a:tcPr marL="45720" marR="45720" anchor="ctr" horzOverflow="overflow">
                    <a:solidFill>
                      <a:srgbClr val="015A3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МЕРОПРИЯТИЯ И ИНСТРУМЕНТЫ 
ПО СНИЖЕНИЮ ВЛИЯНИЯ РИСКОВ</a:t>
                      </a:r>
                    </a:p>
                  </a:txBody>
                  <a:tcPr marL="45720" marR="45720" anchor="ctr" horzOverflow="overflow">
                    <a:solidFill>
                      <a:srgbClr val="015A3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 algn="l">
                        <a:lnSpc>
                          <a:spcPts val="1854"/>
                        </a:lnSpc>
                      </a:pPr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Regular"/>
                          <a:ea typeface="Montserrat Regular"/>
                          <a:cs typeface="Montserrat Regular"/>
                          <a:sym typeface="Calibri"/>
                        </a:rPr>
                        <a:t>Рыночный риск – отсутствие спроса на переработанное стекло или высокая конкуренция</a:t>
                      </a:r>
                      <a:endParaRPr lang="en-US" sz="1800" b="0" i="0" u="none" strike="noStrike" cap="none" spc="0" baseline="0" dirty="0">
                        <a:solidFill>
                          <a:srgbClr val="015A3E"/>
                        </a:solidFill>
                        <a:uFillTx/>
                        <a:latin typeface="Montserrat Regular"/>
                        <a:ea typeface="Montserrat Regular"/>
                        <a:cs typeface="Montserrat Regular"/>
                        <a:sym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54"/>
                        </a:lnSpc>
                      </a:pPr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Regular"/>
                          <a:ea typeface="Montserrat Regular"/>
                          <a:cs typeface="Montserrat Regular"/>
                          <a:sym typeface="Calibri"/>
                        </a:rPr>
                        <a:t>Исследование рынка , анализ потребностей, диверсификация клиентской базы. Маркетинговые исследования, использование </a:t>
                      </a:r>
                      <a:r>
                        <a:rPr lang="en-US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Regular"/>
                          <a:ea typeface="Montserrat Regular"/>
                          <a:cs typeface="Montserrat Regular"/>
                          <a:sym typeface="Calibri"/>
                        </a:rPr>
                        <a:t>CRM-</a:t>
                      </a:r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Regular"/>
                          <a:ea typeface="Montserrat Regular"/>
                          <a:cs typeface="Montserrat Regular"/>
                          <a:sym typeface="Calibri"/>
                        </a:rPr>
                        <a:t>системы</a:t>
                      </a:r>
                      <a:endParaRPr lang="en-US" sz="1800" b="0" i="0" u="none" strike="noStrike" cap="none" spc="0" baseline="0" dirty="0">
                        <a:solidFill>
                          <a:srgbClr val="015A3E"/>
                        </a:solidFill>
                        <a:uFillTx/>
                        <a:latin typeface="Montserrat Regular"/>
                        <a:ea typeface="Montserrat Regular"/>
                        <a:cs typeface="Montserrat Regular"/>
                        <a:sym typeface="Calibr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Regular"/>
                          <a:ea typeface="Montserrat Regular"/>
                          <a:cs typeface="Montserrat Regular"/>
                          <a:sym typeface="Calibri"/>
                        </a:rPr>
                        <a:t>Финансовый риск- нехватка средств на операционные  расходы, непредвиденные траты</a:t>
                      </a:r>
                      <a:endParaRPr lang="en-US" sz="1800" b="0" i="0" u="none" strike="noStrike" cap="none" spc="0" baseline="0" dirty="0">
                        <a:solidFill>
                          <a:srgbClr val="015A3E"/>
                        </a:solidFill>
                        <a:uFillTx/>
                        <a:latin typeface="Montserrat Regular"/>
                        <a:ea typeface="Montserrat Regular"/>
                        <a:cs typeface="Montserrat Regular"/>
                        <a:sym typeface="Calibri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54"/>
                        </a:lnSpc>
                      </a:pPr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Regular"/>
                          <a:ea typeface="Montserrat Regular"/>
                          <a:cs typeface="Montserrat Regular"/>
                          <a:sym typeface="Calibri"/>
                        </a:rPr>
                        <a:t>Поиск инвесторов, создание финансовых резервов.</a:t>
                      </a:r>
                    </a:p>
                    <a:p>
                      <a:pPr algn="l">
                        <a:lnSpc>
                          <a:spcPts val="1854"/>
                        </a:lnSpc>
                      </a:pPr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Regular"/>
                          <a:ea typeface="Montserrat Regular"/>
                          <a:cs typeface="Montserrat Regular"/>
                          <a:sym typeface="Calibri"/>
                        </a:rPr>
                        <a:t>Финансовое планирование, анализ денежного потока, управление рисками.</a:t>
                      </a:r>
                      <a:endParaRPr lang="en-US" sz="1800" b="0" i="0" u="none" strike="noStrike" cap="none" spc="0" baseline="0" dirty="0">
                        <a:solidFill>
                          <a:srgbClr val="015A3E"/>
                        </a:solidFill>
                        <a:uFillTx/>
                        <a:latin typeface="Montserrat Regular"/>
                        <a:ea typeface="Montserrat Regular"/>
                        <a:cs typeface="Montserrat Regular"/>
                        <a:sym typeface="Calibri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 algn="l">
                        <a:lnSpc>
                          <a:spcPts val="1854"/>
                        </a:lnSpc>
                      </a:pPr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Regular"/>
                          <a:ea typeface="Montserrat Regular"/>
                          <a:cs typeface="Montserrat Regular"/>
                          <a:sym typeface="Calibri"/>
                        </a:rPr>
                        <a:t>Регуляторный риск – изменения в законодательстве, касающемся </a:t>
                      </a:r>
                      <a:r>
                        <a:rPr lang="ru-RU" sz="1800" b="0" i="0" u="none" strike="noStrike" cap="none" spc="0" baseline="0" dirty="0" err="1">
                          <a:solidFill>
                            <a:srgbClr val="015A3E"/>
                          </a:solidFill>
                          <a:uFillTx/>
                          <a:latin typeface="Montserrat Regular"/>
                          <a:ea typeface="Montserrat Regular"/>
                          <a:cs typeface="Montserrat Regular"/>
                          <a:sym typeface="Calibri"/>
                        </a:rPr>
                        <a:t>утилизациии</a:t>
                      </a:r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Regular"/>
                          <a:ea typeface="Montserrat Regular"/>
                          <a:cs typeface="Montserrat Regular"/>
                          <a:sym typeface="Calibri"/>
                        </a:rPr>
                        <a:t> отходов и переработки стекла</a:t>
                      </a:r>
                      <a:endParaRPr lang="en-US" sz="1800" b="0" i="0" u="none" strike="noStrike" cap="none" spc="0" baseline="0" dirty="0">
                        <a:solidFill>
                          <a:srgbClr val="015A3E"/>
                        </a:solidFill>
                        <a:uFillTx/>
                        <a:latin typeface="Montserrat Regular"/>
                        <a:ea typeface="Montserrat Regular"/>
                        <a:cs typeface="Montserrat Regular"/>
                        <a:sym typeface="Calibri"/>
                      </a:endParaRPr>
                    </a:p>
                  </a:txBody>
                  <a:tcPr anchor="ctr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54"/>
                        </a:lnSpc>
                      </a:pPr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Regular"/>
                          <a:ea typeface="Montserrat Regular"/>
                          <a:cs typeface="Montserrat Regular"/>
                          <a:sym typeface="Calibri"/>
                        </a:rPr>
                        <a:t>Мониторинг законодательства, юридические консультации, участии в ассоциациях переработчиков.</a:t>
                      </a:r>
                      <a:endParaRPr lang="en-US" sz="1800" b="0" i="0" u="none" strike="noStrike" cap="none" spc="0" baseline="0" dirty="0">
                        <a:solidFill>
                          <a:srgbClr val="015A3E"/>
                        </a:solidFill>
                        <a:uFillTx/>
                        <a:latin typeface="Montserrat Regular"/>
                        <a:ea typeface="Montserrat Regular"/>
                        <a:cs typeface="Montserrat Regular"/>
                        <a:sym typeface="Calibri"/>
                      </a:endParaRPr>
                    </a:p>
                  </a:txBody>
                  <a:tcPr anchor="ctr"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Regular"/>
                          <a:ea typeface="Montserrat Regular"/>
                          <a:cs typeface="Montserrat Regular"/>
                          <a:sym typeface="Calibri"/>
                        </a:rPr>
                        <a:t>Операционный риск  - сбои в процессе переработки, поломка оборудования, нехватка квалифицированного персонала</a:t>
                      </a:r>
                      <a:endParaRPr lang="en-US" sz="1800" b="0" i="0" u="none" strike="noStrike" cap="none" spc="0" baseline="0" dirty="0">
                        <a:solidFill>
                          <a:srgbClr val="015A3E"/>
                        </a:solidFill>
                        <a:uFillTx/>
                        <a:latin typeface="Montserrat Regular"/>
                        <a:ea typeface="Montserrat Regular"/>
                        <a:cs typeface="Montserrat Regular"/>
                        <a:sym typeface="Calibri"/>
                      </a:endParaRPr>
                    </a:p>
                  </a:txBody>
                  <a:tcPr anchor="ctr"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54"/>
                        </a:lnSpc>
                      </a:pPr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Regular"/>
                          <a:ea typeface="Montserrat Regular"/>
                          <a:cs typeface="Montserrat Regular"/>
                          <a:sym typeface="Calibri"/>
                        </a:rPr>
                        <a:t>Регулярное техническое обслуживание , обучение сотрудников, создание резервных запасов. Системы учёта и контроля качества, составление планов по обслуживанию, обучение сотрудников.</a:t>
                      </a:r>
                      <a:endParaRPr lang="en-US" sz="1800" b="0" i="0" u="none" strike="noStrike" cap="none" spc="0" baseline="0" dirty="0">
                        <a:solidFill>
                          <a:srgbClr val="015A3E"/>
                        </a:solidFill>
                        <a:uFillTx/>
                        <a:latin typeface="Montserrat Regular"/>
                        <a:ea typeface="Montserrat Regular"/>
                        <a:cs typeface="Montserrat Regular"/>
                        <a:sym typeface="Calibri"/>
                      </a:endParaRPr>
                    </a:p>
                  </a:txBody>
                  <a:tcPr anchor="ctr">
                    <a:lnB w="25400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38" name="Сгруппировать"/>
          <p:cNvGrpSpPr/>
          <p:nvPr/>
        </p:nvGrpSpPr>
        <p:grpSpPr>
          <a:xfrm>
            <a:off x="11985781" y="1122706"/>
            <a:ext cx="5472493" cy="1225423"/>
            <a:chOff x="0" y="0"/>
            <a:chExt cx="5472492" cy="1225422"/>
          </a:xfrm>
        </p:grpSpPr>
        <p:pic>
          <p:nvPicPr>
            <p:cNvPr id="235" name="КНОФ.png" descr="КНОФ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79071" cy="6146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6" name="НАЦ ПРОЕКТЫ.png" descr="НАЦ ПРОЕКТЫ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01373" y="71517"/>
              <a:ext cx="1438365" cy="11539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7" name="НОЦ_лого.png" descr="НОЦ_лого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95381" y="64439"/>
              <a:ext cx="1377112" cy="5205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1920х1080_фоны для презентации-04.jpg" descr="1920х1080_фоны для презентации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1" name="TextBox 14"/>
          <p:cNvSpPr txBox="1"/>
          <p:nvPr/>
        </p:nvSpPr>
        <p:spPr>
          <a:xfrm>
            <a:off x="1028699" y="1142999"/>
            <a:ext cx="11285585" cy="800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000"/>
              </a:lnSpc>
              <a:defRPr sz="6000">
                <a:solidFill>
                  <a:srgbClr val="015A3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t>9/ ФИНАНСИРОВАНИЕ</a:t>
            </a:r>
          </a:p>
        </p:txBody>
      </p:sp>
      <p:graphicFrame>
        <p:nvGraphicFramePr>
          <p:cNvPr id="242" name="Table 19"/>
          <p:cNvGraphicFramePr/>
          <p:nvPr>
            <p:extLst>
              <p:ext uri="{D42A27DB-BD31-4B8C-83A1-F6EECF244321}">
                <p14:modId xmlns:p14="http://schemas.microsoft.com/office/powerpoint/2010/main" val="4262030867"/>
              </p:ext>
            </p:extLst>
          </p:nvPr>
        </p:nvGraphicFramePr>
        <p:xfrm>
          <a:off x="1028700" y="2875784"/>
          <a:ext cx="12968584" cy="1505715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32421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4214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2421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24214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920250"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ОБЪЕМ ФИНАНСОВОГО ОБЕСПЕЧЕНИЯ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BFBFBF"/>
                      </a:solidFill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01563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54"/>
                        </a:lnSpc>
                      </a:pPr>
                      <a:r>
                        <a:rPr lang="en-US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Regular"/>
                          <a:ea typeface="Montserrat Regular"/>
                          <a:cs typeface="Montserrat Regular"/>
                          <a:sym typeface="Calibri"/>
                        </a:rPr>
                        <a:t>19 513 937</a:t>
                      </a: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54"/>
                        </a:lnSpc>
                      </a:pPr>
                      <a:r>
                        <a:rPr lang="en-US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Regular"/>
                          <a:ea typeface="Montserrat Regular"/>
                          <a:cs typeface="Montserrat Regular"/>
                          <a:sym typeface="Calibri"/>
                        </a:rPr>
                        <a:t>8 519 900</a:t>
                      </a: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54"/>
                        </a:lnSpc>
                      </a:pPr>
                      <a:r>
                        <a:rPr lang="en-US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Regular"/>
                          <a:ea typeface="Montserrat Regular"/>
                          <a:cs typeface="Montserrat Regular"/>
                          <a:sym typeface="Calibri"/>
                        </a:rPr>
                        <a:t>1 200 000</a:t>
                      </a: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85465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olidFill>
                            <a:srgbClr val="015A3E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ИНВЕСТИЦИОННЫЕ 
ЗАТРАТЫ, ВСЕГО, руб.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BFBFBF"/>
                      </a:solidFill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 dirty="0">
                          <a:solidFill>
                            <a:srgbClr val="015A3E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в </a:t>
                      </a:r>
                      <a:r>
                        <a:rPr sz="1400" dirty="0" err="1">
                          <a:solidFill>
                            <a:srgbClr val="015A3E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том</a:t>
                      </a:r>
                      <a:r>
                        <a:rPr sz="1400" dirty="0">
                          <a:solidFill>
                            <a:srgbClr val="015A3E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 </a:t>
                      </a:r>
                      <a:r>
                        <a:rPr sz="1400" dirty="0" err="1">
                          <a:solidFill>
                            <a:srgbClr val="015A3E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числе</a:t>
                      </a:r>
                      <a:r>
                        <a:rPr sz="1400" dirty="0">
                          <a:solidFill>
                            <a:srgbClr val="015A3E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 
</a:t>
                      </a:r>
                      <a:r>
                        <a:rPr sz="1400" dirty="0" err="1">
                          <a:solidFill>
                            <a:srgbClr val="015A3E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на</a:t>
                      </a:r>
                      <a:r>
                        <a:rPr sz="1400" dirty="0">
                          <a:solidFill>
                            <a:srgbClr val="015A3E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 ОБОРУДОВАНИЕ, </a:t>
                      </a:r>
                      <a:r>
                        <a:rPr sz="1400" dirty="0" err="1">
                          <a:solidFill>
                            <a:srgbClr val="015A3E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руб</a:t>
                      </a:r>
                      <a:endParaRPr sz="1400" dirty="0">
                        <a:solidFill>
                          <a:srgbClr val="015A3E"/>
                        </a:solidFill>
                        <a:latin typeface="Montserrat Regular"/>
                        <a:ea typeface="Montserrat Regular"/>
                        <a:cs typeface="Montserrat Regular"/>
                        <a:sym typeface="Montserrat Regular"/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 dirty="0">
                          <a:solidFill>
                            <a:srgbClr val="015A3E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в </a:t>
                      </a:r>
                      <a:r>
                        <a:rPr sz="1400" dirty="0" err="1">
                          <a:solidFill>
                            <a:srgbClr val="015A3E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том</a:t>
                      </a:r>
                      <a:r>
                        <a:rPr sz="1400" dirty="0">
                          <a:solidFill>
                            <a:srgbClr val="015A3E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 </a:t>
                      </a:r>
                      <a:r>
                        <a:rPr sz="1400" dirty="0" err="1">
                          <a:solidFill>
                            <a:srgbClr val="015A3E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числе</a:t>
                      </a:r>
                      <a:r>
                        <a:rPr sz="1400" dirty="0">
                          <a:solidFill>
                            <a:srgbClr val="015A3E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 
</a:t>
                      </a:r>
                      <a:r>
                        <a:rPr sz="1400" dirty="0" err="1">
                          <a:solidFill>
                            <a:srgbClr val="015A3E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на</a:t>
                      </a:r>
                      <a:r>
                        <a:rPr sz="1400" dirty="0">
                          <a:solidFill>
                            <a:srgbClr val="015A3E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 ПРОЧИЕ ЗАТРАТЫ, </a:t>
                      </a:r>
                      <a:r>
                        <a:rPr sz="1400" dirty="0" err="1">
                          <a:solidFill>
                            <a:srgbClr val="015A3E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руб</a:t>
                      </a:r>
                      <a:endParaRPr sz="1400" dirty="0">
                        <a:solidFill>
                          <a:srgbClr val="015A3E"/>
                        </a:solidFill>
                        <a:latin typeface="Montserrat Regular"/>
                        <a:ea typeface="Montserrat Regular"/>
                        <a:cs typeface="Montserrat Regular"/>
                        <a:sym typeface="Montserrat Regular"/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3" name="Table 19"/>
          <p:cNvGraphicFramePr/>
          <p:nvPr>
            <p:extLst>
              <p:ext uri="{D42A27DB-BD31-4B8C-83A1-F6EECF244321}">
                <p14:modId xmlns:p14="http://schemas.microsoft.com/office/powerpoint/2010/main" val="2826880197"/>
              </p:ext>
            </p:extLst>
          </p:nvPr>
        </p:nvGraphicFramePr>
        <p:xfrm>
          <a:off x="1047678" y="5619086"/>
          <a:ext cx="12968584" cy="1200814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32421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4214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2421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24214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200814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dirty="0">
                          <a:solidFill>
                            <a:srgbClr val="FFFFFF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ИСТОЧНИКИ ФИНАНСИРОВАНИЯ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BFBFBF"/>
                      </a:solidFill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015A3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Regular"/>
                          <a:ea typeface="Montserrat Regular"/>
                          <a:cs typeface="Montserrat Regular"/>
                          <a:sym typeface="Calibri"/>
                        </a:rPr>
                        <a:t>Венчурные инвестиции</a:t>
                      </a:r>
                      <a:endParaRPr lang="en-US" sz="1800" b="0" i="0" u="none" strike="noStrike" cap="none" spc="0" baseline="0" dirty="0">
                        <a:solidFill>
                          <a:srgbClr val="015A3E"/>
                        </a:solidFill>
                        <a:uFillTx/>
                        <a:latin typeface="Montserrat Regular"/>
                        <a:ea typeface="Montserrat Regular"/>
                        <a:cs typeface="Montserrat Regular"/>
                        <a:sym typeface="Calibri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Regular"/>
                          <a:ea typeface="Montserrat Regular"/>
                          <a:cs typeface="Montserrat Regular"/>
                          <a:sym typeface="Calibri"/>
                        </a:rPr>
                        <a:t>Гранты</a:t>
                      </a:r>
                      <a:endParaRPr lang="en-US" sz="1800" b="0" i="0" u="none" strike="noStrike" cap="none" spc="0" baseline="0" dirty="0">
                        <a:solidFill>
                          <a:srgbClr val="015A3E"/>
                        </a:solidFill>
                        <a:uFillTx/>
                        <a:latin typeface="Montserrat Regular"/>
                        <a:ea typeface="Montserrat Regular"/>
                        <a:cs typeface="Montserrat Regular"/>
                        <a:sym typeface="Calibri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Regular"/>
                          <a:ea typeface="Montserrat Regular"/>
                          <a:cs typeface="Montserrat Regular"/>
                          <a:sym typeface="Calibri"/>
                        </a:rPr>
                        <a:t>Дотации из местного бюджета</a:t>
                      </a:r>
                      <a:endParaRPr lang="en-US" sz="1800" b="0" i="0" u="none" strike="noStrike" cap="none" spc="0" baseline="0" dirty="0">
                        <a:solidFill>
                          <a:srgbClr val="015A3E"/>
                        </a:solidFill>
                        <a:uFillTx/>
                        <a:latin typeface="Montserrat Regular"/>
                        <a:ea typeface="Montserrat Regular"/>
                        <a:cs typeface="Montserrat Regular"/>
                        <a:sym typeface="Calibri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47" name="Сгруппировать"/>
          <p:cNvGrpSpPr/>
          <p:nvPr/>
        </p:nvGrpSpPr>
        <p:grpSpPr>
          <a:xfrm>
            <a:off x="11985781" y="1122706"/>
            <a:ext cx="5472493" cy="1225423"/>
            <a:chOff x="0" y="0"/>
            <a:chExt cx="5472492" cy="1225422"/>
          </a:xfrm>
        </p:grpSpPr>
        <p:pic>
          <p:nvPicPr>
            <p:cNvPr id="244" name="КНОФ.png" descr="КНОФ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79071" cy="6146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5" name="НАЦ ПРОЕКТЫ.png" descr="НАЦ ПРОЕКТЫ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01373" y="71517"/>
              <a:ext cx="1438365" cy="11539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6" name="НОЦ_лого.png" descr="НОЦ_лого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95381" y="64439"/>
              <a:ext cx="1377112" cy="5205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48" name="Freeform 11"/>
          <p:cNvSpPr/>
          <p:nvPr/>
        </p:nvSpPr>
        <p:spPr>
          <a:xfrm>
            <a:off x="-216941" y="9258300"/>
            <a:ext cx="18504942" cy="3086100"/>
          </a:xfrm>
          <a:prstGeom prst="rect">
            <a:avLst/>
          </a:prstGeom>
          <a:solidFill>
            <a:srgbClr val="015A3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49" name="TextBox 16"/>
          <p:cNvSpPr txBox="1"/>
          <p:nvPr/>
        </p:nvSpPr>
        <p:spPr>
          <a:xfrm>
            <a:off x="1055922" y="9658816"/>
            <a:ext cx="8121413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400"/>
              </a:lnSpc>
              <a:defRPr sz="2400">
                <a:solidFill>
                  <a:srgbClr val="009524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 MPI</a:t>
            </a:r>
            <a:r>
              <a:t> «Фабрика зеленого финансирования»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A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1920х1080_фоны для презентации-04.jpg" descr="1920х1080_фоны для презентации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Freeform 11"/>
          <p:cNvSpPr/>
          <p:nvPr/>
        </p:nvSpPr>
        <p:spPr>
          <a:xfrm>
            <a:off x="-216941" y="9258300"/>
            <a:ext cx="18504942" cy="3086100"/>
          </a:xfrm>
          <a:prstGeom prst="rect">
            <a:avLst/>
          </a:prstGeom>
          <a:solidFill>
            <a:srgbClr val="015A3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256" name="Group 2"/>
          <p:cNvGrpSpPr/>
          <p:nvPr/>
        </p:nvGrpSpPr>
        <p:grpSpPr>
          <a:xfrm>
            <a:off x="15590126" y="1028699"/>
            <a:ext cx="1668281" cy="400052"/>
            <a:chOff x="0" y="0"/>
            <a:chExt cx="1668279" cy="400050"/>
          </a:xfrm>
        </p:grpSpPr>
        <p:sp>
          <p:nvSpPr>
            <p:cNvPr id="253" name="Freeform 4"/>
            <p:cNvSpPr/>
            <p:nvPr/>
          </p:nvSpPr>
          <p:spPr>
            <a:xfrm>
              <a:off x="1270014" y="0"/>
              <a:ext cx="398266" cy="400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72" y="27"/>
                    <a:pt x="21600" y="4854"/>
                    <a:pt x="21600" y="10800"/>
                  </a:cubicBezTo>
                  <a:cubicBezTo>
                    <a:pt x="21600" y="16746"/>
                    <a:pt x="16772" y="21573"/>
                    <a:pt x="10800" y="21600"/>
                  </a:cubicBezTo>
                  <a:cubicBezTo>
                    <a:pt x="4828" y="21573"/>
                    <a:pt x="0" y="16746"/>
                    <a:pt x="0" y="10800"/>
                  </a:cubicBezTo>
                  <a:cubicBezTo>
                    <a:pt x="0" y="4854"/>
                    <a:pt x="4828" y="27"/>
                    <a:pt x="10800" y="0"/>
                  </a:cubicBezTo>
                  <a:close/>
                </a:path>
              </a:pathLst>
            </a:custGeom>
            <a:solidFill>
              <a:srgbClr val="7DC21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4" name="Freeform 6"/>
            <p:cNvSpPr/>
            <p:nvPr/>
          </p:nvSpPr>
          <p:spPr>
            <a:xfrm>
              <a:off x="635007" y="0"/>
              <a:ext cx="398266" cy="400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72" y="27"/>
                    <a:pt x="21600" y="4854"/>
                    <a:pt x="21600" y="10800"/>
                  </a:cubicBezTo>
                  <a:cubicBezTo>
                    <a:pt x="21600" y="16746"/>
                    <a:pt x="16772" y="21573"/>
                    <a:pt x="10800" y="21600"/>
                  </a:cubicBezTo>
                  <a:cubicBezTo>
                    <a:pt x="4828" y="21573"/>
                    <a:pt x="0" y="16746"/>
                    <a:pt x="0" y="10800"/>
                  </a:cubicBezTo>
                  <a:cubicBezTo>
                    <a:pt x="0" y="4854"/>
                    <a:pt x="4828" y="27"/>
                    <a:pt x="10800" y="0"/>
                  </a:cubicBezTo>
                  <a:close/>
                </a:path>
              </a:pathLst>
            </a:custGeom>
            <a:solidFill>
              <a:srgbClr val="7DC21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5" name="Freeform 8"/>
            <p:cNvSpPr/>
            <p:nvPr/>
          </p:nvSpPr>
          <p:spPr>
            <a:xfrm>
              <a:off x="0" y="0"/>
              <a:ext cx="398266" cy="400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72" y="27"/>
                    <a:pt x="21600" y="4854"/>
                    <a:pt x="21600" y="10800"/>
                  </a:cubicBezTo>
                  <a:cubicBezTo>
                    <a:pt x="21600" y="16746"/>
                    <a:pt x="16772" y="21573"/>
                    <a:pt x="10800" y="21600"/>
                  </a:cubicBezTo>
                  <a:cubicBezTo>
                    <a:pt x="4828" y="21573"/>
                    <a:pt x="0" y="16746"/>
                    <a:pt x="0" y="10800"/>
                  </a:cubicBezTo>
                  <a:cubicBezTo>
                    <a:pt x="0" y="4854"/>
                    <a:pt x="4828" y="27"/>
                    <a:pt x="10800" y="0"/>
                  </a:cubicBezTo>
                  <a:close/>
                </a:path>
              </a:pathLst>
            </a:custGeom>
            <a:solidFill>
              <a:srgbClr val="7DC21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257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3383" y="1028700"/>
            <a:ext cx="2434993" cy="1016609"/>
          </a:xfrm>
          <a:prstGeom prst="rect">
            <a:avLst/>
          </a:prstGeom>
          <a:ln w="12700">
            <a:miter lim="400000"/>
          </a:ln>
        </p:spPr>
      </p:pic>
      <p:sp>
        <p:nvSpPr>
          <p:cNvPr id="258" name="TextBox 14"/>
          <p:cNvSpPr txBox="1"/>
          <p:nvPr/>
        </p:nvSpPr>
        <p:spPr>
          <a:xfrm>
            <a:off x="1028699" y="1142999"/>
            <a:ext cx="11285585" cy="1562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000"/>
              </a:lnSpc>
              <a:defRPr sz="6000">
                <a:solidFill>
                  <a:srgbClr val="438D0E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10/ ИНВЕСТИЦИОННАЯ ПРИВЛЕКАТЕЛЬНОСТЬ</a:t>
            </a:r>
          </a:p>
        </p:txBody>
      </p:sp>
      <p:graphicFrame>
        <p:nvGraphicFramePr>
          <p:cNvPr id="259" name="Table 19"/>
          <p:cNvGraphicFramePr/>
          <p:nvPr>
            <p:extLst>
              <p:ext uri="{D42A27DB-BD31-4B8C-83A1-F6EECF244321}">
                <p14:modId xmlns:p14="http://schemas.microsoft.com/office/powerpoint/2010/main" val="3200558779"/>
              </p:ext>
            </p:extLst>
          </p:nvPr>
        </p:nvGraphicFramePr>
        <p:xfrm>
          <a:off x="930165" y="600711"/>
          <a:ext cx="15049354" cy="5442942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409903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930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930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930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5725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0930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0930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00930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1009307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1009307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1009307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1009307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</a:tblGrid>
              <a:tr h="920250">
                <a:tc rowSpan="2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defRPr sz="180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defRPr>
                      </a:pPr>
                      <a:r>
                        <a:rPr dirty="0"/>
                        <a:t>ДЕНЕЖНЫЕ ПОТОКИ </a:t>
                      </a:r>
                      <a:endParaRPr b="1" dirty="0"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  <a:p>
                      <a:pPr algn="ctr">
                        <a:lnSpc>
                          <a:spcPts val="2000"/>
                        </a:lnSpc>
                        <a:defRPr sz="180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defRPr>
                      </a:pPr>
                      <a:r>
                        <a:rPr dirty="0"/>
                        <a:t>ПРОЕКТА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015A3E"/>
                    </a:solidFill>
                  </a:tcPr>
                </a:tc>
                <a:tc gridSpan="1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defRPr sz="1800"/>
                      </a:pPr>
                      <a:r>
                        <a:rPr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ПЕРИОДЫ (ГОДЫ) РЕАЛИЗАЦИИ ПРОЕКТА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015A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202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defRPr sz="1800"/>
                      </a:pPr>
                      <a:r>
                        <a:rPr sz="1800" b="0" i="1" u="none" strike="noStrike" cap="none" spc="0" baseline="0" dirty="0" smtClean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202</a:t>
                      </a:r>
                      <a:r>
                        <a:rPr lang="ru-RU" sz="1800" b="0" i="1" u="none" strike="noStrike" cap="none" spc="0" baseline="0" dirty="0" smtClean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6</a:t>
                      </a:r>
                      <a:endParaRPr sz="1800" b="0" i="1" u="none" strike="noStrike" cap="none" spc="0" baseline="0" dirty="0">
                        <a:solidFill>
                          <a:srgbClr val="015A3E"/>
                        </a:solidFill>
                        <a:uFillTx/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BFBFBF"/>
                      </a:solidFill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BFBFBF"/>
                      </a:solidFill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1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2027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1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2028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1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2029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1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2030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1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2031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1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2032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1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2033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1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2034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1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2035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1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2036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 sz="1800"/>
                      </a:pPr>
                      <a:r>
                        <a:rPr i="1" dirty="0" err="1">
                          <a:solidFill>
                            <a:srgbClr val="015A3E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Чистый</a:t>
                      </a:r>
                      <a:r>
                        <a:rPr i="1" dirty="0">
                          <a:solidFill>
                            <a:srgbClr val="015A3E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 </a:t>
                      </a:r>
                      <a:r>
                        <a:rPr i="1" dirty="0" err="1">
                          <a:solidFill>
                            <a:srgbClr val="015A3E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доход</a:t>
                      </a:r>
                      <a:r>
                        <a:rPr i="1" dirty="0">
                          <a:solidFill>
                            <a:srgbClr val="015A3E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 по </a:t>
                      </a:r>
                      <a:r>
                        <a:rPr i="1" dirty="0" err="1">
                          <a:solidFill>
                            <a:srgbClr val="015A3E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проекту</a:t>
                      </a:r>
                      <a:endParaRPr i="1" dirty="0">
                        <a:solidFill>
                          <a:srgbClr val="015A3E"/>
                        </a:solidFill>
                        <a:latin typeface="Montserrat Bold"/>
                        <a:ea typeface="Montserrat Bold"/>
                        <a:cs typeface="Montserrat Bold"/>
                        <a:sym typeface="Montserrat Bold"/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BFBFBF"/>
                      </a:solidFill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13 500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14 652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15 901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17 258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18 730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20 327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22 061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23 943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25 986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28 202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 sz="1800"/>
                      </a:pPr>
                      <a:r>
                        <a:rPr i="1" dirty="0" err="1">
                          <a:solidFill>
                            <a:srgbClr val="015A3E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Инвестиционные</a:t>
                      </a:r>
                      <a:r>
                        <a:rPr i="1" dirty="0">
                          <a:solidFill>
                            <a:srgbClr val="015A3E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 </a:t>
                      </a:r>
                      <a:r>
                        <a:rPr i="1" dirty="0" err="1">
                          <a:solidFill>
                            <a:srgbClr val="015A3E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затраты</a:t>
                      </a:r>
                      <a:endParaRPr i="1" dirty="0">
                        <a:solidFill>
                          <a:srgbClr val="015A3E"/>
                        </a:solidFill>
                        <a:latin typeface="Montserrat Bold"/>
                        <a:ea typeface="Montserrat Bold"/>
                        <a:cs typeface="Montserrat Bold"/>
                        <a:sym typeface="Montserrat Bold"/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BFBFBF"/>
                      </a:solidFill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-8 520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-10 994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-11 932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-12 950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-14 054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-15 253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-16 554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-17 966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-19 499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-21 162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-22 967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 sz="1800"/>
                      </a:pPr>
                      <a:r>
                        <a:rPr i="1" dirty="0" err="1">
                          <a:solidFill>
                            <a:srgbClr val="015A3E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Чистый</a:t>
                      </a:r>
                      <a:r>
                        <a:rPr i="1" dirty="0">
                          <a:solidFill>
                            <a:srgbClr val="015A3E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 </a:t>
                      </a:r>
                      <a:r>
                        <a:rPr i="1" dirty="0" err="1">
                          <a:solidFill>
                            <a:srgbClr val="015A3E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денежный</a:t>
                      </a:r>
                      <a:r>
                        <a:rPr i="1" dirty="0">
                          <a:solidFill>
                            <a:srgbClr val="015A3E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 </a:t>
                      </a:r>
                      <a:r>
                        <a:rPr i="1" dirty="0" err="1">
                          <a:solidFill>
                            <a:srgbClr val="015A3E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поток</a:t>
                      </a:r>
                      <a:endParaRPr i="1" dirty="0">
                        <a:solidFill>
                          <a:srgbClr val="015A3E"/>
                        </a:solidFill>
                        <a:latin typeface="Montserrat Bold"/>
                        <a:ea typeface="Montserrat Bold"/>
                        <a:cs typeface="Montserrat Bold"/>
                        <a:sym typeface="Montserrat Bold"/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BFBFBF"/>
                      </a:solidFill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-8 520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2 506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2 720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2 952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3 203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3 477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3 773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4 095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4 445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4 824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cap="none" spc="0" baseline="0" dirty="0">
                          <a:solidFill>
                            <a:srgbClr val="015A3E"/>
                          </a:solidFill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Calibri"/>
                        </a:rPr>
                        <a:t>5 235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79" name="Google Shape;256;p11"/>
          <p:cNvGrpSpPr/>
          <p:nvPr/>
        </p:nvGrpSpPr>
        <p:grpSpPr>
          <a:xfrm>
            <a:off x="937991" y="6279201"/>
            <a:ext cx="15061760" cy="2552285"/>
            <a:chOff x="-2" y="-2"/>
            <a:chExt cx="15061759" cy="2552283"/>
          </a:xfrm>
        </p:grpSpPr>
        <p:grpSp>
          <p:nvGrpSpPr>
            <p:cNvPr id="274" name="Google Shape;257;p11"/>
            <p:cNvGrpSpPr/>
            <p:nvPr/>
          </p:nvGrpSpPr>
          <p:grpSpPr>
            <a:xfrm>
              <a:off x="-2" y="-2"/>
              <a:ext cx="15061759" cy="2552283"/>
              <a:chOff x="-1" y="-1"/>
              <a:chExt cx="15061758" cy="2552281"/>
            </a:xfrm>
          </p:grpSpPr>
          <p:sp>
            <p:nvSpPr>
              <p:cNvPr id="260" name="Google Shape;258;p11"/>
              <p:cNvSpPr/>
              <p:nvPr/>
            </p:nvSpPr>
            <p:spPr>
              <a:xfrm>
                <a:off x="-1" y="107536"/>
                <a:ext cx="2921586" cy="2438401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25400" cap="flat">
                <a:solidFill>
                  <a:srgbClr val="D9D9D9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b="1"/>
                </a:pPr>
                <a:endParaRPr/>
              </a:p>
            </p:txBody>
          </p:sp>
          <p:sp>
            <p:nvSpPr>
              <p:cNvPr id="261" name="Google Shape;259;p11"/>
              <p:cNvSpPr txBox="1"/>
              <p:nvPr/>
            </p:nvSpPr>
            <p:spPr>
              <a:xfrm rot="16200000">
                <a:off x="-179763" y="352839"/>
                <a:ext cx="838201" cy="401956"/>
              </a:xfrm>
              <a:prstGeom prst="rect">
                <a:avLst/>
              </a:prstGeom>
              <a:noFill/>
              <a:ln w="9525" cap="flat">
                <a:solidFill>
                  <a:srgbClr val="D9D9D9"/>
                </a:solidFill>
                <a:prstDash val="solid"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699" tIns="45699" rIns="45699" bIns="45699" numCol="1" anchor="t">
                <a:spAutoFit/>
              </a:bodyPr>
              <a:lstStyle>
                <a:lvl1pPr>
                  <a:defRPr sz="2400" b="1">
                    <a:solidFill>
                      <a:srgbClr val="015A3E"/>
                    </a:solidFill>
                  </a:defRPr>
                </a:lvl1pPr>
              </a:lstStyle>
              <a:p>
                <a:r>
                  <a:t>NPV</a:t>
                </a:r>
              </a:p>
            </p:txBody>
          </p:sp>
          <p:sp>
            <p:nvSpPr>
              <p:cNvPr id="262" name="Google Shape;260;p11"/>
              <p:cNvSpPr txBox="1"/>
              <p:nvPr/>
            </p:nvSpPr>
            <p:spPr>
              <a:xfrm>
                <a:off x="598410" y="425443"/>
                <a:ext cx="1716937" cy="1384950"/>
              </a:xfrm>
              <a:prstGeom prst="rect">
                <a:avLst/>
              </a:prstGeom>
              <a:noFill/>
              <a:ln w="9525" cap="flat">
                <a:noFill/>
                <a:prstDash val="solid"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699" tIns="45699" rIns="45699" bIns="45699" numCol="1" anchor="t">
                <a:spAutoFit/>
              </a:bodyPr>
              <a:lstStyle/>
              <a:p>
                <a:pPr>
                  <a:defRPr sz="2800" b="1" u="sng">
                    <a:solidFill>
                      <a:srgbClr val="015A3E"/>
                    </a:solidFill>
                  </a:defRPr>
                </a:pPr>
                <a:r>
                  <a:rPr lang="ru-RU" dirty="0" smtClean="0"/>
                  <a:t>2667</a:t>
                </a:r>
                <a:endParaRPr dirty="0"/>
              </a:p>
              <a:p>
                <a:pPr>
                  <a:defRPr sz="2800" b="1">
                    <a:solidFill>
                      <a:srgbClr val="015A3E"/>
                    </a:solidFill>
                  </a:defRPr>
                </a:pPr>
                <a:endParaRPr dirty="0"/>
              </a:p>
              <a:p>
                <a:pPr>
                  <a:defRPr sz="2800">
                    <a:solidFill>
                      <a:srgbClr val="015A3E"/>
                    </a:solidFill>
                  </a:defRPr>
                </a:pPr>
                <a:r>
                  <a:rPr dirty="0" err="1"/>
                  <a:t>тыс</a:t>
                </a:r>
                <a:r>
                  <a:rPr dirty="0"/>
                  <a:t>. </a:t>
                </a:r>
                <a:r>
                  <a:rPr dirty="0" err="1"/>
                  <a:t>руб</a:t>
                </a:r>
                <a:endParaRPr dirty="0"/>
              </a:p>
            </p:txBody>
          </p:sp>
          <p:sp>
            <p:nvSpPr>
              <p:cNvPr id="263" name="Google Shape;261;p11"/>
              <p:cNvSpPr/>
              <p:nvPr/>
            </p:nvSpPr>
            <p:spPr>
              <a:xfrm>
                <a:off x="3040172" y="113879"/>
                <a:ext cx="2916573" cy="2438401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25400" cap="flat">
                <a:solidFill>
                  <a:srgbClr val="D9D9D9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b="1"/>
                </a:pPr>
                <a:endParaRPr/>
              </a:p>
            </p:txBody>
          </p:sp>
          <p:sp>
            <p:nvSpPr>
              <p:cNvPr id="264" name="Google Shape;262;p11"/>
              <p:cNvSpPr txBox="1"/>
              <p:nvPr/>
            </p:nvSpPr>
            <p:spPr>
              <a:xfrm rot="16200000">
                <a:off x="2779990" y="224465"/>
                <a:ext cx="838201" cy="401956"/>
              </a:xfrm>
              <a:prstGeom prst="rect">
                <a:avLst/>
              </a:prstGeom>
              <a:noFill/>
              <a:ln w="9525" cap="flat">
                <a:solidFill>
                  <a:srgbClr val="D9D9D9"/>
                </a:solidFill>
                <a:prstDash val="solid"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699" tIns="45699" rIns="45699" bIns="45699" numCol="1" anchor="t">
                <a:spAutoFit/>
              </a:bodyPr>
              <a:lstStyle>
                <a:lvl1pPr>
                  <a:defRPr sz="2400" b="1">
                    <a:solidFill>
                      <a:srgbClr val="015A3E"/>
                    </a:solidFill>
                  </a:defRPr>
                </a:lvl1pPr>
              </a:lstStyle>
              <a:p>
                <a:r>
                  <a:t>PI</a:t>
                </a:r>
              </a:p>
            </p:txBody>
          </p:sp>
          <p:sp>
            <p:nvSpPr>
              <p:cNvPr id="265" name="Google Shape;263;p11"/>
              <p:cNvSpPr txBox="1"/>
              <p:nvPr/>
            </p:nvSpPr>
            <p:spPr>
              <a:xfrm>
                <a:off x="3580696" y="431786"/>
                <a:ext cx="1716937" cy="523177"/>
              </a:xfrm>
              <a:prstGeom prst="rect">
                <a:avLst/>
              </a:prstGeom>
              <a:noFill/>
              <a:ln w="9525" cap="flat">
                <a:noFill/>
                <a:prstDash val="solid"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699" tIns="45699" rIns="45699" bIns="45699" numCol="1" anchor="t">
                <a:spAutoFit/>
              </a:bodyPr>
              <a:lstStyle>
                <a:lvl1pPr>
                  <a:defRPr sz="2800" b="1" u="sng">
                    <a:solidFill>
                      <a:srgbClr val="015A3E"/>
                    </a:solidFill>
                  </a:defRPr>
                </a:lvl1pPr>
              </a:lstStyle>
              <a:p>
                <a:r>
                  <a:rPr lang="ru-RU" dirty="0" smtClean="0"/>
                  <a:t>1,31</a:t>
                </a:r>
                <a:endParaRPr dirty="0"/>
              </a:p>
            </p:txBody>
          </p:sp>
          <p:sp>
            <p:nvSpPr>
              <p:cNvPr id="266" name="Google Shape;264;p11"/>
              <p:cNvSpPr/>
              <p:nvPr/>
            </p:nvSpPr>
            <p:spPr>
              <a:xfrm>
                <a:off x="6089603" y="112778"/>
                <a:ext cx="2916573" cy="2438401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25400" cap="flat">
                <a:solidFill>
                  <a:srgbClr val="D9D9D9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b="1"/>
                </a:pPr>
                <a:endParaRPr/>
              </a:p>
            </p:txBody>
          </p:sp>
          <p:sp>
            <p:nvSpPr>
              <p:cNvPr id="267" name="Google Shape;265;p11"/>
              <p:cNvSpPr txBox="1"/>
              <p:nvPr/>
            </p:nvSpPr>
            <p:spPr>
              <a:xfrm rot="16200000">
                <a:off x="5829421" y="223364"/>
                <a:ext cx="838201" cy="401956"/>
              </a:xfrm>
              <a:prstGeom prst="rect">
                <a:avLst/>
              </a:prstGeom>
              <a:noFill/>
              <a:ln w="9525" cap="flat">
                <a:solidFill>
                  <a:srgbClr val="D9D9D9"/>
                </a:solidFill>
                <a:prstDash val="solid"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699" tIns="45699" rIns="45699" bIns="45699" numCol="1" anchor="t">
                <a:spAutoFit/>
              </a:bodyPr>
              <a:lstStyle>
                <a:lvl1pPr>
                  <a:defRPr sz="2400" b="1">
                    <a:solidFill>
                      <a:srgbClr val="015A3E"/>
                    </a:solidFill>
                  </a:defRPr>
                </a:lvl1pPr>
              </a:lstStyle>
              <a:p>
                <a:r>
                  <a:t>IRR</a:t>
                </a:r>
              </a:p>
            </p:txBody>
          </p:sp>
          <p:sp>
            <p:nvSpPr>
              <p:cNvPr id="268" name="Google Shape;266;p11"/>
              <p:cNvSpPr txBox="1"/>
              <p:nvPr/>
            </p:nvSpPr>
            <p:spPr>
              <a:xfrm>
                <a:off x="6630127" y="430685"/>
                <a:ext cx="1716937" cy="1384950"/>
              </a:xfrm>
              <a:prstGeom prst="rect">
                <a:avLst/>
              </a:prstGeom>
              <a:noFill/>
              <a:ln w="9525" cap="flat">
                <a:noFill/>
                <a:prstDash val="solid"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699" tIns="45699" rIns="45699" bIns="45699" numCol="1" anchor="t">
                <a:spAutoFit/>
              </a:bodyPr>
              <a:lstStyle/>
              <a:p>
                <a:pPr>
                  <a:defRPr sz="2800" b="1" u="sng">
                    <a:solidFill>
                      <a:srgbClr val="015A3E"/>
                    </a:solidFill>
                  </a:defRPr>
                </a:pPr>
                <a:r>
                  <a:rPr lang="ru-RU" dirty="0" smtClean="0"/>
                  <a:t>35,2</a:t>
                </a:r>
                <a:endParaRPr dirty="0"/>
              </a:p>
              <a:p>
                <a:pPr>
                  <a:defRPr sz="2800" b="1">
                    <a:solidFill>
                      <a:srgbClr val="015A3E"/>
                    </a:solidFill>
                  </a:defRPr>
                </a:pPr>
                <a:endParaRPr dirty="0"/>
              </a:p>
              <a:p>
                <a:pPr>
                  <a:defRPr sz="2800" b="1">
                    <a:solidFill>
                      <a:srgbClr val="015A3E"/>
                    </a:solidFill>
                  </a:defRPr>
                </a:pPr>
                <a:r>
                  <a:rPr dirty="0"/>
                  <a:t>%</a:t>
                </a:r>
              </a:p>
            </p:txBody>
          </p:sp>
          <p:sp>
            <p:nvSpPr>
              <p:cNvPr id="269" name="Google Shape;267;p11"/>
              <p:cNvSpPr/>
              <p:nvPr/>
            </p:nvSpPr>
            <p:spPr>
              <a:xfrm>
                <a:off x="9124763" y="107536"/>
                <a:ext cx="2916573" cy="2438401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25400" cap="flat">
                <a:solidFill>
                  <a:srgbClr val="D9D9D9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b="1"/>
                </a:pPr>
                <a:endParaRPr/>
              </a:p>
            </p:txBody>
          </p:sp>
          <p:sp>
            <p:nvSpPr>
              <p:cNvPr id="270" name="Google Shape;268;p11"/>
              <p:cNvSpPr txBox="1"/>
              <p:nvPr/>
            </p:nvSpPr>
            <p:spPr>
              <a:xfrm rot="16200000">
                <a:off x="8864581" y="218122"/>
                <a:ext cx="838201" cy="401956"/>
              </a:xfrm>
              <a:prstGeom prst="rect">
                <a:avLst/>
              </a:prstGeom>
              <a:noFill/>
              <a:ln w="9525" cap="flat">
                <a:solidFill>
                  <a:srgbClr val="D9D9D9"/>
                </a:solidFill>
                <a:prstDash val="solid"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699" tIns="45699" rIns="45699" bIns="45699" numCol="1" anchor="t">
                <a:spAutoFit/>
              </a:bodyPr>
              <a:lstStyle>
                <a:lvl1pPr>
                  <a:defRPr sz="2400" b="1">
                    <a:solidFill>
                      <a:srgbClr val="015A3E"/>
                    </a:solidFill>
                  </a:defRPr>
                </a:lvl1pPr>
              </a:lstStyle>
              <a:p>
                <a:r>
                  <a:t>ROI</a:t>
                </a:r>
              </a:p>
            </p:txBody>
          </p:sp>
          <p:sp>
            <p:nvSpPr>
              <p:cNvPr id="271" name="Google Shape;269;p11"/>
              <p:cNvSpPr txBox="1"/>
              <p:nvPr/>
            </p:nvSpPr>
            <p:spPr>
              <a:xfrm>
                <a:off x="9665287" y="425443"/>
                <a:ext cx="1716937" cy="1384950"/>
              </a:xfrm>
              <a:prstGeom prst="rect">
                <a:avLst/>
              </a:prstGeom>
              <a:noFill/>
              <a:ln w="9525" cap="flat">
                <a:noFill/>
                <a:prstDash val="solid"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699" tIns="45699" rIns="45699" bIns="45699" numCol="1" anchor="t">
                <a:spAutoFit/>
              </a:bodyPr>
              <a:lstStyle/>
              <a:p>
                <a:pPr>
                  <a:defRPr sz="2800" b="1" u="sng">
                    <a:solidFill>
                      <a:srgbClr val="015A3E"/>
                    </a:solidFill>
                  </a:defRPr>
                </a:pPr>
                <a:r>
                  <a:rPr lang="ru-RU" dirty="0" smtClean="0"/>
                  <a:t>0,17</a:t>
                </a:r>
                <a:endParaRPr dirty="0"/>
              </a:p>
              <a:p>
                <a:pPr>
                  <a:defRPr sz="2800" b="1">
                    <a:solidFill>
                      <a:srgbClr val="015A3E"/>
                    </a:solidFill>
                  </a:defRPr>
                </a:pPr>
                <a:endParaRPr dirty="0"/>
              </a:p>
              <a:p>
                <a:pPr>
                  <a:defRPr sz="2800" b="1">
                    <a:solidFill>
                      <a:srgbClr val="015A3E"/>
                    </a:solidFill>
                  </a:defRPr>
                </a:pPr>
                <a:r>
                  <a:rPr dirty="0"/>
                  <a:t>%</a:t>
                </a:r>
              </a:p>
            </p:txBody>
          </p:sp>
          <p:sp>
            <p:nvSpPr>
              <p:cNvPr id="272" name="Google Shape;270;p11"/>
              <p:cNvSpPr/>
              <p:nvPr/>
            </p:nvSpPr>
            <p:spPr>
              <a:xfrm>
                <a:off x="12145184" y="91513"/>
                <a:ext cx="2916573" cy="2438401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25400" cap="flat">
                <a:solidFill>
                  <a:srgbClr val="D9D9D9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b="1"/>
                </a:pPr>
                <a:endParaRPr/>
              </a:p>
            </p:txBody>
          </p:sp>
          <p:sp>
            <p:nvSpPr>
              <p:cNvPr id="273" name="Google Shape;271;p11"/>
              <p:cNvSpPr txBox="1"/>
              <p:nvPr/>
            </p:nvSpPr>
            <p:spPr>
              <a:xfrm>
                <a:off x="12685708" y="409420"/>
                <a:ext cx="1716937" cy="1384950"/>
              </a:xfrm>
              <a:prstGeom prst="rect">
                <a:avLst/>
              </a:prstGeom>
              <a:noFill/>
              <a:ln w="9525" cap="flat">
                <a:noFill/>
                <a:prstDash val="solid"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699" tIns="45699" rIns="45699" bIns="45699" numCol="1" anchor="t">
                <a:spAutoFit/>
              </a:bodyPr>
              <a:lstStyle/>
              <a:p>
                <a:pPr>
                  <a:defRPr sz="2800" b="1" u="sng">
                    <a:solidFill>
                      <a:srgbClr val="015A3E"/>
                    </a:solidFill>
                  </a:defRPr>
                </a:pPr>
                <a:r>
                  <a:rPr lang="ru-RU" dirty="0" smtClean="0"/>
                  <a:t>4</a:t>
                </a:r>
                <a:endParaRPr dirty="0"/>
              </a:p>
              <a:p>
                <a:pPr>
                  <a:defRPr sz="2800" b="1">
                    <a:solidFill>
                      <a:srgbClr val="015A3E"/>
                    </a:solidFill>
                  </a:defRPr>
                </a:pPr>
                <a:endParaRPr dirty="0"/>
              </a:p>
              <a:p>
                <a:pPr>
                  <a:defRPr sz="2800">
                    <a:solidFill>
                      <a:srgbClr val="015A3E"/>
                    </a:solidFill>
                  </a:defRPr>
                </a:pPr>
                <a:r>
                  <a:rPr lang="ru-RU" dirty="0" smtClean="0"/>
                  <a:t>года</a:t>
                </a:r>
                <a:endParaRPr dirty="0"/>
              </a:p>
            </p:txBody>
          </p:sp>
        </p:grpSp>
        <p:sp>
          <p:nvSpPr>
            <p:cNvPr id="275" name="Google Shape;272;p11"/>
            <p:cNvSpPr/>
            <p:nvPr/>
          </p:nvSpPr>
          <p:spPr>
            <a:xfrm rot="5400000">
              <a:off x="2763364" y="1879184"/>
              <a:ext cx="435030" cy="461698"/>
            </a:xfrm>
            <a:prstGeom prst="triangle">
              <a:avLst/>
            </a:prstGeom>
            <a:solidFill>
              <a:srgbClr val="FFFFFF"/>
            </a:solidFill>
            <a:ln w="25400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76" name="Google Shape;273;p11"/>
            <p:cNvSpPr/>
            <p:nvPr/>
          </p:nvSpPr>
          <p:spPr>
            <a:xfrm rot="5400000">
              <a:off x="5805659" y="1879182"/>
              <a:ext cx="435030" cy="461698"/>
            </a:xfrm>
            <a:prstGeom prst="triangle">
              <a:avLst/>
            </a:prstGeom>
            <a:solidFill>
              <a:srgbClr val="FFFFFF"/>
            </a:solidFill>
            <a:ln w="25400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77" name="Google Shape;274;p11"/>
            <p:cNvSpPr/>
            <p:nvPr/>
          </p:nvSpPr>
          <p:spPr>
            <a:xfrm rot="5400000">
              <a:off x="8847955" y="1879183"/>
              <a:ext cx="435030" cy="461698"/>
            </a:xfrm>
            <a:prstGeom prst="triangle">
              <a:avLst/>
            </a:prstGeom>
            <a:solidFill>
              <a:srgbClr val="FFFFFF"/>
            </a:solidFill>
            <a:ln w="25400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78" name="Google Shape;275;p11"/>
            <p:cNvSpPr/>
            <p:nvPr/>
          </p:nvSpPr>
          <p:spPr>
            <a:xfrm rot="5400000">
              <a:off x="11942409" y="1879182"/>
              <a:ext cx="435029" cy="461698"/>
            </a:xfrm>
            <a:prstGeom prst="triangle">
              <a:avLst/>
            </a:prstGeom>
            <a:solidFill>
              <a:srgbClr val="FFFFFF"/>
            </a:solidFill>
            <a:ln w="25400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</p:grpSp>
      <p:sp>
        <p:nvSpPr>
          <p:cNvPr id="280" name="Google Shape;276;p11"/>
          <p:cNvSpPr txBox="1"/>
          <p:nvPr/>
        </p:nvSpPr>
        <p:spPr>
          <a:xfrm>
            <a:off x="961545" y="9654724"/>
            <a:ext cx="1097717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lang="ru-RU" dirty="0">
                <a:sym typeface="Calibri"/>
              </a:rPr>
              <a:t>Ставка дисконтирования – 25%</a:t>
            </a:r>
          </a:p>
          <a:p>
            <a:r>
              <a:rPr lang="ru-RU" dirty="0">
                <a:sym typeface="Calibri"/>
              </a:rPr>
              <a:t>Объемы производства 750 тонн/год с наращиванием мощностей 10% в год</a:t>
            </a:r>
          </a:p>
          <a:p>
            <a:r>
              <a:rPr lang="ru-RU" dirty="0">
                <a:sym typeface="Calibri"/>
              </a:rPr>
              <a:t>Коэффициент инфляции – 8,53% (согласно официальным данным)</a:t>
            </a:r>
            <a:endParaRPr lang="ru-RU" dirty="0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1920х1080_фоны для презентации-04.jpg" descr="1920х1080_фоны для презентации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83" name="TextBox 14"/>
          <p:cNvSpPr txBox="1"/>
          <p:nvPr/>
        </p:nvSpPr>
        <p:spPr>
          <a:xfrm>
            <a:off x="1028699" y="1143000"/>
            <a:ext cx="11285585" cy="800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000"/>
              </a:lnSpc>
              <a:defRPr sz="6000">
                <a:solidFill>
                  <a:srgbClr val="015A3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t>11/ КОМАНДА ПРОЕКТА</a:t>
            </a:r>
          </a:p>
        </p:txBody>
      </p:sp>
      <p:graphicFrame>
        <p:nvGraphicFramePr>
          <p:cNvPr id="284" name="Table 19"/>
          <p:cNvGraphicFramePr/>
          <p:nvPr/>
        </p:nvGraphicFramePr>
        <p:xfrm>
          <a:off x="1028700" y="2875784"/>
          <a:ext cx="16210728" cy="5723506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81053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1053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920250"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НЕОБХОДИМЫЕ РОЛИ В ПРОЕКТЕ</a:t>
                      </a:r>
                    </a:p>
                  </a:txBody>
                  <a:tcPr marL="45720" marR="45720" anchor="ctr" horzOverflow="overflow">
                    <a:solidFill>
                      <a:srgbClr val="015A3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ОБОСНОВАНИЕ, КРАТКОЕ ОПИСАНИЕ ФУНКЦИЙ</a:t>
                      </a:r>
                    </a:p>
                  </a:txBody>
                  <a:tcPr marL="45720" marR="45720" anchor="ctr" horzOverflow="overflow">
                    <a:solidFill>
                      <a:srgbClr val="015A3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 sz="1800"/>
                      </a:pPr>
                      <a:r>
                        <a:rPr>
                          <a:solidFill>
                            <a:srgbClr val="015A3E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Описание
Описание
Описание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 sz="1800"/>
                      </a:pPr>
                      <a:r>
                        <a:rPr>
                          <a:solidFill>
                            <a:srgbClr val="015A3E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Описание
Описание
Описание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 sz="1800"/>
                      </a:pPr>
                      <a:r>
                        <a:rPr>
                          <a:solidFill>
                            <a:srgbClr val="015A3E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Описание
Описание
Описание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 sz="1800"/>
                      </a:pPr>
                      <a:r>
                        <a:rPr>
                          <a:solidFill>
                            <a:srgbClr val="015A3E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Описание
Описание
Описание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 sz="1800"/>
                      </a:pPr>
                      <a:r>
                        <a:rPr>
                          <a:solidFill>
                            <a:srgbClr val="015A3E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Описание
Описание
Описание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 sz="1800"/>
                      </a:pPr>
                      <a:r>
                        <a:rPr>
                          <a:solidFill>
                            <a:srgbClr val="015A3E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Описание
Описание
Описание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 sz="1800"/>
                      </a:pPr>
                      <a:r>
                        <a:rPr>
                          <a:solidFill>
                            <a:srgbClr val="015A3E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Описание
Описание
Описание</a:t>
                      </a:r>
                    </a:p>
                  </a:txBody>
                  <a:tcPr marL="45720" marR="45720" anchor="ctr" horzOverflow="overflow"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 sz="1800"/>
                      </a:pPr>
                      <a:r>
                        <a:rPr>
                          <a:solidFill>
                            <a:srgbClr val="015A3E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Описание
Описание
Описание</a:t>
                      </a:r>
                    </a:p>
                  </a:txBody>
                  <a:tcPr marL="45720" marR="45720" anchor="ctr" horzOverflow="overflow">
                    <a:lnB w="25400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88" name="Сгруппировать"/>
          <p:cNvGrpSpPr/>
          <p:nvPr/>
        </p:nvGrpSpPr>
        <p:grpSpPr>
          <a:xfrm>
            <a:off x="11985781" y="1122706"/>
            <a:ext cx="5472493" cy="1225423"/>
            <a:chOff x="0" y="0"/>
            <a:chExt cx="5472492" cy="1225422"/>
          </a:xfrm>
        </p:grpSpPr>
        <p:pic>
          <p:nvPicPr>
            <p:cNvPr id="285" name="КНОФ.png" descr="КНОФ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79071" cy="6146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6" name="НАЦ ПРОЕКТЫ.png" descr="НАЦ ПРОЕКТЫ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01373" y="71517"/>
              <a:ext cx="1438365" cy="11539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7" name="НОЦ_лого.png" descr="НОЦ_лого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95381" y="64439"/>
              <a:ext cx="1377112" cy="5205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89" name="Freeform 11"/>
          <p:cNvSpPr/>
          <p:nvPr/>
        </p:nvSpPr>
        <p:spPr>
          <a:xfrm>
            <a:off x="-216941" y="9258300"/>
            <a:ext cx="18504942" cy="3086100"/>
          </a:xfrm>
          <a:prstGeom prst="rect">
            <a:avLst/>
          </a:prstGeom>
          <a:solidFill>
            <a:srgbClr val="015A3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90" name="TextBox 16"/>
          <p:cNvSpPr txBox="1"/>
          <p:nvPr/>
        </p:nvSpPr>
        <p:spPr>
          <a:xfrm>
            <a:off x="1055922" y="9658816"/>
            <a:ext cx="8121413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400"/>
              </a:lnSpc>
              <a:defRPr sz="2400">
                <a:solidFill>
                  <a:srgbClr val="009524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 MPI</a:t>
            </a:r>
            <a:r>
              <a:t> «Фабрика зеленого финансирования»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1920х1080_фоны для презентации-05.jpg" descr="1920х1080_фоны для презентации-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387" y="-146713"/>
            <a:ext cx="18403444" cy="10346548"/>
          </a:xfrm>
          <a:prstGeom prst="rect">
            <a:avLst/>
          </a:prstGeom>
          <a:ln w="12700">
            <a:miter lim="400000"/>
          </a:ln>
        </p:spPr>
      </p:pic>
      <p:sp>
        <p:nvSpPr>
          <p:cNvPr id="293" name="TextBox 16"/>
          <p:cNvSpPr txBox="1"/>
          <p:nvPr/>
        </p:nvSpPr>
        <p:spPr>
          <a:xfrm>
            <a:off x="1539513" y="2734537"/>
            <a:ext cx="15208974" cy="18754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7200"/>
              </a:lnSpc>
              <a:defRPr sz="7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СПАСИБО</a:t>
            </a:r>
          </a:p>
          <a:p>
            <a:pPr algn="ctr">
              <a:lnSpc>
                <a:spcPts val="7200"/>
              </a:lnSpc>
              <a:defRPr sz="7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ЗА ВНИМАНИЕ</a:t>
            </a:r>
          </a:p>
        </p:txBody>
      </p:sp>
      <p:grpSp>
        <p:nvGrpSpPr>
          <p:cNvPr id="297" name="Сгруппировать"/>
          <p:cNvGrpSpPr/>
          <p:nvPr/>
        </p:nvGrpSpPr>
        <p:grpSpPr>
          <a:xfrm>
            <a:off x="11978888" y="1115783"/>
            <a:ext cx="5486280" cy="1219803"/>
            <a:chOff x="0" y="0"/>
            <a:chExt cx="5486278" cy="1219802"/>
          </a:xfrm>
        </p:grpSpPr>
        <p:pic>
          <p:nvPicPr>
            <p:cNvPr id="294" name="КНОФ_white.png" descr="КНОФ_whit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69747" cy="6120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95" name="НАЦ ПРОЕКТЫ_white.png" descr="НАЦ ПРОЕКТЫ_whit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28175" y="78784"/>
              <a:ext cx="1422302" cy="11410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96" name="НОЦ_лого_white.png" descr="НОЦ_лого_whit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07313" y="60427"/>
              <a:ext cx="1378966" cy="5212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06" name="Сгруппировать"/>
          <p:cNvGrpSpPr/>
          <p:nvPr/>
        </p:nvGrpSpPr>
        <p:grpSpPr>
          <a:xfrm>
            <a:off x="6560480" y="5026561"/>
            <a:ext cx="8248945" cy="1350757"/>
            <a:chOff x="58710" y="0"/>
            <a:chExt cx="8248943" cy="1350756"/>
          </a:xfrm>
        </p:grpSpPr>
        <p:sp>
          <p:nvSpPr>
            <p:cNvPr id="298" name="TextBox 19"/>
            <p:cNvSpPr txBox="1"/>
            <p:nvPr/>
          </p:nvSpPr>
          <p:spPr>
            <a:xfrm>
              <a:off x="937682" y="37434"/>
              <a:ext cx="7369971" cy="5899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4600"/>
                </a:lnSpc>
                <a:defRPr sz="33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defRPr>
              </a:lvl1pPr>
            </a:lstStyle>
            <a:p>
              <a:r>
                <a:rPr dirty="0"/>
                <a:t>+7 (</a:t>
              </a:r>
              <a:r>
                <a:rPr dirty="0" smtClean="0"/>
                <a:t>9</a:t>
              </a:r>
              <a:r>
                <a:rPr lang="ru-RU" dirty="0" smtClean="0"/>
                <a:t>89</a:t>
              </a:r>
              <a:r>
                <a:rPr dirty="0" smtClean="0"/>
                <a:t>) </a:t>
              </a:r>
              <a:r>
                <a:rPr lang="ru-RU" dirty="0" smtClean="0"/>
                <a:t>810 88 60</a:t>
              </a:r>
              <a:endParaRPr dirty="0"/>
            </a:p>
          </p:txBody>
        </p:sp>
        <p:sp>
          <p:nvSpPr>
            <p:cNvPr id="300" name="TextBox 21"/>
            <p:cNvSpPr txBox="1"/>
            <p:nvPr/>
          </p:nvSpPr>
          <p:spPr>
            <a:xfrm>
              <a:off x="937681" y="811954"/>
              <a:ext cx="7369971" cy="538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4600"/>
                </a:lnSpc>
                <a:defRPr sz="33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defRPr>
              </a:lvl1pPr>
            </a:lstStyle>
            <a:p>
              <a:r>
                <a:rPr lang="en-US" dirty="0" smtClean="0"/>
                <a:t>@Badraccoon8</a:t>
              </a:r>
              <a:endParaRPr dirty="0"/>
            </a:p>
          </p:txBody>
        </p:sp>
        <p:pic>
          <p:nvPicPr>
            <p:cNvPr id="302" name="Изображение" descr="Изображение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710" y="0"/>
              <a:ext cx="645839" cy="6474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3" name="Изображение" descr="Изображение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9439" y="877337"/>
              <a:ext cx="572554" cy="4734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07" name="TextBox 16"/>
          <p:cNvSpPr txBox="1"/>
          <p:nvPr/>
        </p:nvSpPr>
        <p:spPr>
          <a:xfrm>
            <a:off x="1055922" y="9658816"/>
            <a:ext cx="8121413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400"/>
              </a:lnSpc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 MPI</a:t>
            </a:r>
            <a:r>
              <a:t> «Фабрика зеленого финансирования»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807</Words>
  <Application>Microsoft Office PowerPoint</Application>
  <PresentationFormat>Произвольный</PresentationFormat>
  <Paragraphs>246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Calibri</vt:lpstr>
      <vt:lpstr>Montserrat</vt:lpstr>
      <vt:lpstr>Montserrat Bold</vt:lpstr>
      <vt:lpstr>Montserrat ExtraBold</vt:lpstr>
      <vt:lpstr>Montserrat Light</vt:lpstr>
      <vt:lpstr>Montserrat Regular</vt:lpstr>
      <vt:lpstr>Montserrat SemiBold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Латифова Алина Саиджоновна</dc:creator>
  <cp:lastModifiedBy>Латифова Алина Саиджоновна</cp:lastModifiedBy>
  <cp:revision>5</cp:revision>
  <dcterms:modified xsi:type="dcterms:W3CDTF">2024-12-13T13:24:42Z</dcterms:modified>
</cp:coreProperties>
</file>