
<file path=[Content_Types].xml><?xml version="1.0" encoding="utf-8"?>
<Types xmlns="http://schemas.openxmlformats.org/package/2006/content-types">
  <Default Extension="png" ContentType="image/png"/>
  <Default Extension="mov" ContentType="video/unknown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309" r:id="rId10"/>
    <p:sldId id="299" r:id="rId11"/>
    <p:sldId id="304" r:id="rId12"/>
    <p:sldId id="301" r:id="rId13"/>
    <p:sldId id="300" r:id="rId14"/>
    <p:sldId id="305" r:id="rId15"/>
    <p:sldId id="308" r:id="rId16"/>
    <p:sldId id="31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79" autoAdjust="0"/>
    <p:restoredTop sz="94434" autoAdjust="0"/>
  </p:normalViewPr>
  <p:slideViewPr>
    <p:cSldViewPr>
      <p:cViewPr varScale="1">
        <p:scale>
          <a:sx n="61" d="100"/>
          <a:sy n="61" d="100"/>
        </p:scale>
        <p:origin x="-90" y="-1014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endParaRPr lang="ru-RU" sz="4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8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Многие люди испытывают трудности в выборе стильной и модной одежды, которая соответствует их индивидуальному стилю и предпочтениям. 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E25B54A9-FA88-454A-B5D0-205165FD9213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18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Кроме того, многие люди имеют ограниченный бюджет и не могут позволить себе дорогие модные вещи.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7B60EF-70DA-4CF9-BBC6-313A07ADBB9E}" type="parTrans" cxnId="{F37C706C-F3BC-486E-89B3-4A6797767DD4}">
      <dgm:prSet/>
      <dgm:spPr/>
      <dgm:t>
        <a:bodyPr/>
        <a:lstStyle/>
        <a:p>
          <a:endParaRPr lang="ru-RU"/>
        </a:p>
      </dgm:t>
    </dgm:pt>
    <dgm:pt modelId="{2F401904-A40A-4174-8D99-D379B7081882}" type="sibTrans" cxnId="{F37C706C-F3BC-486E-89B3-4A6797767DD4}">
      <dgm:prSet/>
      <dgm:spPr/>
      <dgm:t>
        <a:bodyPr/>
        <a:lstStyle/>
        <a:p>
          <a:endParaRPr lang="ru-RU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ScaleX="534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F37C706C-F3BC-486E-89B3-4A6797767DD4}" srcId="{40823609-9E1F-477F-970E-0797297793BB}" destId="{E25B54A9-FA88-454A-B5D0-205165FD9213}" srcOrd="1" destOrd="0" parTransId="{A37B60EF-70DA-4CF9-BBC6-313A07ADBB9E}" sibTransId="{2F401904-A40A-4174-8D99-D379B7081882}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C503490E-4C74-4372-983E-34E4B7C650B2}" type="presOf" srcId="{E25B54A9-FA88-454A-B5D0-205165FD9213}" destId="{F974BE2A-CEEC-4ADA-B641-ABA1F5F10AA0}" srcOrd="0" destOrd="1" presId="urn:microsoft.com/office/officeart/2005/8/layout/vList5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pPr algn="ctr"/>
          <a:r>
            <a:rPr lang="ru-RU" sz="1400" b="1" dirty="0"/>
            <a:t>РАМ</a:t>
          </a:r>
        </a:p>
        <a:p>
          <a:pPr algn="ct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145 478 097 чел.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43 643 429 чел.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 smtClean="0"/>
            <a:t>SAM</a:t>
          </a:r>
          <a:endParaRPr lang="ru-RU" sz="1400" b="1" dirty="0" smtClean="0"/>
        </a:p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26 186 057чел.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 smtClean="0"/>
            <a:t>SOM</a:t>
          </a:r>
          <a:endParaRPr lang="ru-RU" sz="1400" b="1" dirty="0" smtClean="0"/>
        </a:p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10 474 423чел</a:t>
          </a:r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 custScaleX="112303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 custScaleX="111895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 custScaleX="116640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 custScaleX="109853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0E1642-7E53-4CCB-92A0-3B80496B732E}" type="presOf" srcId="{0818C206-01D3-42CA-8284-93BDB68F62D6}" destId="{E9939ED1-4562-48D9-BE1C-4783B0C5CCC3}" srcOrd="1" destOrd="0" presId="urn:microsoft.com/office/officeart/2005/8/layout/venn2"/>
    <dgm:cxn modelId="{AF2F97E3-6A8D-4C55-81A4-EC5BB8DAF65E}" type="presOf" srcId="{55BFBAC8-337F-499E-9BC4-6FD1736C15A7}" destId="{0AA7055B-6A39-42CE-9DAA-F774E35C7CE0}" srcOrd="0" destOrd="0" presId="urn:microsoft.com/office/officeart/2005/8/layout/venn2"/>
    <dgm:cxn modelId="{3581B63E-AF54-4783-B363-7EDB23534668}" type="presOf" srcId="{37AF65A7-7E5E-427D-BA82-D110CBC1AE77}" destId="{2C29A3DA-C316-42BB-A5C2-535CBF0E275C}" srcOrd="1" destOrd="0" presId="urn:microsoft.com/office/officeart/2005/8/layout/venn2"/>
    <dgm:cxn modelId="{6FD076AB-7190-4044-A299-8EBF72D3EA61}" type="presOf" srcId="{4B8D2A1B-1AF5-4C7B-861F-7B6A3BC87275}" destId="{35FD8772-767A-40C1-9DBC-28B8FDCDD168}" srcOrd="1" destOrd="0" presId="urn:microsoft.com/office/officeart/2005/8/layout/venn2"/>
    <dgm:cxn modelId="{F9FF6ACC-53C9-4262-9231-1DE2FEDC3A96}" type="presOf" srcId="{37AF65A7-7E5E-427D-BA82-D110CBC1AE77}" destId="{F4F73ED0-32D2-41A1-B72D-C2D81FC80C1A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C2EE3345-2200-4766-A440-DA27EDC65063}" type="presOf" srcId="{0818C206-01D3-42CA-8284-93BDB68F62D6}" destId="{A493D662-2D6B-4213-8BCC-C3E77744DC58}" srcOrd="0" destOrd="0" presId="urn:microsoft.com/office/officeart/2005/8/layout/venn2"/>
    <dgm:cxn modelId="{F979B248-2719-45F6-89FD-AC9076FA8D83}" type="presOf" srcId="{A5C99BE3-4D64-4E7A-B18B-8B213C86CDEC}" destId="{1BAB291C-2D12-4C6C-AF57-8F3D2971ECEF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0BCD571D-A4F9-41A4-A489-FCDE312FB5BF}" type="presOf" srcId="{A5C99BE3-4D64-4E7A-B18B-8B213C86CDEC}" destId="{71F9D321-AD24-4B2F-9858-808383740F5B}" srcOrd="0" destOrd="0" presId="urn:microsoft.com/office/officeart/2005/8/layout/venn2"/>
    <dgm:cxn modelId="{4A3E106B-D1B8-4B23-85E0-9B06A006B8F9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79110D28-6EC8-4806-AEDE-6D7A73046F91}" type="presParOf" srcId="{0AA7055B-6A39-42CE-9DAA-F774E35C7CE0}" destId="{BC414194-CF75-48E5-A718-61A934C9264C}" srcOrd="0" destOrd="0" presId="urn:microsoft.com/office/officeart/2005/8/layout/venn2"/>
    <dgm:cxn modelId="{5CC566DC-61AA-46E8-9991-DC9746BA5A39}" type="presParOf" srcId="{BC414194-CF75-48E5-A718-61A934C9264C}" destId="{A493D662-2D6B-4213-8BCC-C3E77744DC58}" srcOrd="0" destOrd="0" presId="urn:microsoft.com/office/officeart/2005/8/layout/venn2"/>
    <dgm:cxn modelId="{6672F066-82CA-4CDF-845A-CB2766B28BC2}" type="presParOf" srcId="{BC414194-CF75-48E5-A718-61A934C9264C}" destId="{E9939ED1-4562-48D9-BE1C-4783B0C5CCC3}" srcOrd="1" destOrd="0" presId="urn:microsoft.com/office/officeart/2005/8/layout/venn2"/>
    <dgm:cxn modelId="{305DD3F8-3D48-4118-AC95-B1E5223FA0E6}" type="presParOf" srcId="{0AA7055B-6A39-42CE-9DAA-F774E35C7CE0}" destId="{2D8272D6-E575-4238-A0D6-5D8B76F9C1BD}" srcOrd="1" destOrd="0" presId="urn:microsoft.com/office/officeart/2005/8/layout/venn2"/>
    <dgm:cxn modelId="{C9EEC74B-9DA1-4EF5-A1EC-6E773B01833A}" type="presParOf" srcId="{2D8272D6-E575-4238-A0D6-5D8B76F9C1BD}" destId="{71F9D321-AD24-4B2F-9858-808383740F5B}" srcOrd="0" destOrd="0" presId="urn:microsoft.com/office/officeart/2005/8/layout/venn2"/>
    <dgm:cxn modelId="{9A716A83-C381-486F-8BA3-01254D539D60}" type="presParOf" srcId="{2D8272D6-E575-4238-A0D6-5D8B76F9C1BD}" destId="{1BAB291C-2D12-4C6C-AF57-8F3D2971ECEF}" srcOrd="1" destOrd="0" presId="urn:microsoft.com/office/officeart/2005/8/layout/venn2"/>
    <dgm:cxn modelId="{92843FA0-6448-48BB-9DCC-226BF6F4FFC2}" type="presParOf" srcId="{0AA7055B-6A39-42CE-9DAA-F774E35C7CE0}" destId="{7B9134C8-35FA-4C35-943A-88376E3E58B3}" srcOrd="2" destOrd="0" presId="urn:microsoft.com/office/officeart/2005/8/layout/venn2"/>
    <dgm:cxn modelId="{6147529B-4A3B-4542-BD2B-64047527D5C2}" type="presParOf" srcId="{7B9134C8-35FA-4C35-943A-88376E3E58B3}" destId="{F4F73ED0-32D2-41A1-B72D-C2D81FC80C1A}" srcOrd="0" destOrd="0" presId="urn:microsoft.com/office/officeart/2005/8/layout/venn2"/>
    <dgm:cxn modelId="{CFCF10B5-A949-4252-BAA0-14B9C344391C}" type="presParOf" srcId="{7B9134C8-35FA-4C35-943A-88376E3E58B3}" destId="{2C29A3DA-C316-42BB-A5C2-535CBF0E275C}" srcOrd="1" destOrd="0" presId="urn:microsoft.com/office/officeart/2005/8/layout/venn2"/>
    <dgm:cxn modelId="{45E1F20B-AFA5-468F-9BA1-228C61F3D06E}" type="presParOf" srcId="{0AA7055B-6A39-42CE-9DAA-F774E35C7CE0}" destId="{92275A94-14E9-4F05-A906-105908E0C9A4}" srcOrd="3" destOrd="0" presId="urn:microsoft.com/office/officeart/2005/8/layout/venn2"/>
    <dgm:cxn modelId="{CB54DAF0-02CB-4F06-B4B5-F5FD553F07E6}" type="presParOf" srcId="{92275A94-14E9-4F05-A906-105908E0C9A4}" destId="{C12AB981-CE2A-46AD-A1EC-BC438E315F66}" srcOrd="0" destOrd="0" presId="urn:microsoft.com/office/officeart/2005/8/layout/venn2"/>
    <dgm:cxn modelId="{C6FF8587-76C6-427F-83E0-C60073319B96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8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1. Платформы для онлайн-шопинга (например, Amazon, Asos, Zalando);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8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2. Модные блоги и сайты (например, Vogue, Elle, Harper's Bazaar);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1. Amazon — доля рынка 38,3%, объем продаж $386,06 млрд;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2. Asos — доля рынка 2,4%, объем продаж £3,262 млрд;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1. Персональный подход — каждый пользователь получает индивидуальные рекомендации и советы от стилистов;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2. Актуальность — платформа постоянно обновляется и следит за последними тенденциями в мире моды;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93F57BCF-DF99-411C-9F8A-B52033D57220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8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3. Модные приложения (например, Pinterest, Instagram, Polyvore)</a:t>
          </a:r>
          <a:r>
            <a:rPr lang="ru-RU" sz="2200" b="0" i="0" dirty="0"/>
            <a:t>.</a:t>
          </a:r>
          <a:endParaRPr lang="ru-RU" sz="2200" dirty="0"/>
        </a:p>
      </dgm:t>
    </dgm:pt>
    <dgm:pt modelId="{F757A3A1-DE90-4AD5-8ECE-BD622EAEEEDB}" type="parTrans" cxnId="{2319E1AC-1A29-492B-AEBE-B25265B89BA4}">
      <dgm:prSet/>
      <dgm:spPr/>
      <dgm:t>
        <a:bodyPr/>
        <a:lstStyle/>
        <a:p>
          <a:endParaRPr lang="ru-RU"/>
        </a:p>
      </dgm:t>
    </dgm:pt>
    <dgm:pt modelId="{1EC300EC-B1C2-40EA-ABCA-BB6BA0A5ECEB}" type="sibTrans" cxnId="{2319E1AC-1A29-492B-AEBE-B25265B89BA4}">
      <dgm:prSet/>
      <dgm:spPr/>
      <dgm:t>
        <a:bodyPr/>
        <a:lstStyle/>
        <a:p>
          <a:endParaRPr lang="ru-RU"/>
        </a:p>
      </dgm:t>
    </dgm:pt>
    <dgm:pt modelId="{B36D802C-7C70-4228-A7E9-01FE2216CF0D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8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3. Zalando — доля рынка 1,6%, объем продаж €7,98 млрд.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36A86F-609C-469F-8617-3FE7061457E9}" type="parTrans" cxnId="{2F08414F-2EC6-40CF-9171-C98F7A9D2B5A}">
      <dgm:prSet/>
      <dgm:spPr/>
      <dgm:t>
        <a:bodyPr/>
        <a:lstStyle/>
        <a:p>
          <a:endParaRPr lang="ru-RU"/>
        </a:p>
      </dgm:t>
    </dgm:pt>
    <dgm:pt modelId="{F5E20AD2-6D15-489D-A0FA-94C7C5FB80DA}" type="sibTrans" cxnId="{2F08414F-2EC6-40CF-9171-C98F7A9D2B5A}">
      <dgm:prSet/>
      <dgm:spPr/>
      <dgm:t>
        <a:bodyPr/>
        <a:lstStyle/>
        <a:p>
          <a:endParaRPr lang="ru-RU"/>
        </a:p>
      </dgm:t>
    </dgm:pt>
    <dgm:pt modelId="{AF5DF23E-9127-47B1-8C3A-51D09117ED62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3. Удобство — все товары и услуги находятся в одном месте, что упрощает процесс выбора и покупки;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667D0C-E01C-4495-B4CC-EDA01D11A26D}" type="parTrans" cxnId="{4768103C-DF28-472F-9F37-51710614B435}">
      <dgm:prSet/>
      <dgm:spPr/>
      <dgm:t>
        <a:bodyPr/>
        <a:lstStyle/>
        <a:p>
          <a:endParaRPr lang="ru-RU"/>
        </a:p>
      </dgm:t>
    </dgm:pt>
    <dgm:pt modelId="{B817E71D-461D-4B86-85BF-E0F92D5B22D5}" type="sibTrans" cxnId="{4768103C-DF28-472F-9F37-51710614B435}">
      <dgm:prSet/>
      <dgm:spPr/>
      <dgm:t>
        <a:bodyPr/>
        <a:lstStyle/>
        <a:p>
          <a:endParaRPr lang="ru-RU"/>
        </a:p>
      </dgm:t>
    </dgm:pt>
    <dgm:pt modelId="{120568FF-70D9-4324-B84B-3499E9B4DEB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4. Сообщество — пользователи могут общаться между собой, делиться опытом и идеями, создавая таким образом единую модную общину.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9D67E8-C256-4495-A578-22A00205AF78}" type="parTrans" cxnId="{1C3991C0-9651-4BA4-8267-3F6FFBF5BA2D}">
      <dgm:prSet/>
      <dgm:spPr/>
      <dgm:t>
        <a:bodyPr/>
        <a:lstStyle/>
        <a:p>
          <a:endParaRPr lang="ru-RU"/>
        </a:p>
      </dgm:t>
    </dgm:pt>
    <dgm:pt modelId="{357BEA95-7A5E-477B-8406-AC7ACA7A9B19}" type="sibTrans" cxnId="{1C3991C0-9651-4BA4-8267-3F6FFBF5BA2D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4768103C-DF28-472F-9F37-51710614B435}" srcId="{C1DCF8D2-41C8-416E-B988-A9BFE3AC37E6}" destId="{AF5DF23E-9127-47B1-8C3A-51D09117ED62}" srcOrd="2" destOrd="0" parTransId="{87667D0C-E01C-4495-B4CC-EDA01D11A26D}" sibTransId="{B817E71D-461D-4B86-85BF-E0F92D5B22D5}"/>
    <dgm:cxn modelId="{9E6D6127-F036-4B91-BA9F-E9F57E04A045}" type="presOf" srcId="{AF5DF23E-9127-47B1-8C3A-51D09117ED62}" destId="{0C85A15E-56D2-44B3-8E52-7FFFB1AE2983}" srcOrd="0" destOrd="2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2319E1AC-1A29-492B-AEBE-B25265B89BA4}" srcId="{861A968E-9660-4770-82EB-9C2FFC889440}" destId="{93F57BCF-DF99-411C-9F8A-B52033D57220}" srcOrd="2" destOrd="0" parTransId="{F757A3A1-DE90-4AD5-8ECE-BD622EAEEEDB}" sibTransId="{1EC300EC-B1C2-40EA-ABCA-BB6BA0A5ECEB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63F9FE97-6E1B-415F-A5D8-A01C1C91AF70}" type="presOf" srcId="{120568FF-70D9-4324-B84B-3499E9B4DEB6}" destId="{0C85A15E-56D2-44B3-8E52-7FFFB1AE2983}" srcOrd="0" destOrd="3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8C6547C4-7413-4C04-ADF1-15764B3DA310}" type="presOf" srcId="{B36D802C-7C70-4228-A7E9-01FE2216CF0D}" destId="{400F4E5D-F016-41EA-97FB-BF5BA36522C2}" srcOrd="0" destOrd="2" presId="urn:microsoft.com/office/officeart/2005/8/layout/hList1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A5625081-530F-4402-98FC-8260B7058AC8}" type="presOf" srcId="{93F57BCF-DF99-411C-9F8A-B52033D57220}" destId="{B206DAC4-D1DF-4053-8506-5DE426BC8BEF}" srcOrd="0" destOrd="2" presId="urn:microsoft.com/office/officeart/2005/8/layout/hList1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2F08414F-2EC6-40CF-9171-C98F7A9D2B5A}" srcId="{FD45624C-83CF-47B9-8EDE-C4DE60E9F279}" destId="{B36D802C-7C70-4228-A7E9-01FE2216CF0D}" srcOrd="2" destOrd="0" parTransId="{4436A86F-609C-469F-8617-3FE7061457E9}" sibTransId="{F5E20AD2-6D15-489D-A0FA-94C7C5FB80DA}"/>
    <dgm:cxn modelId="{1C3991C0-9651-4BA4-8267-3F6FFBF5BA2D}" srcId="{C1DCF8D2-41C8-416E-B988-A9BFE3AC37E6}" destId="{120568FF-70D9-4324-B84B-3499E9B4DEB6}" srcOrd="3" destOrd="0" parTransId="{AE9D67E8-C256-4495-A578-22A00205AF78}" sibTransId="{357BEA95-7A5E-477B-8406-AC7ACA7A9B19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618068" y="-2460119"/>
          <a:ext cx="1555634" cy="6866682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Многие люди испытывают трудности в выборе стильной и модной одежды, которая соответствует их индивидуальному стилю и предпочтениям. 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Кроме того, многие люди имеют ограниченный бюджет и не могут позволить себе дорогие модные вещи.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962544" y="271345"/>
        <a:ext cx="6790742" cy="1403754"/>
      </dsp:txXfrm>
    </dsp:sp>
    <dsp:sp modelId="{25CE82D9-9946-4501-ADAF-4D9AD60E2680}">
      <dsp:nvSpPr>
        <dsp:cNvPr id="0" name=""/>
        <dsp:cNvSpPr/>
      </dsp:nvSpPr>
      <dsp:spPr>
        <a:xfrm>
          <a:off x="899964" y="950"/>
          <a:ext cx="2062579" cy="1944543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0" kern="1200" dirty="0"/>
        </a:p>
      </dsp:txBody>
      <dsp:txXfrm>
        <a:off x="994889" y="95875"/>
        <a:ext cx="1872729" cy="17546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58504" y="0"/>
          <a:ext cx="4956342" cy="4413366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145 478 097 чел.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43779" y="220668"/>
        <a:ext cx="1385793" cy="662004"/>
      </dsp:txXfrm>
    </dsp:sp>
    <dsp:sp modelId="{71F9D321-AD24-4B2F-9858-808383740F5B}">
      <dsp:nvSpPr>
        <dsp:cNvPr id="0" name=""/>
        <dsp:cNvSpPr/>
      </dsp:nvSpPr>
      <dsp:spPr>
        <a:xfrm>
          <a:off x="961341" y="882673"/>
          <a:ext cx="3950668" cy="3530692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43 643 429 чел.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46296" y="1094514"/>
        <a:ext cx="1380758" cy="635524"/>
      </dsp:txXfrm>
    </dsp:sp>
    <dsp:sp modelId="{F4F73ED0-32D2-41A1-B72D-C2D81FC80C1A}">
      <dsp:nvSpPr>
        <dsp:cNvPr id="0" name=""/>
        <dsp:cNvSpPr/>
      </dsp:nvSpPr>
      <dsp:spPr>
        <a:xfrm>
          <a:off x="1392350" y="1765346"/>
          <a:ext cx="3088650" cy="2648019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SAM</a:t>
          </a:r>
          <a:endParaRPr lang="ru-RU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26 186 057чел.</a:t>
          </a:r>
        </a:p>
      </dsp:txBody>
      <dsp:txXfrm>
        <a:off x="2217020" y="1963947"/>
        <a:ext cx="1439310" cy="595804"/>
      </dsp:txXfrm>
    </dsp:sp>
    <dsp:sp modelId="{C12AB981-CE2A-46AD-A1EC-BC438E315F66}">
      <dsp:nvSpPr>
        <dsp:cNvPr id="0" name=""/>
        <dsp:cNvSpPr/>
      </dsp:nvSpPr>
      <dsp:spPr>
        <a:xfrm>
          <a:off x="1967033" y="2648019"/>
          <a:ext cx="1939285" cy="1765346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SOM</a:t>
          </a:r>
          <a:endParaRPr lang="ru-RU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10 474 423чел</a:t>
          </a: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2251034" y="3089356"/>
        <a:ext cx="1371282" cy="8826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211686"/>
          <a:ext cx="3059169" cy="4320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Конкуренты Продукты/Услуги</a:t>
          </a:r>
        </a:p>
      </dsp:txBody>
      <dsp:txXfrm>
        <a:off x="3137" y="211686"/>
        <a:ext cx="3059169" cy="432000"/>
      </dsp:txXfrm>
    </dsp:sp>
    <dsp:sp modelId="{B206DAC4-D1DF-4053-8506-5DE426BC8BEF}">
      <dsp:nvSpPr>
        <dsp:cNvPr id="0" name=""/>
        <dsp:cNvSpPr/>
      </dsp:nvSpPr>
      <dsp:spPr>
        <a:xfrm>
          <a:off x="0" y="586469"/>
          <a:ext cx="3059169" cy="3689022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Платформы для онлайн-шопинга (например, Amazon, Asos, Zalando);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Модные блоги и сайты (например, Vogue, Elle, Harper's Bazaar);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 Модные приложения (например, Pinterest, Instagram, Polyvore)</a:t>
          </a:r>
          <a:r>
            <a:rPr lang="ru-RU" sz="2200" b="0" i="0" kern="1200" dirty="0"/>
            <a:t>.</a:t>
          </a:r>
          <a:endParaRPr lang="ru-RU" sz="2200" kern="1200" dirty="0"/>
        </a:p>
      </dsp:txBody>
      <dsp:txXfrm>
        <a:off x="0" y="586469"/>
        <a:ext cx="3059169" cy="3689022"/>
      </dsp:txXfrm>
    </dsp:sp>
    <dsp:sp modelId="{34E68AF3-FEED-4A3D-869A-6E2B7BBFBA4D}">
      <dsp:nvSpPr>
        <dsp:cNvPr id="0" name=""/>
        <dsp:cNvSpPr/>
      </dsp:nvSpPr>
      <dsp:spPr>
        <a:xfrm>
          <a:off x="3490590" y="211686"/>
          <a:ext cx="3059169" cy="4320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Фирмы конкуренты</a:t>
          </a:r>
        </a:p>
      </dsp:txBody>
      <dsp:txXfrm>
        <a:off x="3490590" y="211686"/>
        <a:ext cx="3059169" cy="432000"/>
      </dsp:txXfrm>
    </dsp:sp>
    <dsp:sp modelId="{400F4E5D-F016-41EA-97FB-BF5BA36522C2}">
      <dsp:nvSpPr>
        <dsp:cNvPr id="0" name=""/>
        <dsp:cNvSpPr/>
      </dsp:nvSpPr>
      <dsp:spPr>
        <a:xfrm>
          <a:off x="3490590" y="643686"/>
          <a:ext cx="3059169" cy="3689022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Amazon — доля рынка 38,3%, объем продаж $386,06 млрд;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Asos — доля рынка 2,4%, объем продаж £3,262 млрд;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 Zalando — доля рынка 1,6%, объем продаж €7,98 млрд.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90590" y="643686"/>
        <a:ext cx="3059169" cy="3689022"/>
      </dsp:txXfrm>
    </dsp:sp>
    <dsp:sp modelId="{869E6585-1C72-4E82-914E-39E2C4E28665}">
      <dsp:nvSpPr>
        <dsp:cNvPr id="0" name=""/>
        <dsp:cNvSpPr/>
      </dsp:nvSpPr>
      <dsp:spPr>
        <a:xfrm>
          <a:off x="6981180" y="208109"/>
          <a:ext cx="3059169" cy="432000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Наши преимущества</a:t>
          </a:r>
        </a:p>
      </dsp:txBody>
      <dsp:txXfrm>
        <a:off x="6981180" y="208109"/>
        <a:ext cx="3059169" cy="432000"/>
      </dsp:txXfrm>
    </dsp:sp>
    <dsp:sp modelId="{0C85A15E-56D2-44B3-8E52-7FFFB1AE2983}">
      <dsp:nvSpPr>
        <dsp:cNvPr id="0" name=""/>
        <dsp:cNvSpPr/>
      </dsp:nvSpPr>
      <dsp:spPr>
        <a:xfrm>
          <a:off x="6978043" y="643686"/>
          <a:ext cx="3059169" cy="3689022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Персональный подход — каждый пользователь получает индивидуальные рекомендации и советы от стилистов;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Актуальность — платформа постоянно обновляется и следит за последними тенденциями в мире моды;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 Удобство — все товары и услуги находятся в одном месте, что упрощает процесс выбора и покупки;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 Сообщество — пользователи могут общаться между собой, делиться опытом и идеями, создавая таким образом единую модную общину.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78043" y="643686"/>
        <a:ext cx="3059169" cy="36890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hyperlink" Target="https://vk.com/id174768685" TargetMode="External"/><Relationship Id="rId4" Type="http://schemas.openxmlformats.org/officeDocument/2006/relationships/hyperlink" Target="mailto:camilla_grigoreva_2002@mail.ru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4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647824" y="2325711"/>
            <a:ext cx="756084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7200" dirty="0">
                <a:latin typeface="Brush Script MT" panose="03060802040406070304" pitchFamily="66" charset="0"/>
              </a:rPr>
              <a:t>StyleSavvy </a:t>
            </a:r>
          </a:p>
          <a:p>
            <a:pPr algn="ctr">
              <a:lnSpc>
                <a:spcPct val="100000"/>
              </a:lnSpc>
            </a:pPr>
            <a:r>
              <a:rPr lang="en-US" sz="7200" dirty="0">
                <a:latin typeface="Brush Script MT" panose="03060802040406070304" pitchFamily="66" charset="0"/>
              </a:rPr>
              <a:t>Team</a:t>
            </a:r>
            <a:endParaRPr lang="ru-RU" sz="72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1511920" y="2979291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pic>
        <p:nvPicPr>
          <p:cNvPr id="2" name="RPReplay_Final168676619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27578" b="26795"/>
          <a:stretch/>
        </p:blipFill>
        <p:spPr>
          <a:xfrm>
            <a:off x="323788" y="2774283"/>
            <a:ext cx="2376264" cy="2335975"/>
          </a:xfrm>
          <a:prstGeom prst="ellipse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648320" y="-94816"/>
            <a:ext cx="10088580" cy="981072"/>
          </a:xfrm>
        </p:spPr>
        <p:txBody>
          <a:bodyPr lIns="720000"/>
          <a:lstStyle/>
          <a:p>
            <a:r>
              <a:rPr lang="ru-RU" sz="5400" dirty="0">
                <a:latin typeface="+mj-lt"/>
                <a:ea typeface="MS Gothic" pitchFamily="49" charset="-128"/>
              </a:rPr>
              <a:t>Команда проекта</a:t>
            </a:r>
            <a:endParaRPr sz="5400" dirty="0">
              <a:latin typeface="Brush Script MT" panose="03060802040406070304" pitchFamily="66" charset="0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9068" y="3309923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026" name="Picture 2" descr="https://sun9-61.userapi.com/impg/mePdXrjadjEdpTd_UZDKCkbXo5hksFCvjTPefA/J7UqLCizpuw.jpg?size=1280x1225&amp;quality=95&amp;sign=834a0ecb49ddbc9a67c3fb9cfdf0ec6c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" y="886256"/>
            <a:ext cx="2883092" cy="2819712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36056" y="991550"/>
            <a:ext cx="6262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Григорьева Камилла Вадимовна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70799" y="1446172"/>
            <a:ext cx="55088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команды, руководитель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-проекта, директор компании ООО «</a:t>
            </a:r>
            <a:r>
              <a:rPr lang="en-US" sz="2000" dirty="0" err="1">
                <a:latin typeface="Brush Script MT" panose="03060802040406070304" pitchFamily="66" charset="0"/>
              </a:rPr>
              <a:t>StyleSavvy</a:t>
            </a:r>
            <a:r>
              <a:rPr lang="ru-RU" sz="2000" dirty="0">
                <a:latin typeface="Brush Script MT" panose="03060802040406070304" pitchFamily="66" charset="0"/>
              </a:rPr>
              <a:t>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56136" y="2750551"/>
            <a:ext cx="642059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умею: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Веб-разработка: Создавать и разрабатывать веб-сайт;</a:t>
            </a:r>
            <a:b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Дизайн: Разрабатывать дизайн сайта и интерфейса пользователя, смогу создать логотип,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брендбук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упаковки и т.д.</a:t>
            </a:r>
            <a:b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Аналитика: Собирать и анализировать данные о клиентах и продажах,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мониторить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конкурентов рынка, разрабатывать отчеты и прогнозы.</a:t>
            </a:r>
            <a:b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Коммуникации: Взаимодействовать с клиентами, партнерами, поставщиками и другими заинтересованными сторонами, организация обратной связи и поддержки пользователей.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-604327" y="2912549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287784" y="456346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625503" y="92526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0407528"/>
              </p:ext>
            </p:extLst>
          </p:nvPr>
        </p:nvGraphicFramePr>
        <p:xfrm>
          <a:off x="-864344" y="1075409"/>
          <a:ext cx="10729192" cy="1946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 descr="https://sun9-67.userapi.com/impg/0ILGay8CQrVytuYI9w58f45jI5I0B5Fi5Sb9Rw/om4KZSECsxQ.jpg?size=813x675&amp;quality=95&amp;sign=fca351d2bf5ada56fd3a5059e6ad8f85&amp;type=album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2"/>
          <a:stretch/>
        </p:blipFill>
        <p:spPr bwMode="auto">
          <a:xfrm>
            <a:off x="30212" y="1052638"/>
            <a:ext cx="2087984" cy="196921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995" y="3824803"/>
            <a:ext cx="95770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компьютерного зрения и машинного обучения для определения индивидуального стиля пользователей и предоставлении персонализированных рекомендаций по модному оформлению, основанных на их предпочтениях и бюджете. Это позволяет пользователям находить и покупать одежду и аксессуары, которые подходят именно им и соответствуют их индивидуальному стилю и бюджету.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4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648320" y="-208614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Что есть сейчас.</a:t>
            </a:r>
          </a:p>
        </p:txBody>
      </p:sp>
      <p:pic>
        <p:nvPicPr>
          <p:cNvPr id="1026" name="Picture 2" descr="https://sun9-50.userapi.com/impg/JEyKHRHxYgmZk5tR7rcS4S0QWKdtz1gSMJQQ2w/wbedP32rknk.jpg?size=414x615&amp;quality=95&amp;sign=348959ab544e4db9e96393867a04697f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0"/>
          <a:stretch/>
        </p:blipFill>
        <p:spPr bwMode="auto">
          <a:xfrm>
            <a:off x="0" y="675035"/>
            <a:ext cx="2514997" cy="4995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tyleSavvy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175978" y="1035074"/>
            <a:ext cx="2904647" cy="46354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76016" y="1013629"/>
            <a:ext cx="45365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StyleSavvy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это онлайн-платформа, которая поможет людям найти свой уникальный стиль и создать свой гардероб. Пользователи смогут получать персонализированные рекомендации по подбору одежды и аксессуаров от профессиональных стилистов, а также обмениваться опытом и советами с другими участниками сообщества.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Сейчас: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создан прототип онлайн-платформы, на которой пользователи могут зарегистрироваться, создать свой профиль, указать свои предпочтения и получать персонализированные рекомендации по подбору одежды и аксессуаров. Также на платформе реализована возможность общения с другими участниками сообщества и обмена опытом. </a:t>
            </a:r>
          </a:p>
          <a:p>
            <a:pPr indent="457200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дальнейшем планируется расширять функционал платформы и добавлять новые возможности для пользователей.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1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648320" y="531019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xmlns="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815290"/>
              </p:ext>
            </p:extLst>
          </p:nvPr>
        </p:nvGraphicFramePr>
        <p:xfrm>
          <a:off x="474032" y="161113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xmlns="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Инновационность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Импортозамещение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ru-RU" b="0" i="0" cap="all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ТЕХНОЛОГИИ МАШИННОГО ОБУЧЕНИЯ И КОГНИТИВНЫЕ ТЕХНОЛОГИИ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68344" y="3893923"/>
            <a:ext cx="6573095" cy="128533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lnSpcReduction="10000"/>
          </a:bodyPr>
          <a:lstStyle/>
          <a:p>
            <a:pPr marL="108360" indent="457200" algn="just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StyleSavvy может быть интересен как тем, кто хочет подобрать стильную одежду для повседневной жизни и работы, так и тем, кто ищет особенную одежду для специальных случаев, таких как свадьбы, дни рождения, корпоративные мероприятия и т.д.</a:t>
            </a:r>
            <a:endParaRPr lang="ru-RU" sz="32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159760" y="2630709"/>
            <a:ext cx="7815616" cy="118534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indent="457200" algn="just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 проекта StyleSavvy — это люди, которые ценят свое время и хотят получать рекомендации по модному оформлению быстро и удобно. Они могут быть очень занятыми людьми, которые не имеют возможности самостоятельно отслеживать модные тренды и новинки в мире моды.</a:t>
            </a:r>
            <a:endParaRPr lang="ru-RU" sz="2400" b="1" dirty="0">
              <a:solidFill>
                <a:srgbClr val="1B146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48320" y="588600"/>
            <a:ext cx="7848872" cy="982800"/>
          </a:xfrm>
        </p:spPr>
        <p:txBody>
          <a:bodyPr lIns="720000"/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pic>
        <p:nvPicPr>
          <p:cNvPr id="3074" name="Picture 2" descr="https://sun9-43.userapi.com/impg/fWnNt16Vc71zJywUXPmnk2J2ixYe3qcfielw1g/aI3Nrs5CLbM.jpg?size=712x526&amp;quality=95&amp;sign=1eacbd08f281f530ce5c361903067545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9" t="-424" r="2046" b="3919"/>
          <a:stretch/>
        </p:blipFill>
        <p:spPr bwMode="auto">
          <a:xfrm>
            <a:off x="177023" y="1430380"/>
            <a:ext cx="2016225" cy="209744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59760" y="1382469"/>
            <a:ext cx="7815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аудиторией проекта StyleSavvy являются молодые люди в возрасте от 18 до 35 лет, которые интересуются модой и стремятся выглядеть стильно и модно. Это могут быть как мужчины, так и женщины, которым важно следить за тенденциями в мире моды и иметь качественную одежду.</a:t>
            </a:r>
          </a:p>
        </p:txBody>
      </p:sp>
      <p:pic>
        <p:nvPicPr>
          <p:cNvPr id="3076" name="Picture 4" descr="https://sun9-7.userapi.com/impg/Jt14n8Cu0IzZVEH9GqRKJ5IisY7yVSJHc-wHvw/14MUHjLF-Xk.jpg?size=597x509&amp;quality=95&amp;sign=83d2d83142429d80fc090632c44461f7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7436" y="3663092"/>
            <a:ext cx="2725909" cy="174699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6048424" y="1080000"/>
            <a:ext cx="3131216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spc="-1" dirty="0">
              <a:solidFill>
                <a:prstClr val="black"/>
              </a:solidFill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218615"/>
            <a:ext cx="10074686" cy="982800"/>
          </a:xfrm>
        </p:spPr>
        <p:txBody>
          <a:bodyPr lIns="540000"/>
          <a:lstStyle/>
          <a:p>
            <a:r>
              <a:rPr lang="ru" sz="4400" dirty="0"/>
              <a:t>Потенциальный объем рынка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6676259"/>
              </p:ext>
            </p:extLst>
          </p:nvPr>
        </p:nvGraphicFramePr>
        <p:xfrm>
          <a:off x="4464248" y="1244984"/>
          <a:ext cx="5873352" cy="4413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459011"/>
            <a:ext cx="472122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solidFill>
                  <a:prstClr val="black"/>
                </a:solidFill>
              </a:rPr>
              <a:t>1. </a:t>
            </a:r>
            <a:r>
              <a:rPr lang="ru-RU" sz="1300" b="1" dirty="0">
                <a:solidFill>
                  <a:prstClr val="black"/>
                </a:solidFill>
              </a:rPr>
              <a:t>PAM (</a:t>
            </a:r>
            <a:r>
              <a:rPr lang="ru-RU" sz="1300" b="1" dirty="0" err="1">
                <a:solidFill>
                  <a:prstClr val="black"/>
                </a:solidFill>
              </a:rPr>
              <a:t>Potential</a:t>
            </a:r>
            <a:r>
              <a:rPr lang="ru-RU" sz="1300" b="1" dirty="0">
                <a:solidFill>
                  <a:prstClr val="black"/>
                </a:solidFill>
              </a:rPr>
              <a:t> </a:t>
            </a:r>
            <a:r>
              <a:rPr lang="ru-RU" sz="1300" b="1" dirty="0" err="1">
                <a:solidFill>
                  <a:prstClr val="black"/>
                </a:solidFill>
              </a:rPr>
              <a:t>Addressable</a:t>
            </a:r>
            <a:r>
              <a:rPr lang="ru-RU" sz="1300" b="1" dirty="0">
                <a:solidFill>
                  <a:prstClr val="black"/>
                </a:solidFill>
              </a:rPr>
              <a:t> </a:t>
            </a:r>
            <a:r>
              <a:rPr lang="ru-RU" sz="1300" b="1" dirty="0" err="1">
                <a:solidFill>
                  <a:prstClr val="black"/>
                </a:solidFill>
              </a:rPr>
              <a:t>Market</a:t>
            </a:r>
            <a:r>
              <a:rPr lang="ru-RU" sz="1300" b="1" dirty="0">
                <a:solidFill>
                  <a:prstClr val="black"/>
                </a:solidFill>
              </a:rPr>
              <a:t>) </a:t>
            </a:r>
            <a:r>
              <a:rPr lang="ru-RU" sz="1300" i="1" dirty="0">
                <a:solidFill>
                  <a:prstClr val="black"/>
                </a:solidFill>
              </a:rPr>
              <a:t>- это общая численность населения России, то есть 145 478 097 человек</a:t>
            </a:r>
            <a:r>
              <a:rPr lang="ru-RU" sz="1300" i="1" dirty="0" smtClean="0">
                <a:solidFill>
                  <a:prstClr val="black"/>
                </a:solidFill>
              </a:rPr>
              <a:t>.</a:t>
            </a:r>
            <a:r>
              <a:rPr lang="ru-RU" sz="1300" i="1" dirty="0">
                <a:solidFill>
                  <a:prstClr val="black"/>
                </a:solidFill>
              </a:rPr>
              <a:t/>
            </a:r>
            <a:br>
              <a:rPr lang="ru-RU" sz="1300" i="1" dirty="0">
                <a:solidFill>
                  <a:prstClr val="black"/>
                </a:solidFill>
              </a:rPr>
            </a:br>
            <a:r>
              <a:rPr lang="ru-RU" sz="1300" b="1" dirty="0">
                <a:solidFill>
                  <a:prstClr val="black"/>
                </a:solidFill>
              </a:rPr>
              <a:t>2. TAM (</a:t>
            </a:r>
            <a:r>
              <a:rPr lang="ru-RU" sz="1300" b="1" dirty="0" err="1">
                <a:solidFill>
                  <a:prstClr val="black"/>
                </a:solidFill>
              </a:rPr>
              <a:t>Total</a:t>
            </a:r>
            <a:r>
              <a:rPr lang="ru-RU" sz="1300" b="1" dirty="0">
                <a:solidFill>
                  <a:prstClr val="black"/>
                </a:solidFill>
              </a:rPr>
              <a:t> </a:t>
            </a:r>
            <a:r>
              <a:rPr lang="ru-RU" sz="1300" b="1" dirty="0" err="1">
                <a:solidFill>
                  <a:prstClr val="black"/>
                </a:solidFill>
              </a:rPr>
              <a:t>Addressable</a:t>
            </a:r>
            <a:r>
              <a:rPr lang="ru-RU" sz="1300" b="1" dirty="0">
                <a:solidFill>
                  <a:prstClr val="black"/>
                </a:solidFill>
              </a:rPr>
              <a:t> </a:t>
            </a:r>
            <a:r>
              <a:rPr lang="ru-RU" sz="1300" b="1" dirty="0" err="1">
                <a:solidFill>
                  <a:prstClr val="black"/>
                </a:solidFill>
              </a:rPr>
              <a:t>Market</a:t>
            </a:r>
            <a:r>
              <a:rPr lang="ru-RU" sz="1300" b="1" dirty="0">
                <a:solidFill>
                  <a:prstClr val="black"/>
                </a:solidFill>
              </a:rPr>
              <a:t>)</a:t>
            </a:r>
            <a:r>
              <a:rPr lang="ru-RU" sz="1300" dirty="0">
                <a:solidFill>
                  <a:prstClr val="black"/>
                </a:solidFill>
              </a:rPr>
              <a:t> </a:t>
            </a:r>
            <a:r>
              <a:rPr lang="ru-RU" sz="1300" i="1" dirty="0">
                <a:solidFill>
                  <a:prstClr val="black"/>
                </a:solidFill>
              </a:rPr>
              <a:t>- это подмножество PAM, которое может быть потенциально заинтересовано в онлайн-платформе </a:t>
            </a:r>
            <a:r>
              <a:rPr lang="ru-RU" sz="1300" i="1" dirty="0" err="1">
                <a:solidFill>
                  <a:prstClr val="black"/>
                </a:solidFill>
              </a:rPr>
              <a:t>StyleSavvy</a:t>
            </a:r>
            <a:r>
              <a:rPr lang="ru-RU" sz="1300" i="1" dirty="0">
                <a:solidFill>
                  <a:prstClr val="black"/>
                </a:solidFill>
              </a:rPr>
              <a:t>. Предположим, что целевая аудитория молодых людей в возрасте от 18 до 35 лет, которые интересуются модой, составляет около 30% от PAM. Тогда TAM будет равно: 145 478 097 * 0.3 = 43 643 429 человек</a:t>
            </a:r>
            <a:r>
              <a:rPr lang="ru-RU" sz="1300" i="1" dirty="0" smtClean="0">
                <a:solidFill>
                  <a:prstClr val="black"/>
                </a:solidFill>
              </a:rPr>
              <a:t>.</a:t>
            </a:r>
            <a:r>
              <a:rPr lang="ru-RU" sz="1300" dirty="0">
                <a:solidFill>
                  <a:prstClr val="black"/>
                </a:solidFill>
              </a:rPr>
              <a:t/>
            </a:r>
            <a:br>
              <a:rPr lang="ru-RU" sz="1300" dirty="0">
                <a:solidFill>
                  <a:prstClr val="black"/>
                </a:solidFill>
              </a:rPr>
            </a:br>
            <a:r>
              <a:rPr lang="ru-RU" sz="1300" b="1" dirty="0">
                <a:solidFill>
                  <a:prstClr val="black"/>
                </a:solidFill>
              </a:rPr>
              <a:t>3. SAM (</a:t>
            </a:r>
            <a:r>
              <a:rPr lang="ru-RU" sz="1300" b="1" dirty="0" err="1">
                <a:solidFill>
                  <a:prstClr val="black"/>
                </a:solidFill>
              </a:rPr>
              <a:t>Serviceable</a:t>
            </a:r>
            <a:r>
              <a:rPr lang="ru-RU" sz="1300" b="1" dirty="0">
                <a:solidFill>
                  <a:prstClr val="black"/>
                </a:solidFill>
              </a:rPr>
              <a:t> </a:t>
            </a:r>
            <a:r>
              <a:rPr lang="ru-RU" sz="1300" b="1" dirty="0" err="1">
                <a:solidFill>
                  <a:prstClr val="black"/>
                </a:solidFill>
              </a:rPr>
              <a:t>Addressable</a:t>
            </a:r>
            <a:r>
              <a:rPr lang="ru-RU" sz="1300" b="1" dirty="0">
                <a:solidFill>
                  <a:prstClr val="black"/>
                </a:solidFill>
              </a:rPr>
              <a:t> </a:t>
            </a:r>
            <a:r>
              <a:rPr lang="ru-RU" sz="1300" b="1" dirty="0" err="1">
                <a:solidFill>
                  <a:prstClr val="black"/>
                </a:solidFill>
              </a:rPr>
              <a:t>Market</a:t>
            </a:r>
            <a:r>
              <a:rPr lang="ru-RU" sz="1300" b="1" dirty="0">
                <a:solidFill>
                  <a:prstClr val="black"/>
                </a:solidFill>
              </a:rPr>
              <a:t>) </a:t>
            </a:r>
            <a:r>
              <a:rPr lang="ru-RU" sz="1300" i="1" dirty="0">
                <a:solidFill>
                  <a:prstClr val="black"/>
                </a:solidFill>
              </a:rPr>
              <a:t>- это подмножество TAM, которое может быть реально обслужено платформой </a:t>
            </a:r>
            <a:r>
              <a:rPr lang="ru-RU" sz="1300" i="1" dirty="0" err="1">
                <a:solidFill>
                  <a:prstClr val="black"/>
                </a:solidFill>
              </a:rPr>
              <a:t>StyleSavvy</a:t>
            </a:r>
            <a:r>
              <a:rPr lang="ru-RU" sz="1300" i="1" dirty="0">
                <a:solidFill>
                  <a:prstClr val="black"/>
                </a:solidFill>
              </a:rPr>
              <a:t>. SAM зависит от дополнительных факторов, таких как доступность интернета, популярность онлайн-покупок и других критериев. Предположим, что SAM составляет около 60% от TAM. Тогда SAM будет равно: 43 643 429 * 0.6 = 26 186 057 человек</a:t>
            </a:r>
            <a:r>
              <a:rPr lang="ru-RU" sz="1300" i="1" dirty="0" smtClean="0">
                <a:solidFill>
                  <a:prstClr val="black"/>
                </a:solidFill>
              </a:rPr>
              <a:t>.</a:t>
            </a:r>
            <a:r>
              <a:rPr lang="ru-RU" sz="1300" i="1" dirty="0">
                <a:solidFill>
                  <a:prstClr val="black"/>
                </a:solidFill>
              </a:rPr>
              <a:t/>
            </a:r>
            <a:br>
              <a:rPr lang="ru-RU" sz="1300" i="1" dirty="0">
                <a:solidFill>
                  <a:prstClr val="black"/>
                </a:solidFill>
              </a:rPr>
            </a:br>
            <a:r>
              <a:rPr lang="ru-RU" sz="1300" b="1" dirty="0">
                <a:solidFill>
                  <a:prstClr val="black"/>
                </a:solidFill>
              </a:rPr>
              <a:t>4. SOM (</a:t>
            </a:r>
            <a:r>
              <a:rPr lang="ru-RU" sz="1300" b="1" dirty="0" err="1">
                <a:solidFill>
                  <a:prstClr val="black"/>
                </a:solidFill>
              </a:rPr>
              <a:t>Serviceable</a:t>
            </a:r>
            <a:r>
              <a:rPr lang="ru-RU" sz="1300" b="1" dirty="0">
                <a:solidFill>
                  <a:prstClr val="black"/>
                </a:solidFill>
              </a:rPr>
              <a:t> </a:t>
            </a:r>
            <a:r>
              <a:rPr lang="ru-RU" sz="1300" b="1" dirty="0" err="1">
                <a:solidFill>
                  <a:prstClr val="black"/>
                </a:solidFill>
              </a:rPr>
              <a:t>Obtainable</a:t>
            </a:r>
            <a:r>
              <a:rPr lang="ru-RU" sz="1300" b="1" dirty="0">
                <a:solidFill>
                  <a:prstClr val="black"/>
                </a:solidFill>
              </a:rPr>
              <a:t> </a:t>
            </a:r>
            <a:r>
              <a:rPr lang="ru-RU" sz="1300" b="1" dirty="0" err="1">
                <a:solidFill>
                  <a:prstClr val="black"/>
                </a:solidFill>
              </a:rPr>
              <a:t>Market</a:t>
            </a:r>
            <a:r>
              <a:rPr lang="ru-RU" sz="1300" b="1" dirty="0">
                <a:solidFill>
                  <a:prstClr val="black"/>
                </a:solidFill>
              </a:rPr>
              <a:t>)</a:t>
            </a:r>
            <a:r>
              <a:rPr lang="ru-RU" sz="1300" dirty="0">
                <a:solidFill>
                  <a:prstClr val="black"/>
                </a:solidFill>
              </a:rPr>
              <a:t> - </a:t>
            </a:r>
            <a:r>
              <a:rPr lang="ru-RU" sz="1300" i="1" dirty="0">
                <a:solidFill>
                  <a:prstClr val="black"/>
                </a:solidFill>
              </a:rPr>
              <a:t>это подмножество SAM, которое может быть реально достигнуто платформой </a:t>
            </a:r>
            <a:r>
              <a:rPr lang="ru-RU" sz="1300" i="1" dirty="0" err="1">
                <a:solidFill>
                  <a:prstClr val="black"/>
                </a:solidFill>
              </a:rPr>
              <a:t>StyleSavvy</a:t>
            </a:r>
            <a:r>
              <a:rPr lang="ru-RU" sz="1300" i="1" dirty="0">
                <a:solidFill>
                  <a:prstClr val="black"/>
                </a:solidFill>
              </a:rPr>
              <a:t> в определенном временном периоде. SOM зависит от конкурентной среды, маркетинговых усилий и других факторов. Предположим, что SOM составляет около 40% от SAM. Тогда SOM будет равно: 26 186 057 * 0.4 = 10 474 423 человек.</a:t>
            </a:r>
            <a:endParaRPr lang="ru-RU" sz="13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57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99576" y="387003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itchFamily="49" charset="-128"/>
              </a:rPr>
              <a:t>Анализ конкурентов</a:t>
            </a:r>
            <a:endParaRPr sz="4400" dirty="0">
              <a:ea typeface="MS Gothic" pitchFamily="49" charset="-128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46252"/>
              </p:ext>
            </p:extLst>
          </p:nvPr>
        </p:nvGraphicFramePr>
        <p:xfrm>
          <a:off x="30205" y="1251099"/>
          <a:ext cx="10040350" cy="4544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xmlns="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656209"/>
              </p:ext>
            </p:extLst>
          </p:nvPr>
        </p:nvGraphicFramePr>
        <p:xfrm>
          <a:off x="-2" y="1030279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xmlns="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Молодые люди, интересующиеся модой и стилем;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Люди, которые хотят получить персонализированные рекомендации по стилю;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Любители эксклюзивных и модных вещей;</a:t>
            </a:r>
            <a:endParaRPr lang="ru-RU" sz="12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F550915-D032-4573-90CB-201A188317EF}"/>
              </a:ext>
            </a:extLst>
          </p:cNvPr>
          <p:cNvSpPr txBox="1"/>
          <p:nvPr/>
        </p:nvSpPr>
        <p:spPr>
          <a:xfrm>
            <a:off x="4103866" y="1653198"/>
            <a:ext cx="19442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Персонализированные рекомендации по стилю и моде;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Возможность покупки товаров сразу на платформе;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Уникальный контент, созданный экспертами в области моды и стиля;</a:t>
            </a:r>
            <a:endParaRPr lang="ru-RU" sz="12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593FF6-DBE7-4402-A77C-0B148DED1794}"/>
              </a:ext>
            </a:extLst>
          </p:cNvPr>
          <p:cNvSpPr txBox="1"/>
          <p:nvPr/>
        </p:nvSpPr>
        <p:spPr>
          <a:xfrm>
            <a:off x="6085145" y="2922358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Прямые каналы сбыта: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интернет-платформа, мобильное приложение;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Непрямые каналы сбыта: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партнерские интернет-магазины;</a:t>
            </a:r>
            <a:endParaRPr lang="ru-RU" sz="12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E81C09C-5AB1-4DDC-A1FF-5BCC5D71F70B}"/>
              </a:ext>
            </a:extLst>
          </p:cNvPr>
          <p:cNvSpPr txBox="1"/>
          <p:nvPr/>
        </p:nvSpPr>
        <p:spPr>
          <a:xfrm>
            <a:off x="6061497" y="1467294"/>
            <a:ext cx="203678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Прямой контакт с пользователем через платформу и социальные сети;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Предоставление персонализированных услуг и рекомендаций;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94357B-2D23-4FCD-B5C5-38AAC0299F7B}"/>
              </a:ext>
            </a:extLst>
          </p:cNvPr>
          <p:cNvSpPr txBox="1"/>
          <p:nvPr/>
        </p:nvSpPr>
        <p:spPr>
          <a:xfrm>
            <a:off x="5129820" y="4554084"/>
            <a:ext cx="5040314" cy="553998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Комиссия с продажи товаров на платформе;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Рекламные доходы от партнеров и спонсоров;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Подписка на дополнительные услуги и контент;</a:t>
            </a:r>
            <a:endParaRPr lang="ru-RU" sz="12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3CE1D43-83B7-45A8-B096-166712F58DCA}"/>
              </a:ext>
            </a:extLst>
          </p:cNvPr>
          <p:cNvSpPr txBox="1"/>
          <p:nvPr/>
        </p:nvSpPr>
        <p:spPr>
          <a:xfrm>
            <a:off x="2052163" y="2855122"/>
            <a:ext cx="187196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Информационные технологии и программное обеспечение;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Контент-команда и специалисты по стилю;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Маркетинговая команда и отдел продаж;</a:t>
            </a:r>
            <a:endParaRPr lang="ru-RU" sz="12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88AE428-4C2F-4E0C-8D37-FD408E4E4639}"/>
              </a:ext>
            </a:extLst>
          </p:cNvPr>
          <p:cNvSpPr txBox="1"/>
          <p:nvPr/>
        </p:nvSpPr>
        <p:spPr>
          <a:xfrm>
            <a:off x="2032384" y="1474237"/>
            <a:ext cx="197891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Разработка и поддержка платформы;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Организация маркетинговой кампании и продвижение платформы;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Инвесторы и финансовые партнеры;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Крупные бренды одежды и аксессуаров;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Интернет-магазины и ритейлеры;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BA9E95C-9ADE-4F77-9636-FB94B462239A}"/>
              </a:ext>
            </a:extLst>
          </p:cNvPr>
          <p:cNvSpPr txBox="1"/>
          <p:nvPr/>
        </p:nvSpPr>
        <p:spPr>
          <a:xfrm>
            <a:off x="53007" y="4349756"/>
            <a:ext cx="4881234" cy="1292662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Фиксированные издержки: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зарплата сотрудников и команды проекта, аренда офиса, расходы на техническое обслуживание и разработку платформы;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Переменные издержки: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маркетинговые расходы (реклама, продвижение, проведение мероприятий), комиссия с продажи товаров на платформе;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электронные издержки: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облачных хранилищ данных, оплата за интернет-трафик и серверное обслуживание;</a:t>
            </a:r>
            <a:endParaRPr lang="ru-RU" sz="12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602510" y="59600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Процесс производства товара (оказания услуги)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475097" y="1467123"/>
            <a:ext cx="3945943" cy="112552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Консультация с клиентом: на этом этапе стилист общается с клиентом и выясняет его потребности, пожелания и требования к созданию образа.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6336" y="993321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производства данной услуги включает в себя следующие этапы:</a:t>
            </a:r>
          </a:p>
        </p:txBody>
      </p:sp>
      <p:sp>
        <p:nvSpPr>
          <p:cNvPr id="6" name="Овал 5"/>
          <p:cNvSpPr/>
          <p:nvPr/>
        </p:nvSpPr>
        <p:spPr>
          <a:xfrm>
            <a:off x="6619056" y="2708420"/>
            <a:ext cx="3384248" cy="135099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Подбор одежды и аксессуаров: на основе предыдущих этапов стилист подбирает одежду и аксессуары, которые подходят клиенту по стилю, цвету и форме.</a:t>
            </a:r>
          </a:p>
        </p:txBody>
      </p:sp>
      <p:sp>
        <p:nvSpPr>
          <p:cNvPr id="9" name="Овал 8"/>
          <p:cNvSpPr/>
          <p:nvPr/>
        </p:nvSpPr>
        <p:spPr>
          <a:xfrm>
            <a:off x="2592040" y="3557910"/>
            <a:ext cx="4614840" cy="13655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Оформление образа: на этом этапе стилист создает готовый образ, который соответствует требованиям и пожеланиям клиента.</a:t>
            </a:r>
          </a:p>
        </p:txBody>
      </p:sp>
      <p:sp>
        <p:nvSpPr>
          <p:cNvPr id="10" name="Овал 9"/>
          <p:cNvSpPr/>
          <p:nvPr/>
        </p:nvSpPr>
        <p:spPr>
          <a:xfrm>
            <a:off x="4523600" y="1340268"/>
            <a:ext cx="4477152" cy="135099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Анализ внешности клиента: стилист проводит анализ внешности клиента, определяет его тип фигуры, цветотип кожи и волос, а также другие особенности внешности, которые могут повлиять на выбор стиля и одежды.</a:t>
            </a:r>
          </a:p>
        </p:txBody>
      </p:sp>
      <p:sp>
        <p:nvSpPr>
          <p:cNvPr id="11" name="Овал 10"/>
          <p:cNvSpPr/>
          <p:nvPr/>
        </p:nvSpPr>
        <p:spPr>
          <a:xfrm>
            <a:off x="92135" y="2637163"/>
            <a:ext cx="3363914" cy="127823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Предоставление рекомендаций: стилист дает клиенту рекомендации по уходу за одеждой и аксессуарами, а также советы по созданию образа в будущем.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135" y="4996640"/>
            <a:ext cx="10003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производство услуги на платформе «StyleSavvy» включает в себя индивидуальный подход к каждому клиенту и предоставление качественных консультаций по стилю и моде.</a:t>
            </a: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503809" y="1571400"/>
            <a:ext cx="8856983" cy="37841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108360" algn="just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(конкретная)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платформы для консультирования клиентов по вопросам стиля и моды.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360" algn="just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Measurable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(измеримая)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достижение количества 1000 клиентов в течение первых 6 месяцев работы платформы.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360" algn="just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Achievable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(достижимая)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цель достижима при использовании определенных маркетинговых стратегий и качественных услуг.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360" algn="just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Relevant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(релевантная)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цель соответствует миссии стартапа, которая заключается в создании удобной и доступной платформы для клиентов, которые хотят улучшить свой стиль и имидж.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360" algn="just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Time-bound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(временные рамки)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цель должна быть достигнута в течение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 работы платформы.</a:t>
            </a:r>
            <a:endParaRPr lang="ru-RU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576312" y="58860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648320" y="299684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xmlns="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3173483"/>
              </p:ext>
            </p:extLst>
          </p:nvPr>
        </p:nvGraphicFramePr>
        <p:xfrm>
          <a:off x="143768" y="1539131"/>
          <a:ext cx="9793089" cy="3411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843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руб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дизайн платформы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1 000 000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сбережения основателя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Найм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обучение специалистов (стилистов)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3 000 000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Инвестор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Маркетинговые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расходы(реклама, продвижение)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сбережения основателя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офиса и оборудования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750 000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Банковский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кредит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4392876"/>
                  </a:ext>
                </a:extLst>
              </a:tr>
              <a:tr h="428442">
                <a:tc gridSpan="3"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r>
                        <a:rPr lang="ru-RU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450 000</a:t>
                      </a:r>
                      <a:r>
                        <a:rPr lang="ru-RU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рублей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9276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576312" y="46647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43768" y="1997516"/>
            <a:ext cx="9792840" cy="250055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457200" algn="just">
              <a:buFont typeface="Times New Roman" pitchFamily="18" charset="0"/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Организационно-правовая форма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проекта «StyleSavvy» может быть выбрана в виде общества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ограниченной ответственностью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(ООО), так как это наиболее распространенная и удобная форма для малого и среднего бизнеса в России. В этом случае, учредители будут иметь ограниченную ответственность и несут риски только в размере своих вкладов в уставный капитал компании.</a:t>
            </a:r>
          </a:p>
          <a:p>
            <a:pPr indent="457200" algn="just">
              <a:buFont typeface="Times New Roman" pitchFamily="18" charset="0"/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налогообложения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которую можно выбрать для ООО, зависит от объема доходов, которые планируются получать. </a:t>
            </a:r>
          </a:p>
          <a:p>
            <a:pPr indent="457200" algn="just">
              <a:buFont typeface="Times New Roman" pitchFamily="18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доходы проекта не превышают 60 миллионов рублей в год, то можно выбрать упрощенную систему налогообложения (УСН) на основе доходов минус расходы. В этом случае, ставка налога составляет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6%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дохода для ООО.</a:t>
            </a: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504304" y="-2098"/>
            <a:ext cx="10064899" cy="531019"/>
          </a:xfrm>
        </p:spPr>
        <p:txBody>
          <a:bodyPr lIns="720000"/>
          <a:lstStyle/>
          <a:p>
            <a:r>
              <a:rPr lang="ru-RU" sz="3200" dirty="0">
                <a:latin typeface="+mn-lt"/>
              </a:rPr>
              <a:t>Финансовый план</a:t>
            </a:r>
            <a:endParaRPr sz="32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018202"/>
              </p:ext>
            </p:extLst>
          </p:nvPr>
        </p:nvGraphicFramePr>
        <p:xfrm>
          <a:off x="0" y="-50866"/>
          <a:ext cx="10070012" cy="5855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512">
                  <a:extLst>
                    <a:ext uri="{9D8B030D-6E8A-4147-A177-3AD203B41FA5}">
                      <a16:colId xmlns:a16="http://schemas.microsoft.com/office/drawing/2014/main" xmlns="" val="3224622018"/>
                    </a:ext>
                  </a:extLst>
                </a:gridCol>
                <a:gridCol w="146177">
                  <a:extLst>
                    <a:ext uri="{9D8B030D-6E8A-4147-A177-3AD203B41FA5}">
                      <a16:colId xmlns:a16="http://schemas.microsoft.com/office/drawing/2014/main" xmlns="" val="1004415645"/>
                    </a:ext>
                  </a:extLst>
                </a:gridCol>
                <a:gridCol w="3250813">
                  <a:extLst>
                    <a:ext uri="{9D8B030D-6E8A-4147-A177-3AD203B41FA5}">
                      <a16:colId xmlns:a16="http://schemas.microsoft.com/office/drawing/2014/main" xmlns="" val="715545213"/>
                    </a:ext>
                  </a:extLst>
                </a:gridCol>
                <a:gridCol w="476708">
                  <a:extLst>
                    <a:ext uri="{9D8B030D-6E8A-4147-A177-3AD203B41FA5}">
                      <a16:colId xmlns:a16="http://schemas.microsoft.com/office/drawing/2014/main" xmlns="" val="1343009925"/>
                    </a:ext>
                  </a:extLst>
                </a:gridCol>
                <a:gridCol w="367746">
                  <a:extLst>
                    <a:ext uri="{9D8B030D-6E8A-4147-A177-3AD203B41FA5}">
                      <a16:colId xmlns:a16="http://schemas.microsoft.com/office/drawing/2014/main" xmlns="" val="3230580302"/>
                    </a:ext>
                  </a:extLst>
                </a:gridCol>
                <a:gridCol w="367746">
                  <a:extLst>
                    <a:ext uri="{9D8B030D-6E8A-4147-A177-3AD203B41FA5}">
                      <a16:colId xmlns:a16="http://schemas.microsoft.com/office/drawing/2014/main" xmlns="" val="3284032906"/>
                    </a:ext>
                  </a:extLst>
                </a:gridCol>
                <a:gridCol w="367746">
                  <a:extLst>
                    <a:ext uri="{9D8B030D-6E8A-4147-A177-3AD203B41FA5}">
                      <a16:colId xmlns:a16="http://schemas.microsoft.com/office/drawing/2014/main" xmlns="" val="3366597553"/>
                    </a:ext>
                  </a:extLst>
                </a:gridCol>
                <a:gridCol w="367746">
                  <a:extLst>
                    <a:ext uri="{9D8B030D-6E8A-4147-A177-3AD203B41FA5}">
                      <a16:colId xmlns:a16="http://schemas.microsoft.com/office/drawing/2014/main" xmlns="" val="2971157715"/>
                    </a:ext>
                  </a:extLst>
                </a:gridCol>
                <a:gridCol w="367746">
                  <a:extLst>
                    <a:ext uri="{9D8B030D-6E8A-4147-A177-3AD203B41FA5}">
                      <a16:colId xmlns:a16="http://schemas.microsoft.com/office/drawing/2014/main" xmlns="" val="3290506229"/>
                    </a:ext>
                  </a:extLst>
                </a:gridCol>
                <a:gridCol w="367746">
                  <a:extLst>
                    <a:ext uri="{9D8B030D-6E8A-4147-A177-3AD203B41FA5}">
                      <a16:colId xmlns:a16="http://schemas.microsoft.com/office/drawing/2014/main" xmlns="" val="1813536630"/>
                    </a:ext>
                  </a:extLst>
                </a:gridCol>
                <a:gridCol w="367746">
                  <a:extLst>
                    <a:ext uri="{9D8B030D-6E8A-4147-A177-3AD203B41FA5}">
                      <a16:colId xmlns:a16="http://schemas.microsoft.com/office/drawing/2014/main" xmlns="" val="526129982"/>
                    </a:ext>
                  </a:extLst>
                </a:gridCol>
                <a:gridCol w="367746">
                  <a:extLst>
                    <a:ext uri="{9D8B030D-6E8A-4147-A177-3AD203B41FA5}">
                      <a16:colId xmlns:a16="http://schemas.microsoft.com/office/drawing/2014/main" xmlns="" val="3577892672"/>
                    </a:ext>
                  </a:extLst>
                </a:gridCol>
                <a:gridCol w="367746">
                  <a:extLst>
                    <a:ext uri="{9D8B030D-6E8A-4147-A177-3AD203B41FA5}">
                      <a16:colId xmlns:a16="http://schemas.microsoft.com/office/drawing/2014/main" xmlns="" val="866846988"/>
                    </a:ext>
                  </a:extLst>
                </a:gridCol>
                <a:gridCol w="367746">
                  <a:extLst>
                    <a:ext uri="{9D8B030D-6E8A-4147-A177-3AD203B41FA5}">
                      <a16:colId xmlns:a16="http://schemas.microsoft.com/office/drawing/2014/main" xmlns="" val="415884959"/>
                    </a:ext>
                  </a:extLst>
                </a:gridCol>
                <a:gridCol w="367746">
                  <a:extLst>
                    <a:ext uri="{9D8B030D-6E8A-4147-A177-3AD203B41FA5}">
                      <a16:colId xmlns:a16="http://schemas.microsoft.com/office/drawing/2014/main" xmlns="" val="639598960"/>
                    </a:ext>
                  </a:extLst>
                </a:gridCol>
                <a:gridCol w="367746">
                  <a:extLst>
                    <a:ext uri="{9D8B030D-6E8A-4147-A177-3AD203B41FA5}">
                      <a16:colId xmlns:a16="http://schemas.microsoft.com/office/drawing/2014/main" xmlns="" val="1701735119"/>
                    </a:ext>
                  </a:extLst>
                </a:gridCol>
                <a:gridCol w="1279850">
                  <a:extLst>
                    <a:ext uri="{9D8B030D-6E8A-4147-A177-3AD203B41FA5}">
                      <a16:colId xmlns:a16="http://schemas.microsoft.com/office/drawing/2014/main" xmlns="" val="2280980107"/>
                    </a:ext>
                  </a:extLst>
                </a:gridCol>
              </a:tblGrid>
              <a:tr h="20747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Месяц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(за 1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год/либо до срока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3464860"/>
                  </a:ext>
                </a:extLst>
              </a:tr>
              <a:tr h="2170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6054789"/>
                  </a:ext>
                </a:extLst>
              </a:tr>
              <a:tr h="217064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50044102"/>
                  </a:ext>
                </a:extLst>
              </a:tr>
              <a:tr h="35368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2 350 000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547570"/>
                  </a:ext>
                </a:extLst>
              </a:tr>
              <a:tr h="35368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900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650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800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750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1 950 000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450 000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250 000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600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19 750 000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5775521"/>
                  </a:ext>
                </a:extLst>
              </a:tr>
              <a:tr h="26715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1173379"/>
                  </a:ext>
                </a:extLst>
              </a:tr>
              <a:tr h="35368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2 220 000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1351755"/>
                  </a:ext>
                </a:extLst>
              </a:tr>
              <a:tr h="353698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2.1.2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21" marR="2921" marT="292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Реклама</a:t>
                      </a:r>
                      <a:r>
                        <a:rPr lang="ru-RU" sz="1400" b="0" i="0" u="none" strike="noStrike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и маркетинг</a:t>
                      </a:r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21" marR="2921" marT="292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21" marR="2921" marT="292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000 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21" marR="2921" marT="292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125</a:t>
                      </a:r>
                    </a:p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000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21" marR="2921" marT="292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000 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21" marR="2921" marT="292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000 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21" marR="2921" marT="292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000 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21" marR="2921" marT="292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125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000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21" marR="2921" marT="292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125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000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21" marR="2921" marT="292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000 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21" marR="2921" marT="292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125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000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21" marR="2921" marT="292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000 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21" marR="2921" marT="292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000 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21" marR="2921" marT="292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000 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21" marR="2921" marT="292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500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000 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21" marR="2921" marT="2921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715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1512174"/>
                  </a:ext>
                </a:extLst>
              </a:tr>
              <a:tr h="26715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Зарплата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755 000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645 000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5 441 000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70926031"/>
                  </a:ext>
                </a:extLst>
              </a:tr>
              <a:tr h="35368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взносы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 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570</a:t>
                      </a: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</a:t>
                      </a: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</a:t>
                      </a: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480</a:t>
                      </a: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</a:t>
                      </a: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585</a:t>
                      </a: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435</a:t>
                      </a: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</a:t>
                      </a: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375</a:t>
                      </a: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480</a:t>
                      </a: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5 925 000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5368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Закупка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товаров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r>
                        <a:rPr lang="ru-RU" sz="12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250 000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537564"/>
                  </a:ext>
                </a:extLst>
              </a:tr>
              <a:tr h="35368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Транспортные расходы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ru-RU" sz="12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4533256"/>
                  </a:ext>
                </a:extLst>
              </a:tr>
              <a:tr h="35368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ДО </a:t>
                      </a:r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НАЛОГООБЛОЖЕНИЯ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700 000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800  000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950 000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5842100"/>
                  </a:ext>
                </a:extLst>
              </a:tr>
              <a:tr h="35368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НАЛОГИ, 6% (УСН)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48 000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48 000  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537 000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754930"/>
                  </a:ext>
                </a:extLst>
              </a:tr>
              <a:tr h="35368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846 000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752 000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658 000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658 000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564 000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752</a:t>
                      </a:r>
                    </a:p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658 000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752 00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611 000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752 000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752 000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658 000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413 000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8235069"/>
                  </a:ext>
                </a:extLst>
              </a:tr>
              <a:tr h="208717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2866590"/>
                  </a:ext>
                </a:extLst>
              </a:tr>
              <a:tr h="382922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300 000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5 450 000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2512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571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648320" y="513541"/>
            <a:ext cx="10074686" cy="731675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проекта</a:t>
            </a:r>
            <a:br>
              <a:rPr lang="ru-RU" sz="4000" dirty="0">
                <a:ea typeface="MS Gothic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677799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xmlns="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xmlns="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Ед. изм.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51 480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19 750 000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16 515 000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8 662 000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366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144 464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450 000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52,6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576312" y="-261069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090229"/>
              </p:ext>
            </p:extLst>
          </p:nvPr>
        </p:nvGraphicFramePr>
        <p:xfrm>
          <a:off x="0" y="834127"/>
          <a:ext cx="10080626" cy="4817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7944">
                  <a:extLst>
                    <a:ext uri="{9D8B030D-6E8A-4147-A177-3AD203B41FA5}">
                      <a16:colId xmlns:a16="http://schemas.microsoft.com/office/drawing/2014/main" xmlns="" val="671639098"/>
                    </a:ext>
                  </a:extLst>
                </a:gridCol>
                <a:gridCol w="4108205">
                  <a:extLst>
                    <a:ext uri="{9D8B030D-6E8A-4147-A177-3AD203B41FA5}">
                      <a16:colId xmlns:a16="http://schemas.microsoft.com/office/drawing/2014/main" xmlns="" val="1339768156"/>
                    </a:ext>
                  </a:extLst>
                </a:gridCol>
                <a:gridCol w="428299">
                  <a:extLst>
                    <a:ext uri="{9D8B030D-6E8A-4147-A177-3AD203B41FA5}">
                      <a16:colId xmlns:a16="http://schemas.microsoft.com/office/drawing/2014/main" xmlns="" val="1846603329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1885878208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395125319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1609369243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254766473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22529741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399696866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362593490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249148901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845119498"/>
                    </a:ext>
                  </a:extLst>
                </a:gridCol>
                <a:gridCol w="431802">
                  <a:extLst>
                    <a:ext uri="{9D8B030D-6E8A-4147-A177-3AD203B41FA5}">
                      <a16:colId xmlns:a16="http://schemas.microsoft.com/office/drawing/2014/main" xmlns="" val="2671085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Фаза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Мероприятие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Месяц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93957612"/>
                  </a:ext>
                </a:extLst>
              </a:tr>
              <a:tr h="347211">
                <a:tc gridSpan="2"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endParaRPr lang="ru-RU" sz="1200" b="1" i="0" u="sng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94888205"/>
                  </a:ext>
                </a:extLst>
              </a:tr>
              <a:tr h="434014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200" u="sng" dirty="0"/>
                        <a:t>I. </a:t>
                      </a:r>
                      <a:r>
                        <a:rPr lang="ru-RU" sz="1200" u="sng" dirty="0"/>
                        <a:t>Предварительные работы</a:t>
                      </a:r>
                      <a:endParaRPr lang="ru-RU" sz="1200" b="1" i="0" u="sng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Изучение рынка и анализ</a:t>
                      </a:r>
                      <a:r>
                        <a:rPr lang="ru-RU" sz="1200" baseline="0" dirty="0"/>
                        <a:t> конкурентов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27607140"/>
                  </a:ext>
                </a:extLst>
              </a:tr>
              <a:tr h="347211"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Разработка бизнес-плана и стратегии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42783128"/>
                  </a:ext>
                </a:extLst>
              </a:tr>
              <a:tr h="347211"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Поиск инвесторов и заключение договоров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48613046"/>
                  </a:ext>
                </a:extLst>
              </a:tr>
              <a:tr h="434014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200" u="sng" dirty="0"/>
                        <a:t>II. </a:t>
                      </a:r>
                      <a:r>
                        <a:rPr lang="ru-RU" sz="1200" u="sng" dirty="0"/>
                        <a:t>Разработка</a:t>
                      </a:r>
                      <a:r>
                        <a:rPr lang="ru-RU" sz="1200" u="sng" baseline="0" dirty="0"/>
                        <a:t> платформы</a:t>
                      </a:r>
                      <a:endParaRPr lang="ru-RU" sz="1200" b="1" u="sng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Проектирование и разработка пользовательского интерфейса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96326232"/>
                  </a:ext>
                </a:extLst>
              </a:tr>
              <a:tr h="347211"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Разработка серверной архитектуры</a:t>
                      </a:r>
                      <a:r>
                        <a:rPr lang="ru-RU" sz="1200" baseline="0" dirty="0"/>
                        <a:t> и БД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00868003"/>
                  </a:ext>
                </a:extLst>
              </a:tr>
              <a:tr h="461459"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Разработка мобильного приложения и его интеграция</a:t>
                      </a:r>
                      <a:r>
                        <a:rPr lang="ru-RU" sz="1200" baseline="0" dirty="0"/>
                        <a:t> с платформой, тестирование и откладка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52491412"/>
                  </a:ext>
                </a:extLst>
              </a:tr>
              <a:tr h="434014">
                <a:tc>
                  <a:txBody>
                    <a:bodyPr/>
                    <a:lstStyle/>
                    <a:p>
                      <a:r>
                        <a:rPr lang="en-US" sz="1200" u="sng" dirty="0"/>
                        <a:t>III.</a:t>
                      </a:r>
                      <a:r>
                        <a:rPr lang="en-US" sz="1200" u="sng" baseline="0" dirty="0"/>
                        <a:t> </a:t>
                      </a:r>
                      <a:r>
                        <a:rPr lang="ru-RU" sz="1200" u="sng" baseline="0" dirty="0"/>
                        <a:t>Запуск и продвижение</a:t>
                      </a:r>
                      <a:endParaRPr lang="ru-RU" sz="1200" b="1" u="sng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Организация маркетинговой</a:t>
                      </a:r>
                      <a:r>
                        <a:rPr lang="ru-RU" sz="1200" baseline="0" dirty="0"/>
                        <a:t> кампании и запуск платформы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51576703"/>
                  </a:ext>
                </a:extLst>
              </a:tr>
              <a:tr h="347211">
                <a:tc>
                  <a:txBody>
                    <a:bodyPr/>
                    <a:lstStyle/>
                    <a:p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Продвижение платформы через соц. сети и </a:t>
                      </a:r>
                      <a:r>
                        <a:rPr lang="ru-RU" sz="1200" dirty="0" err="1"/>
                        <a:t>блогеров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26777777"/>
                  </a:ext>
                </a:extLst>
              </a:tr>
              <a:tr h="434014">
                <a:tc>
                  <a:txBody>
                    <a:bodyPr/>
                    <a:lstStyle/>
                    <a:p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Проведение мероприятий</a:t>
                      </a:r>
                      <a:r>
                        <a:rPr lang="ru-RU" sz="1200" baseline="0" dirty="0"/>
                        <a:t> и конкурсов для привлечения пользователей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0833164"/>
                  </a:ext>
                </a:extLst>
              </a:tr>
              <a:tr h="412564">
                <a:tc>
                  <a:txBody>
                    <a:bodyPr/>
                    <a:lstStyle/>
                    <a:p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Анализ результатов и корректировка стратегии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3361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504304" y="675035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11" name="Picture 2" descr="https://sun9-61.userapi.com/impg/mePdXrjadjEdpTd_UZDKCkbXo5hksFCvjTPefA/J7UqLCizpuw.jpg?size=1280x1225&amp;quality=95&amp;sign=834a0ecb49ddbc9a67c3fb9cfdf0ec6c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16" y="1657835"/>
            <a:ext cx="2883092" cy="2819712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72160" y="1678294"/>
            <a:ext cx="6262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Григорьева Камилла Вадимовна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50595" y="2403227"/>
            <a:ext cx="41456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Контактный номер: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+7(903)307-10-78</a:t>
            </a:r>
          </a:p>
          <a:p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camilla_grigoreva_2002@mail.ru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VK: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https://vk.com/id174768685</a:t>
            </a:r>
            <a:endParaRPr lang="en-US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58908" y="3699371"/>
            <a:ext cx="5800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офис платформы «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StyleSavvy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92240" y="4161036"/>
            <a:ext cx="554227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расположения: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Казань, Вахитовский район, Петербургская улица, 55д, вывеска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StyleSavvy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(Административное здание)</a:t>
            </a:r>
          </a:p>
          <a:p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Контактный номер поста: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+7(843)222-61-61</a:t>
            </a:r>
            <a:endParaRPr lang="ru-RU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9369</TotalTime>
  <Words>1836</Words>
  <Application>Microsoft Office PowerPoint</Application>
  <PresentationFormat>Произвольный</PresentationFormat>
  <Paragraphs>462</Paragraphs>
  <Slides>18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cons</cp:lastModifiedBy>
  <cp:revision>102</cp:revision>
  <dcterms:created xsi:type="dcterms:W3CDTF">2022-10-14T10:42:52Z</dcterms:created>
  <dcterms:modified xsi:type="dcterms:W3CDTF">2023-10-02T09:05:32Z</dcterms:modified>
  <dc:language>ru-RU</dc:language>
</cp:coreProperties>
</file>