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5119350" cy="10691495"/>
  <p:notesSz cx="9928225" cy="14357350"/>
  <p:embeddedFontLst>
    <p:embeddedFont>
      <p:font typeface="Arial Black" panose="020B0A04020102020204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6556"/>
        <p:guide orient="horz" pos="242"/>
        <p:guide orient="horz" pos="972"/>
        <p:guide orient="horz" pos="2234"/>
        <p:guide pos="5148"/>
        <p:guide pos="9263"/>
        <p:guide orient="horz" pos="284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2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6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" name="Google Shape;98;p1:notes"/>
          <p:cNvSpPr/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" name="Google Shape;115;g13554aad57c_2_5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7" name="Google Shape;127;g135b65a272a_0_8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9" name="Google Shape;139;g135b65a272a_0_95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1" name="Google Shape;151;g135b65a272a_0_107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3" name="Google Shape;163;g135b65a272a_0_120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5" name="Google Shape;175;g135b65a272a_0_144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7" name="Google Shape;187;g135b65a272a_0_157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9" name="Google Shape;199;g135b65a272a_0_169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1" name="Google Shape;211;g135b65a272a_0_183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3" name="Google Shape;223;g135b65a272a_0_196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6" name="Google Shape;236;g135b65a272a_0_211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9" name="Google Shape;249;g135b65a272a_0_226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/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2" name="Google Shape;262;g135b65a272a_0_241:notes"/>
          <p:cNvSpPr/>
          <p:nvPr>
            <p:ph type="sldImg" idx="2"/>
          </p:nvPr>
        </p:nvSpPr>
        <p:spPr>
          <a:xfrm>
            <a:off x="2297113" y="2597150"/>
            <a:ext cx="9906000" cy="700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/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87" name="Google Shape;287;g135b65a272a_0_19:notes"/>
          <p:cNvSpPr/>
          <p:nvPr>
            <p:ph type="sldImg" idx="2"/>
          </p:nvPr>
        </p:nvSpPr>
        <p:spPr>
          <a:xfrm>
            <a:off x="1539875" y="1795463"/>
            <a:ext cx="6848400" cy="4843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Титульный слайд">
  <p:cSld name="TITLE">
    <p:bg>
      <p:bgPr>
        <a:solidFill>
          <a:schemeClr val="lt1"/>
        </a:solidFill>
        <a:effectLst/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20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5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9pPr>
          </a:lstStyle>
          <a:p/>
        </p:txBody>
      </p:sp>
      <p:sp>
        <p:nvSpPr>
          <p:cNvPr id="21" name="Google Shape;21;p3"/>
          <p:cNvSpPr txBox="1"/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>
              <a:fillRect/>
            </a:stretch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/>
            <a:srcRect/>
            <a:stretch>
              <a:fillRect/>
            </a:stretch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Два объекта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Сравнение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0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20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5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9pPr>
          </a:lstStyle>
          <a:p/>
        </p:txBody>
      </p:sp>
      <p:sp>
        <p:nvSpPr>
          <p:cNvPr id="40" name="Google Shape;40;p5"/>
          <p:cNvSpPr txBox="1"/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0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20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5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 b="1"/>
            </a:lvl9pPr>
          </a:lstStyle>
          <a:p/>
        </p:txBody>
      </p:sp>
      <p:sp>
        <p:nvSpPr>
          <p:cNvPr id="42" name="Google Shape;42;p5"/>
          <p:cNvSpPr txBox="1"/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Только заголовок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Объект с подписью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 panose="020B0604020202020204"/>
              <a:buNone/>
              <a:defRPr sz="499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65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90"/>
            </a:lvl1pPr>
            <a:lvl2pPr marL="914400" lvl="1" indent="-50546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09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0"/>
            </a:lvl3pPr>
            <a:lvl4pPr marL="1828800" lvl="3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4pPr>
            <a:lvl5pPr marL="2286000" lvl="4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5pPr>
            <a:lvl6pPr marL="2743200" lvl="5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6pPr>
            <a:lvl7pPr marL="3200400" lvl="6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7pPr>
            <a:lvl8pPr marL="3657600" lvl="7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8pPr>
            <a:lvl9pPr marL="4114800" lvl="8" indent="-42672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20"/>
            </a:lvl9pPr>
          </a:lstStyle>
          <a:p/>
        </p:txBody>
      </p:sp>
      <p:sp>
        <p:nvSpPr>
          <p:cNvPr id="54" name="Google Shape;54;p7"/>
          <p:cNvSpPr txBox="1"/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5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9pPr>
          </a:lstStyle>
          <a:p/>
        </p:txBody>
      </p:sp>
      <p:sp>
        <p:nvSpPr>
          <p:cNvPr id="55" name="Google Shape;55;p7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Рисунок с подписью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 panose="020B0604020202020204"/>
              <a:buNone/>
              <a:defRPr sz="499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/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/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5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5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60"/>
            </a:lvl9pPr>
          </a:lstStyle>
          <a:p/>
        </p:txBody>
      </p:sp>
      <p:sp>
        <p:nvSpPr>
          <p:cNvPr id="62" name="Google Shape;62;p8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Заголовок и вертикальный текст">
  <p:cSld name="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/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Вертикальный заголовок и текст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/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/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82" name="Google Shape;82;p11"/>
          <p:cNvSpPr txBox="1"/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3" name="Google Shape;83;p11"/>
          <p:cNvSpPr txBox="1"/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/>
        </p:txBody>
      </p:sp>
      <p:sp>
        <p:nvSpPr>
          <p:cNvPr id="84" name="Google Shape;84;p11"/>
          <p:cNvSpPr txBox="1"/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5" name="Google Shape;85;p11"/>
          <p:cNvSpPr/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/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7" name="Google Shape;87;p11"/>
          <p:cNvSpPr txBox="1"/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8" name="Google Shape;88;p11"/>
          <p:cNvSpPr/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/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0" name="Google Shape;90;p11"/>
          <p:cNvSpPr txBox="1"/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1" name="Google Shape;91;p11"/>
          <p:cNvSpPr/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/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4" name="Google Shape;94;p11"/>
          <p:cNvSpPr/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/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/>
              <a:buNone/>
              <a:defRPr sz="23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 panose="020B0604020202020204"/>
              <a:buNone/>
              <a:defRPr sz="68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460" algn="l" rtl="0">
              <a:lnSpc>
                <a:spcPct val="90000"/>
              </a:lnSpc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 panose="020B0604020202020204"/>
              <a:buChar char="•"/>
              <a:defRPr sz="436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66090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 panose="020B0604020202020204"/>
              <a:buChar char="•"/>
              <a:defRPr sz="374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426720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 panose="020B0604020202020204"/>
              <a:buChar char="•"/>
              <a:defRPr sz="31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407035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 panose="020B0604020202020204"/>
              <a:buChar char="•"/>
              <a:defRPr sz="2805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 panose="020B0604020202020204"/>
              <a:buNone/>
              <a:defRPr sz="1870" b="0" i="0" u="none" strike="noStrike" cap="none">
                <a:solidFill>
                  <a:srgbClr val="8896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/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 panose="020B0604020202020204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5">
            <a:alphaModFix amt="50000"/>
          </a:blip>
          <a:srcRect/>
          <a:stretch>
            <a:fillRect/>
          </a:stretch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chemeClr val="dk1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Startup token</a:t>
            </a:r>
            <a:endParaRPr lang="en-US" sz="5000">
              <a:solidFill>
                <a:schemeClr val="dk1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chemeClr val="dk1"/>
                </a:solidFill>
              </a:rPr>
              <a:t>Ссылка на проект на сайте Архипелага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7242049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</a:rPr>
              <a:t>Введите подзаголовок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122" name="Google Shape;122;p13"/>
          <p:cNvSpPr txBox="1"/>
          <p:nvPr/>
        </p:nvSpPr>
        <p:spPr>
          <a:xfrm>
            <a:off x="789940" y="2317115"/>
            <a:ext cx="13764260" cy="228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2500" b="1">
                <a:solidFill>
                  <a:schemeClr val="lt1"/>
                </a:solidFill>
              </a:rPr>
              <a:t> </a:t>
            </a:r>
            <a:r>
              <a:rPr lang="ru-RU" altLang="ru-RU" sz="2500" b="1">
                <a:solidFill>
                  <a:schemeClr val="lt1"/>
                </a:solidFill>
              </a:rPr>
              <a:t>Проблема:  где взять РЕСУРСЫ, необходимые </a:t>
            </a:r>
            <a:r>
              <a:rPr lang="ru-RU" altLang="ru-RU" sz="2500" b="1">
                <a:solidFill>
                  <a:schemeClr val="lt1"/>
                </a:solidFill>
              </a:rPr>
              <a:t>ддля старта проекта, апробации ИДЕИ.  Все начинают с поиска ДЕНЕГ.  </a:t>
            </a:r>
            <a:endParaRPr lang="ru-RU" sz="25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2500" b="1">
                <a:solidFill>
                  <a:schemeClr val="lt1"/>
                </a:solidFill>
              </a:rPr>
              <a:t>G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Проблема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>
                <a:solidFill>
                  <a:schemeClr val="lt1"/>
                </a:solidFill>
              </a:rPr>
              <a:t> То есть, если там у вас были пункты 1, 2, 3 и </a:t>
            </a:r>
            <a:r>
              <a:rPr lang="ru-RU" sz="2500">
                <a:solidFill>
                  <a:schemeClr val="lt1"/>
                </a:solidFill>
              </a:rPr>
              <a:t>так далее</a:t>
            </a:r>
            <a:r>
              <a:rPr lang="ru-RU" sz="2500">
                <a:solidFill>
                  <a:schemeClr val="lt1"/>
                </a:solidFill>
              </a:rPr>
              <a:t>, то и решение должно идти по всем этим пунктам.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Решение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Как ваше РЕШЕНИЕ озвученной проблемы выглядит в виде продукта (или услуги), который продаётся (или будет продаваться)? Кто ЦА для этого продукта? </a:t>
            </a:r>
            <a:r>
              <a:rPr lang="ru-RU" sz="2500" b="1">
                <a:solidFill>
                  <a:schemeClr val="lt1"/>
                </a:solidFill>
              </a:rPr>
              <a:t>Продукт это НЕ решение проблемы.</a:t>
            </a:r>
            <a:r>
              <a:rPr lang="ru-RU" sz="2500">
                <a:solidFill>
                  <a:schemeClr val="lt1"/>
                </a:solidFill>
              </a:rPr>
              <a:t> Это разные слайды. Решение – это то, зачем покупают продукт, а тут про сам этот продукт – что это? Как это выглядит? Как работает? И так далее…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Продукт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28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>
                <a:solidFill>
                  <a:schemeClr val="lt1"/>
                </a:solidFill>
              </a:rPr>
              <a:t>Они есть всегда! </a:t>
            </a:r>
            <a:r>
              <a:rPr lang="ru-RU" sz="2300">
                <a:solidFill>
                  <a:schemeClr val="lt1"/>
                </a:solidFill>
              </a:rPr>
              <a:t>100%. На интенсиве Архипелага 2122 не будет никого, кого можно было бы обмануть. Не прямые, так косвенные, но конкуренты есть. Люди как-то без вас жили и всё у них было хорошо. Обходились без вашего решения / продукта, пользовались услугами других. Так что указывайте 2-х или 3-х главных лидеров на вашем рынке и ваше одно </a:t>
            </a:r>
            <a:r>
              <a:rPr lang="ru-RU" sz="2300" b="1">
                <a:solidFill>
                  <a:schemeClr val="lt1"/>
                </a:solidFill>
              </a:rPr>
              <a:t>главное</a:t>
            </a:r>
            <a:r>
              <a:rPr lang="ru-RU" sz="2300">
                <a:solidFill>
                  <a:schemeClr val="lt1"/>
                </a:solidFill>
              </a:rPr>
              <a:t> преимущество перед ними. Фраза «Конкурентов нет» – это прямой бан от инвесторов и любых адекватных партнеров, имейте это ввиду </a:t>
            </a:r>
            <a:r>
              <a:rPr lang="ru-RU" sz="23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3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Конкуренты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790575" y="2091001"/>
            <a:ext cx="13898700" cy="35784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170" name="Google Shape;170;p17"/>
          <p:cNvSpPr txBox="1"/>
          <p:nvPr/>
        </p:nvSpPr>
        <p:spPr>
          <a:xfrm>
            <a:off x="992700" y="2164550"/>
            <a:ext cx="13557600" cy="3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lt1"/>
                </a:solidFill>
              </a:rPr>
              <a:t>Миллионы миллиардов долларов США и это только за последние 6 месяцев. При этом рост рынка в развитых странах просто гигантский – шесть тысяч миллионов процентов к прошлому периоду. Получается каждый житель планеты – наш клиент. И более того, мы планируем запуск продаж на Марсе, когда там будет колония. </a:t>
            </a:r>
            <a:r>
              <a:rPr lang="ru-RU" sz="2300" b="1">
                <a:solidFill>
                  <a:schemeClr val="lt1"/>
                </a:solidFill>
              </a:rPr>
              <a:t>Как вам такое? </a:t>
            </a:r>
            <a:r>
              <a:rPr lang="ru-RU" sz="2300">
                <a:solidFill>
                  <a:schemeClr val="lt1"/>
                </a:solidFill>
              </a:rPr>
              <a:t>Сделайте, пожалуйста, не так, а нормально. Рынок измеряется в штуках. Натуральных штуках, которые покупают люди. Кроме людей на нашей планете никто ничего больше не покупает. Опишите рынок в штуках которые продаются. Потом можно оцифровать в деньгах: это кол-во штук умноженное на среднюю стоимость одной штуки. </a:t>
            </a:r>
            <a:r>
              <a:rPr lang="ru-RU" sz="23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3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Рынок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А теперь нужно чётко и внятно рассказать как среди всех этих конкурентов, прекрасных действующих и потенциальных потребителей вы планируете зарабатывать? Кто вам платит? Сколько платит, какой чек? Какова себестоимость? Из чего она обычно складывается?</a:t>
            </a:r>
            <a:r>
              <a:rPr lang="ru-RU" sz="2500" b="1">
                <a:solidFill>
                  <a:schemeClr val="lt1"/>
                </a:solidFill>
              </a:rPr>
              <a:t> 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Бизнес-модель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Текущие результаты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Напишите, как планируете развиваться. </a:t>
            </a:r>
            <a:r>
              <a:rPr lang="ru-RU" sz="2500" b="1">
                <a:solidFill>
                  <a:schemeClr val="lt1"/>
                </a:solidFill>
              </a:rPr>
              <a:t>Что в общем делаем дальше-то? </a:t>
            </a:r>
            <a:r>
              <a:rPr lang="ru-RU" sz="2500">
                <a:solidFill>
                  <a:schemeClr val="lt1"/>
                </a:solidFill>
              </a:rPr>
              <a:t>С деньгами, партнёрами грантами или без них? </a:t>
            </a:r>
            <a:br>
              <a:rPr lang="ru-RU" sz="2500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Планы развития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Что есть, кто владеет? Что делаем дальше, на каких рынках, за чей счёт?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/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Интеллектуальная собственность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30" name="Google Shape;230;p22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Все, что изложено на слайде Бизнес-модель и Планы развития у вас сведено в фин.модели (тут стоит точка). Вынесите на этот слайд итоги этого моделирования. Например, всем было бы интересно видеть выручку по годам, долю себестоимости, EBITDA, чистую прибыль и NPV. А также общее соотношение вложенных инвестиций к итогам проекта в конце моделирования.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31" name="Google Shape;231;p22"/>
          <p:cNvSpPr txBox="1"/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Финансы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43" name="Google Shape;243;p23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На слайде про финансы все итоги в деньгах есть. Сколько вы отдадите инвестору? На каких условиях? Доля, опцион, займ или что вы ещё можете придумать/предложить? Пишите тут чётко и конкретно. Если есть расчёты по оценке стоимости компании – тоже вынесите итоги на этот слайд.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/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Предложение для инвестора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3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790575" y="2091000"/>
            <a:ext cx="13898700" cy="37425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56" name="Google Shape;256;p24"/>
          <p:cNvSpPr txBox="1"/>
          <p:nvPr/>
        </p:nvSpPr>
        <p:spPr>
          <a:xfrm>
            <a:off x="992700" y="2316950"/>
            <a:ext cx="13557600" cy="3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Как будет выглядеть ваша совместная работа с индустриальным партнёром? Вы хотите чтобы он вас купил прямо сейчас? Или сделать совместное предприятие для выхода на новые рынки? </a:t>
            </a:r>
            <a:br>
              <a:rPr lang="ru-RU" sz="2500">
                <a:solidFill>
                  <a:schemeClr val="lt1"/>
                </a:solidFill>
              </a:rPr>
            </a:br>
            <a:br>
              <a:rPr lang="ru-RU" sz="2500">
                <a:solidFill>
                  <a:schemeClr val="lt1"/>
                </a:solidFill>
              </a:rPr>
            </a:br>
            <a:r>
              <a:rPr lang="ru-RU" sz="2500">
                <a:solidFill>
                  <a:schemeClr val="lt1"/>
                </a:solidFill>
              </a:rPr>
              <a:t>Или вы хотите к нему на работу? Или вы хотите, чтобы он стал вашим клиентом? Тут уже сложнее. Вы получается не сотрудничество предлагаете, а продаёте ему свою продукцию (услуги). Даже если и так, может быть ему купить у вас сначала 51%, например?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/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Предложение для Партнера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4"/>
          <p:cNvSpPr txBox="1"/>
          <p:nvPr/>
        </p:nvSpPr>
        <p:spPr>
          <a:xfrm>
            <a:off x="790800" y="6277150"/>
            <a:ext cx="6997500" cy="1849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FF0000"/>
                </a:solidFill>
              </a:rPr>
              <a:t>Этот слайд для тех, кто планирует выступать на питчах </a:t>
            </a:r>
            <a:r>
              <a:rPr lang="ru-RU" sz="2200" b="1" u="sng">
                <a:solidFill>
                  <a:srgbClr val="FF0000"/>
                </a:solidFill>
              </a:rPr>
              <a:t>перед Инвесторами или идет за Грантом</a:t>
            </a:r>
            <a:r>
              <a:rPr lang="ru-RU" sz="2200">
                <a:solidFill>
                  <a:srgbClr val="FF0000"/>
                </a:solidFill>
              </a:rPr>
              <a:t>. Если вы идете на сессии к Индустриальным партнерам его нужно удалить.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1">
            <a:alphaModFix amt="5000"/>
          </a:blip>
          <a:srcRect/>
          <a:stretch>
            <a:fillRect/>
          </a:stretch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68" name="Google Shape;268;p25"/>
          <p:cNvSpPr txBox="1"/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 panose="020B0604020202020204"/>
              <a:buNone/>
            </a:pPr>
            <a:r>
              <a:rPr lang="ru-RU" sz="3500" b="0"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Команда</a:t>
            </a:r>
            <a:endParaRPr sz="3500" b="0"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3">
            <a:alphaModFix amt="48000"/>
          </a:blip>
          <a:srcRect l="12509" t="15044" r="19245" b="34925"/>
          <a:stretch>
            <a:fillRect/>
          </a:stretch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5"/>
          <p:cNvSpPr/>
          <p:nvPr/>
        </p:nvSpPr>
        <p:spPr>
          <a:xfrm>
            <a:off x="942975" y="2243399"/>
            <a:ext cx="13898700" cy="130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/>
          <p:nvPr>
            <p:ph type="body" idx="4294967295"/>
          </p:nvPr>
        </p:nvSpPr>
        <p:spPr>
          <a:xfrm>
            <a:off x="82517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/>
          </a:p>
        </p:txBody>
      </p:sp>
      <p:sp>
        <p:nvSpPr>
          <p:cNvPr id="274" name="Google Shape;274;p25"/>
          <p:cNvSpPr/>
          <p:nvPr>
            <p:ph type="pic" idx="2"/>
          </p:nvPr>
        </p:nvSpPr>
        <p:spPr>
          <a:xfrm>
            <a:off x="880675" y="3892575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5"/>
          <p:cNvSpPr txBox="1"/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/>
          </a:p>
        </p:txBody>
      </p:sp>
      <p:sp>
        <p:nvSpPr>
          <p:cNvPr id="276" name="Google Shape;276;p25"/>
          <p:cNvSpPr txBox="1"/>
          <p:nvPr>
            <p:ph type="body" idx="4294967295"/>
          </p:nvPr>
        </p:nvSpPr>
        <p:spPr>
          <a:xfrm>
            <a:off x="4340328" y="78520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/>
          </a:p>
        </p:txBody>
      </p:sp>
      <p:sp>
        <p:nvSpPr>
          <p:cNvPr id="277" name="Google Shape;277;p25"/>
          <p:cNvSpPr/>
          <p:nvPr>
            <p:ph type="pic" idx="3"/>
          </p:nvPr>
        </p:nvSpPr>
        <p:spPr>
          <a:xfrm>
            <a:off x="4395825" y="3892575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25"/>
          <p:cNvSpPr txBox="1"/>
          <p:nvPr>
            <p:ph type="body" idx="4294967295"/>
          </p:nvPr>
        </p:nvSpPr>
        <p:spPr>
          <a:xfrm>
            <a:off x="434032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/>
          </a:p>
        </p:txBody>
      </p:sp>
      <p:sp>
        <p:nvSpPr>
          <p:cNvPr id="279" name="Google Shape;279;p25"/>
          <p:cNvSpPr txBox="1"/>
          <p:nvPr>
            <p:ph type="body" idx="4294967295"/>
          </p:nvPr>
        </p:nvSpPr>
        <p:spPr>
          <a:xfrm>
            <a:off x="7855478" y="7824508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/>
          </a:p>
        </p:txBody>
      </p:sp>
      <p:sp>
        <p:nvSpPr>
          <p:cNvPr id="280" name="Google Shape;280;p25"/>
          <p:cNvSpPr/>
          <p:nvPr>
            <p:ph type="pic" idx="4"/>
          </p:nvPr>
        </p:nvSpPr>
        <p:spPr>
          <a:xfrm>
            <a:off x="7910975" y="3865050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25"/>
          <p:cNvSpPr txBox="1"/>
          <p:nvPr>
            <p:ph type="body" idx="4294967295"/>
          </p:nvPr>
        </p:nvSpPr>
        <p:spPr>
          <a:xfrm>
            <a:off x="7855478" y="721971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/>
          </a:p>
        </p:txBody>
      </p:sp>
      <p:sp>
        <p:nvSpPr>
          <p:cNvPr id="282" name="Google Shape;282;p25"/>
          <p:cNvSpPr txBox="1"/>
          <p:nvPr>
            <p:ph type="body" idx="4294967295"/>
          </p:nvPr>
        </p:nvSpPr>
        <p:spPr>
          <a:xfrm>
            <a:off x="11303478" y="7820870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/>
          </a:p>
        </p:txBody>
      </p:sp>
      <p:sp>
        <p:nvSpPr>
          <p:cNvPr id="283" name="Google Shape;283;p25"/>
          <p:cNvSpPr/>
          <p:nvPr>
            <p:ph type="pic" idx="5"/>
          </p:nvPr>
        </p:nvSpPr>
        <p:spPr>
          <a:xfrm>
            <a:off x="11358975" y="3861413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25"/>
          <p:cNvSpPr txBox="1"/>
          <p:nvPr>
            <p:ph type="body" idx="4294967295"/>
          </p:nvPr>
        </p:nvSpPr>
        <p:spPr>
          <a:xfrm>
            <a:off x="11303478" y="7216082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/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  <p:sp>
        <p:nvSpPr>
          <p:cNvPr id="290" name="Google Shape;290;p26"/>
          <p:cNvSpPr txBox="1"/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 panose="020B0604020202020204"/>
              <a:buNone/>
            </a:pPr>
            <a:r>
              <a:rPr lang="ru-RU" b="1"/>
              <a:t>Контакты</a:t>
            </a:r>
            <a:endParaRPr lang="ru-RU" b="1"/>
          </a:p>
        </p:txBody>
      </p:sp>
      <p:sp>
        <p:nvSpPr>
          <p:cNvPr id="291" name="Google Shape;291;p26"/>
          <p:cNvSpPr txBox="1"/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 panose="020B0604020202020204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graphicFrame>
        <p:nvGraphicFramePr>
          <p:cNvPr id="293" name="Google Shape;293;p26"/>
          <p:cNvGraphicFramePr/>
          <p:nvPr/>
        </p:nvGraphicFramePr>
        <p:xfrm>
          <a:off x="790575" y="6886900"/>
          <a:ext cx="5863725" cy="300000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 panose="020B0604020202020204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lang="ru-RU" sz="15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 panose="020B0604020202020204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Website.ru </a:t>
                      </a:r>
                      <a:endParaRPr lang="ru-RU" sz="23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 lang="ru-RU" sz="15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6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+7 (___) ___-__-__</a:t>
                      </a:r>
                      <a:endParaRPr lang="ru-RU" sz="23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 lang="ru-RU" sz="15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6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email@mailto.ru</a:t>
                      </a:r>
                      <a:endParaRPr lang="ru-RU" sz="23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4895</Words>
  <Application>WPS Presentation</Application>
  <PresentationFormat/>
  <Paragraphs>129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Arial Black</vt:lpstr>
      <vt:lpstr>Microsoft YaHei</vt:lpstr>
      <vt:lpstr>Arial Unicode MS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Команда</vt:lpstr>
      <vt:lpstr>Архипелаг 2022: #НастоящееБудущее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/>
  <cp:lastModifiedBy>User</cp:lastModifiedBy>
  <cp:revision>2</cp:revision>
  <dcterms:created xsi:type="dcterms:W3CDTF">2022-07-01T13:14:44Z</dcterms:created>
  <dcterms:modified xsi:type="dcterms:W3CDTF">2022-07-01T13:16:14Z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124BE8E382F04284A59D5582B6781A87</vt:lpwstr>
  </property>
  <property fmtid="{D5CDD505-2E9C-101B-9397-08002B2CF9AE}" pid="3" name="KSOProductBuildVer">
    <vt:lpwstr>1049-11.2.0.11156</vt:lpwstr>
  </property>
</Properties>
</file>