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72" r:id="rId5"/>
    <p:sldId id="273" r:id="rId6"/>
    <p:sldId id="269" r:id="rId7"/>
    <p:sldId id="274" r:id="rId8"/>
    <p:sldId id="270" r:id="rId9"/>
    <p:sldId id="275" r:id="rId10"/>
    <p:sldId id="277" r:id="rId11"/>
    <p:sldId id="276" r:id="rId12"/>
    <p:sldId id="263" r:id="rId13"/>
    <p:sldId id="268" r:id="rId14"/>
    <p:sldId id="265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8E1"/>
    <a:srgbClr val="FD493D"/>
    <a:srgbClr val="FFFFFF"/>
    <a:srgbClr val="FBB3C1"/>
    <a:srgbClr val="FCA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18.06.2026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6DC3D-C717-495C-B489-C044A339A55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820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E69DB66-C55B-4014-BDA0-C5B8B80B8D0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56F3FFBC-67BC-4CD6-9C09-9CA8782C1B3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6BFDDD59-D94A-4DB1-8D90-BFF2C0AE8BD0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C5252E0A-5761-47D0-B636-231681903F83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0A4A51C6-4B3F-4B19-AF33-CDCCA0A45D7A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4E51446B-480B-4B5F-AA57-61D49D5A767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603B56A4-3B2F-4DF8-91BD-5A951F92001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6C3337DC-9952-4DF0-90B3-9601642276A0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B7219C44-5F02-41C6-ADD8-73E84F84B59E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5A13BF88-A709-4C40-A1E2-1DFD363E0C98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03.06.2026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F3AE145F-0B17-402C-9035-4CED21721F8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03.06.2026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4AA984-E250-421C-B70F-472E4E04DB7E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latin typeface="+mn-lt"/>
          <a:ea typeface="+mn-ea"/>
          <a:cs typeface="+mn-cs"/>
        </a:defRPr>
      </a:lvl1pPr>
      <a:lvl2pPr marL="457200" lvl="1" indent="0" algn="l">
        <a:defRPr sz="1800">
          <a:latin typeface="+mn-lt"/>
          <a:ea typeface="+mn-ea"/>
          <a:cs typeface="+mn-cs"/>
        </a:defRPr>
      </a:lvl2pPr>
      <a:lvl3pPr marL="914400" lvl="2" indent="0" algn="l">
        <a:defRPr sz="1800">
          <a:latin typeface="+mn-lt"/>
          <a:ea typeface="+mn-ea"/>
          <a:cs typeface="+mn-cs"/>
        </a:defRPr>
      </a:lvl3pPr>
      <a:lvl4pPr marL="1371600" lvl="3" indent="0" algn="l">
        <a:defRPr sz="1800">
          <a:latin typeface="+mn-lt"/>
          <a:ea typeface="+mn-ea"/>
          <a:cs typeface="+mn-cs"/>
        </a:defRPr>
      </a:lvl4pPr>
      <a:lvl5pPr marL="1828800" lvl="4" indent="0" algn="l">
        <a:defRPr sz="1800">
          <a:latin typeface="+mn-lt"/>
          <a:ea typeface="+mn-ea"/>
          <a:cs typeface="+mn-cs"/>
        </a:defRPr>
      </a:lvl5pPr>
      <a:lvl6pPr marL="2286000" lvl="5" indent="0" algn="l">
        <a:defRPr sz="1800">
          <a:latin typeface="+mn-lt"/>
          <a:ea typeface="+mn-ea"/>
          <a:cs typeface="+mn-cs"/>
        </a:defRPr>
      </a:lvl6pPr>
      <a:lvl7pPr marL="2743200" lvl="6" indent="0" algn="l">
        <a:defRPr sz="1800">
          <a:latin typeface="+mn-lt"/>
          <a:ea typeface="+mn-ea"/>
          <a:cs typeface="+mn-cs"/>
        </a:defRPr>
      </a:lvl7pPr>
      <a:lvl8pPr marL="3200400" lvl="7" indent="0" algn="l">
        <a:defRPr sz="1800">
          <a:latin typeface="+mn-lt"/>
          <a:ea typeface="+mn-ea"/>
          <a:cs typeface="+mn-cs"/>
        </a:defRPr>
      </a:lvl8pPr>
      <a:lvl9pPr marL="3657600" lvl="8" indent="0" algn="l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martranking.ru/ru/analytics/?page=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otok.io/research/zavodskoj-onbording-pochemu-novichki-sbegayut-s-proizvodstv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8229600" y="4155540"/>
            <a:ext cx="3962398" cy="1982710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3395050" y="6138250"/>
            <a:ext cx="8796950" cy="719749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3395049" y="4155540"/>
            <a:ext cx="4834549" cy="1982710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336550" y="548640"/>
            <a:ext cx="7755890" cy="2646045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marL="0" indent="0" algn="dist"/>
            <a:r>
              <a:rPr lang="en-US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Разработка чат-бота</a:t>
            </a:r>
            <a:r>
              <a:rPr lang="ru-RU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</a:p>
          <a:p>
            <a:pPr marL="0" indent="0" algn="dist"/>
            <a:r>
              <a:rPr lang="en-US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для</a:t>
            </a:r>
            <a:r>
              <a:rPr lang="ru-RU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адаптации молодых</a:t>
            </a:r>
          </a:p>
          <a:p>
            <a:pPr marL="0" indent="0" algn="dist"/>
            <a:r>
              <a:rPr lang="en-US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сотрудников с </a:t>
            </a:r>
          </a:p>
          <a:p>
            <a:pPr marL="0" indent="0" algn="dist"/>
            <a:r>
              <a:rPr lang="en-US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использованием </a:t>
            </a:r>
            <a:r>
              <a:rPr lang="ru-RU" altLang="en-US" sz="4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ИИ</a:t>
            </a:r>
            <a:endParaRPr lang="en-US" altLang="en-US" sz="4400" b="1">
              <a:solidFill>
                <a:schemeClr val="tx1"/>
              </a:solidFill>
              <a:latin typeface="Gilroy"/>
              <a:ea typeface="Gilroy"/>
              <a:cs typeface="Gilroy"/>
            </a:endParaRPr>
          </a:p>
        </p:txBody>
      </p:sp>
      <p:pic>
        <p:nvPicPr>
          <p:cNvPr id="92" name="Picture 92"/>
          <p:cNvPicPr/>
          <p:nvPr/>
        </p:nvPicPr>
        <p:blipFill>
          <a:blip r:embed="rId2"/>
          <a:stretch>
            <a:fillRect/>
          </a:stretch>
        </p:blipFill>
        <p:spPr>
          <a:xfrm>
            <a:off x="9128236" y="6333726"/>
            <a:ext cx="3442699" cy="328797"/>
          </a:xfrm>
          <a:prstGeom prst="rect">
            <a:avLst/>
          </a:prstGeom>
        </p:spPr>
      </p:pic>
      <p:pic>
        <p:nvPicPr>
          <p:cNvPr id="94" name="Picture 94"/>
          <p:cNvPicPr/>
          <p:nvPr/>
        </p:nvPicPr>
        <p:blipFill>
          <a:blip r:embed="rId3"/>
          <a:stretch>
            <a:fillRect/>
          </a:stretch>
        </p:blipFill>
        <p:spPr>
          <a:xfrm>
            <a:off x="8492812" y="6179317"/>
            <a:ext cx="826599" cy="644323"/>
          </a:xfrm>
          <a:prstGeom prst="rect">
            <a:avLst/>
          </a:prstGeom>
        </p:spPr>
      </p:pic>
      <p:pic>
        <p:nvPicPr>
          <p:cNvPr id="96" name="Picture 96"/>
          <p:cNvPicPr/>
          <p:nvPr/>
        </p:nvPicPr>
        <p:blipFill>
          <a:blip r:embed="rId4"/>
          <a:stretch>
            <a:fillRect/>
          </a:stretch>
        </p:blipFill>
        <p:spPr>
          <a:xfrm>
            <a:off x="6174375" y="6233326"/>
            <a:ext cx="1382683" cy="529595"/>
          </a:xfrm>
          <a:prstGeom prst="rect">
            <a:avLst/>
          </a:prstGeom>
        </p:spPr>
      </p:pic>
      <p:pic>
        <p:nvPicPr>
          <p:cNvPr id="98" name="Picture 98"/>
          <p:cNvPicPr/>
          <p:nvPr/>
        </p:nvPicPr>
        <p:blipFill>
          <a:blip r:embed="rId5"/>
          <a:stretch>
            <a:fillRect/>
          </a:stretch>
        </p:blipFill>
        <p:spPr>
          <a:xfrm>
            <a:off x="3881025" y="6189425"/>
            <a:ext cx="1603967" cy="617399"/>
          </a:xfrm>
          <a:prstGeom prst="rect">
            <a:avLst/>
          </a:prstGeom>
        </p:spPr>
      </p:pic>
      <p:sp>
        <p:nvSpPr>
          <p:cNvPr id="134" name="Shape 134"/>
          <p:cNvSpPr/>
          <p:nvPr/>
        </p:nvSpPr>
        <p:spPr>
          <a:xfrm>
            <a:off x="0" y="4155540"/>
            <a:ext cx="3395049" cy="2702459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СОСТАВ КОМАНДЫ</a:t>
            </a:r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marL="0" indent="0" algn="ctr"/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Борисова Софья</a:t>
            </a:r>
          </a:p>
          <a:p>
            <a:pPr marL="0" indent="0" algn="ctr"/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Инкижекова Валерия</a:t>
            </a:r>
          </a:p>
          <a:p>
            <a:pPr marL="0" indent="0" algn="ctr"/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Серебренникова Елена</a:t>
            </a:r>
          </a:p>
          <a:p>
            <a:pPr marL="0" indent="0" algn="ctr"/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Терёхина Виктория</a:t>
            </a:r>
          </a:p>
          <a:p>
            <a:pPr marL="0" indent="0" algn="ctr"/>
            <a:r>
              <a:rPr lang="ru-RU" sz="18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Фисенко Александра</a:t>
            </a:r>
          </a:p>
          <a:p>
            <a:pPr marL="0" indent="0" algn="ctr"/>
            <a:endParaRPr lang="ru-RU"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8229600" y="0"/>
            <a:ext cx="3962400" cy="4164330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-11430" y="1449241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767168" y="1449240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1545766" y="1449240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" name="Shape 104"/>
          <p:cNvSpPr/>
          <p:nvPr/>
        </p:nvSpPr>
        <p:spPr>
          <a:xfrm>
            <a:off x="2324364" y="1449240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5" name="Shape 105"/>
          <p:cNvSpPr/>
          <p:nvPr/>
        </p:nvSpPr>
        <p:spPr>
          <a:xfrm>
            <a:off x="3102962" y="1449240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3881560" y="1449115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4660158" y="1449114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5438756" y="1449114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6217354" y="1449114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6995952" y="1449114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449970" y="2136029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449970" y="2949820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449970" y="3690617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695960" y="2075180"/>
            <a:ext cx="10448290" cy="706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 dirty="0" err="1">
                <a:latin typeface="Gilroy"/>
                <a:ea typeface="Gilroy"/>
                <a:cs typeface="Gilroy"/>
                <a:sym typeface="+mn-ea"/>
              </a:rPr>
              <a:t>Технологическое</a:t>
            </a:r>
            <a:r>
              <a:rPr sz="2000" b="1" dirty="0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sz="2000" b="1" dirty="0" err="1">
                <a:latin typeface="Gilroy"/>
                <a:ea typeface="Gilroy"/>
                <a:cs typeface="Gilroy"/>
                <a:sym typeface="+mn-ea"/>
              </a:rPr>
              <a:t>направление</a:t>
            </a:r>
            <a:r>
              <a:rPr lang="ru-RU" sz="2000" b="1" dirty="0">
                <a:latin typeface="Gilroy"/>
                <a:ea typeface="Gilroy"/>
                <a:cs typeface="Gilroy"/>
                <a:sym typeface="+mn-ea"/>
              </a:rPr>
              <a:t>:</a:t>
            </a:r>
            <a:r>
              <a:rPr lang="ru-RU" sz="2000" dirty="0">
                <a:latin typeface="Gilroy"/>
                <a:ea typeface="Gilroy"/>
                <a:cs typeface="Gilroy"/>
                <a:sym typeface="+mn-ea"/>
              </a:rPr>
              <a:t> т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ехнологии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искусственного</a:t>
            </a:r>
            <a:r>
              <a:rPr lang="ru-RU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интеллекта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в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отраслях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экономики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социальной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сферы</a:t>
            </a:r>
            <a:r>
              <a:rPr lang="ru-RU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 в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органах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публичной</a:t>
            </a:r>
            <a:r>
              <a:rPr lang="en-US" altLang="en-US" sz="20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20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власти</a:t>
            </a:r>
            <a:endParaRPr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/>
          <p:nvPr/>
        </p:nvSpPr>
        <p:spPr>
          <a:xfrm>
            <a:off x="691038" y="2889184"/>
            <a:ext cx="5871845" cy="3987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Рынок НТИ</a:t>
            </a:r>
            <a:r>
              <a:rPr lang="ru-RU" sz="2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ru-RU" sz="200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sz="2000">
                <a:solidFill>
                  <a:schemeClr val="tx1"/>
                </a:solidFill>
                <a:latin typeface="Gilroy"/>
                <a:ea typeface="Gilroy"/>
                <a:cs typeface="Gilroy"/>
              </a:rPr>
              <a:t>EduNet</a:t>
            </a:r>
            <a:r>
              <a:rPr sz="2000">
                <a:solidFill>
                  <a:schemeClr val="tx1"/>
                </a:solidFill>
                <a:latin typeface="Gilroy"/>
                <a:ea typeface="Gilroy"/>
                <a:cs typeface="Gilroy"/>
              </a:rPr>
              <a:t>/ сквозные технологии</a:t>
            </a:r>
            <a:endParaRPr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8" name="Shape 118"/>
          <p:cNvSpPr txBox="1"/>
          <p:nvPr/>
        </p:nvSpPr>
        <p:spPr>
          <a:xfrm>
            <a:off x="691038" y="3629981"/>
            <a:ext cx="6911340" cy="3987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lang="ru-RU" sz="2000" b="1">
                <a:latin typeface="Gilroy"/>
                <a:ea typeface="Gilroy"/>
                <a:cs typeface="Gilroy"/>
                <a:sym typeface="+mn-ea"/>
              </a:rPr>
              <a:t>С</a:t>
            </a:r>
            <a:r>
              <a:rPr sz="2000" b="1">
                <a:latin typeface="Gilroy"/>
                <a:ea typeface="Gilroy"/>
                <a:cs typeface="Gilroy"/>
                <a:sym typeface="+mn-ea"/>
              </a:rPr>
              <a:t>квозные технологии</a:t>
            </a:r>
            <a:r>
              <a:rPr lang="ru-RU" sz="2000" b="1">
                <a:latin typeface="Gilroy"/>
                <a:ea typeface="Gilroy"/>
                <a:cs typeface="Gilroy"/>
                <a:sym typeface="+mn-ea"/>
              </a:rPr>
              <a:t>: </a:t>
            </a:r>
            <a:r>
              <a:rPr lang="en-US" altLang="en-US" sz="2000">
                <a:latin typeface="Gilroy"/>
                <a:ea typeface="Gilroy"/>
                <a:cs typeface="Gilroy"/>
                <a:sym typeface="+mn-ea"/>
              </a:rPr>
              <a:t>Искусственный интеллект</a:t>
            </a:r>
          </a:p>
        </p:txBody>
      </p:sp>
      <p:sp>
        <p:nvSpPr>
          <p:cNvPr id="126" name="Shape 126"/>
          <p:cNvSpPr/>
          <p:nvPr/>
        </p:nvSpPr>
        <p:spPr>
          <a:xfrm>
            <a:off x="449970" y="4431660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 txBox="1"/>
          <p:nvPr/>
        </p:nvSpPr>
        <p:spPr>
          <a:xfrm>
            <a:off x="690880" y="4371340"/>
            <a:ext cx="10088880" cy="706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b="1">
                <a:latin typeface="Gilroy"/>
                <a:ea typeface="Gilroy"/>
                <a:cs typeface="Gilroy"/>
                <a:sym typeface="+mn-ea"/>
              </a:rPr>
              <a:t>One-line pitch</a:t>
            </a:r>
            <a:r>
              <a:rPr lang="ru-RU" sz="2000" b="1">
                <a:latin typeface="Gilroy"/>
                <a:ea typeface="Gilroy"/>
                <a:cs typeface="Gilroy"/>
                <a:sym typeface="+mn-ea"/>
              </a:rPr>
              <a:t>: </a:t>
            </a:r>
            <a:r>
              <a:rPr lang="en-US" altLang="en-US" sz="2000" b="1">
                <a:latin typeface="Gilroy"/>
                <a:ea typeface="Gilroy"/>
                <a:cs typeface="Gilroy"/>
                <a:sym typeface="+mn-ea"/>
              </a:rPr>
              <a:t>«Старший» </a:t>
            </a:r>
            <a:r>
              <a:rPr lang="en-US" altLang="en-US" sz="2000" b="1">
                <a:latin typeface="Times New Roman" panose="02020603050405020304" charset="0"/>
                <a:ea typeface="Gilroy"/>
                <a:cs typeface="Times New Roman" panose="02020603050405020304" charset="0"/>
                <a:sym typeface="+mn-ea"/>
              </a:rPr>
              <a:t>‒</a:t>
            </a:r>
            <a:r>
              <a:rPr lang="en-US" altLang="en-US" sz="20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2000">
                <a:latin typeface="Gilroy"/>
                <a:ea typeface="Gilroy"/>
                <a:cs typeface="Gilroy"/>
                <a:sym typeface="+mn-ea"/>
              </a:rPr>
              <a:t>это корпоративный</a:t>
            </a:r>
            <a:r>
              <a:rPr lang="ru-RU" altLang="en-US" sz="2000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2000">
                <a:latin typeface="Gilroy"/>
                <a:ea typeface="Gilroy"/>
                <a:cs typeface="Gilroy"/>
                <a:sym typeface="+mn-ea"/>
              </a:rPr>
              <a:t>чат-бот</a:t>
            </a:r>
            <a:r>
              <a:rPr lang="ru-RU" altLang="en-US" sz="2000">
                <a:latin typeface="Gilroy"/>
                <a:ea typeface="Gilroy"/>
                <a:cs typeface="Gilroy"/>
                <a:sym typeface="+mn-ea"/>
              </a:rPr>
              <a:t> с ИИ</a:t>
            </a:r>
            <a:r>
              <a:rPr lang="en-US" altLang="en-US" sz="2000">
                <a:latin typeface="Gilroy"/>
                <a:ea typeface="Gilroy"/>
                <a:cs typeface="Gilroy"/>
                <a:sym typeface="+mn-ea"/>
              </a:rPr>
              <a:t>, который отвечает на рабочие вопросы сотрудников</a:t>
            </a:r>
            <a:r>
              <a:rPr lang="ru-RU" altLang="en-US" sz="2000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2000">
                <a:latin typeface="Gilroy"/>
                <a:ea typeface="Gilroy"/>
                <a:cs typeface="Gilroy"/>
                <a:sym typeface="+mn-ea"/>
              </a:rPr>
              <a:t>в режиме 24/7</a:t>
            </a:r>
            <a:r>
              <a:rPr lang="ru-RU" sz="2000" b="1">
                <a:latin typeface="Gilroy"/>
                <a:ea typeface="Gilroy"/>
                <a:cs typeface="Gilroy"/>
                <a:sym typeface="+mn-ea"/>
              </a:rPr>
              <a:t> </a:t>
            </a:r>
            <a:endParaRPr lang="ru-RU" sz="2000" b="1">
              <a:solidFill>
                <a:schemeClr val="tx1"/>
              </a:solidFill>
              <a:latin typeface="Gilroy"/>
              <a:ea typeface="Gilroy"/>
              <a:cs typeface="Gilroy"/>
              <a:sym typeface="+mn-ea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461400" y="5289938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20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702466" y="5229302"/>
            <a:ext cx="9035415" cy="706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lang="ru-RU" sz="2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Состав команды: </a:t>
            </a:r>
            <a:r>
              <a:rPr lang="ru-RU" sz="2000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Борисова Софья, Инкижекова Валерия, </a:t>
            </a:r>
          </a:p>
          <a:p>
            <a:pPr marL="0" indent="0" algn="l"/>
            <a:r>
              <a:rPr lang="ru-RU" sz="2000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Серебренникова Елена, Терёхина Виктория, Фисенко Александра  </a:t>
            </a:r>
          </a:p>
        </p:txBody>
      </p:sp>
      <p:sp>
        <p:nvSpPr>
          <p:cNvPr id="2" name="Shape 285"/>
          <p:cNvSpPr txBox="1"/>
          <p:nvPr/>
        </p:nvSpPr>
        <p:spPr>
          <a:xfrm>
            <a:off x="358775" y="163195"/>
            <a:ext cx="11308080" cy="101346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marL="0" indent="0" algn="l"/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Разработка чат-бота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для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адаптации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молодых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сотрудников с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использованием 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ИИ</a:t>
            </a:r>
            <a:endParaRPr lang="en-US" altLang="en-US" sz="3600" b="1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/>
        </p:nvSpPr>
        <p:spPr>
          <a:xfrm>
            <a:off x="371192" y="162962"/>
            <a:ext cx="35990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КОМАНДА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0" y="108665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778598" y="108665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1557196" y="108665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/>
          <p:nvPr/>
        </p:nvSpPr>
        <p:spPr>
          <a:xfrm>
            <a:off x="2335794" y="108665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3114392" y="108665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3892990" y="108653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4671588" y="108652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5450186" y="108652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6228784" y="108652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4539615" y="2081530"/>
            <a:ext cx="3123565" cy="448945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162"/>
          <p:cNvSpPr/>
          <p:nvPr/>
        </p:nvSpPr>
        <p:spPr>
          <a:xfrm>
            <a:off x="335915" y="4689475"/>
            <a:ext cx="3942080" cy="1881505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2"/>
          <a:srcRect l="10221" t="4036" r="8225" b="15820"/>
          <a:stretch>
            <a:fillRect/>
          </a:stretch>
        </p:blipFill>
        <p:spPr>
          <a:xfrm>
            <a:off x="4902835" y="1723390"/>
            <a:ext cx="2386330" cy="3126740"/>
          </a:xfrm>
          <a:prstGeom prst="rect">
            <a:avLst/>
          </a:prstGeom>
        </p:spPr>
      </p:pic>
      <p:sp>
        <p:nvSpPr>
          <p:cNvPr id="11" name="Shape 162"/>
          <p:cNvSpPr/>
          <p:nvPr/>
        </p:nvSpPr>
        <p:spPr>
          <a:xfrm>
            <a:off x="335915" y="2082800"/>
            <a:ext cx="3942080" cy="1881505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Shape 162"/>
          <p:cNvSpPr/>
          <p:nvPr/>
        </p:nvSpPr>
        <p:spPr>
          <a:xfrm>
            <a:off x="7896225" y="4688840"/>
            <a:ext cx="3942080" cy="1881505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Shape 162"/>
          <p:cNvSpPr/>
          <p:nvPr/>
        </p:nvSpPr>
        <p:spPr>
          <a:xfrm>
            <a:off x="7913370" y="2082165"/>
            <a:ext cx="3942080" cy="1881505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Изображение 8"/>
          <p:cNvPicPr/>
          <p:nvPr/>
        </p:nvPicPr>
        <p:blipFill>
          <a:blip r:embed="rId3"/>
          <a:stretch>
            <a:fillRect/>
          </a:stretch>
        </p:blipFill>
        <p:spPr>
          <a:xfrm>
            <a:off x="2397403" y="4034155"/>
            <a:ext cx="1897990" cy="2535936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4"/>
          <a:srcRect l="17788"/>
          <a:stretch>
            <a:fillRect/>
          </a:stretch>
        </p:blipFill>
        <p:spPr>
          <a:xfrm>
            <a:off x="335915" y="1427480"/>
            <a:ext cx="2084705" cy="253619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5"/>
          <a:stretch>
            <a:fillRect/>
          </a:stretch>
        </p:blipFill>
        <p:spPr>
          <a:xfrm>
            <a:off x="7913460" y="1427480"/>
            <a:ext cx="1728597" cy="2535936"/>
          </a:xfrm>
          <a:prstGeom prst="rect">
            <a:avLst/>
          </a:prstGeom>
        </p:spPr>
      </p:pic>
      <p:pic>
        <p:nvPicPr>
          <p:cNvPr id="2" name="Изображение 1"/>
          <p:cNvPicPr/>
          <p:nvPr/>
        </p:nvPicPr>
        <p:blipFill>
          <a:blip r:embed="rId6"/>
          <a:stretch>
            <a:fillRect/>
          </a:stretch>
        </p:blipFill>
        <p:spPr>
          <a:xfrm>
            <a:off x="9953625" y="4034155"/>
            <a:ext cx="1901952" cy="2535936"/>
          </a:xfrm>
          <a:prstGeom prst="rect">
            <a:avLst/>
          </a:prstGeom>
        </p:spPr>
      </p:pic>
      <p:sp>
        <p:nvSpPr>
          <p:cNvPr id="14" name="Текстовое поле 13"/>
          <p:cNvSpPr txBox="1"/>
          <p:nvPr/>
        </p:nvSpPr>
        <p:spPr>
          <a:xfrm>
            <a:off x="9642475" y="2082800"/>
            <a:ext cx="2195830" cy="19024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endParaRPr lang="ru-RU">
              <a:solidFill>
                <a:schemeClr val="lt1"/>
              </a:solidFill>
              <a:sym typeface="+mn-ea"/>
            </a:endParaRPr>
          </a:p>
          <a:p>
            <a:pPr marL="0" indent="0" algn="ctr"/>
            <a:r>
              <a:rPr lang="en-US" altLang="en-US" sz="1900">
                <a:solidFill>
                  <a:schemeClr val="lt1"/>
                </a:solidFill>
                <a:sym typeface="+mn-ea"/>
              </a:rPr>
              <a:t>Производитель</a:t>
            </a:r>
          </a:p>
          <a:p>
            <a:pPr marL="0" indent="0" algn="ctr"/>
            <a:r>
              <a:rPr lang="ru-RU" sz="1900">
                <a:solidFill>
                  <a:schemeClr val="lt1"/>
                </a:solidFill>
                <a:sym typeface="+mn-ea"/>
              </a:rPr>
              <a:t>Борисова Софья</a:t>
            </a:r>
            <a:endParaRPr lang="ru-RU" sz="190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lang="ru-RU" altLang="en-US" sz="1900">
              <a:solidFill>
                <a:schemeClr val="lt1"/>
              </a:solidFill>
              <a:sym typeface="+mn-ea"/>
            </a:endParaRP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7913370" y="4667885"/>
            <a:ext cx="2059940" cy="1903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endParaRPr lang="ru-RU">
              <a:solidFill>
                <a:schemeClr val="lt1"/>
              </a:solidFill>
              <a:sym typeface="+mn-ea"/>
            </a:endParaRPr>
          </a:p>
          <a:p>
            <a:pPr marL="0" indent="0" algn="ctr"/>
            <a:r>
              <a:rPr lang="en-US" altLang="en-US" sz="1900">
                <a:solidFill>
                  <a:schemeClr val="lt1"/>
                </a:solidFill>
                <a:sym typeface="+mn-ea"/>
              </a:rPr>
              <a:t>Интегратор</a:t>
            </a:r>
          </a:p>
          <a:p>
            <a:pPr marL="0" indent="0" algn="ctr"/>
            <a:r>
              <a:rPr lang="ru-RU" sz="1900">
                <a:solidFill>
                  <a:schemeClr val="lt1"/>
                </a:solidFill>
                <a:sym typeface="+mn-ea"/>
              </a:rPr>
              <a:t>Серебренникова Елена</a:t>
            </a:r>
            <a:endParaRPr lang="ru-RU" sz="190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lang="ru-RU" altLang="en-US" sz="1900">
              <a:solidFill>
                <a:schemeClr val="lt1"/>
              </a:solidFill>
              <a:sym typeface="+mn-ea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2420620" y="2084070"/>
            <a:ext cx="1885950" cy="1905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endParaRPr lang="en-US" altLang="en-US">
              <a:solidFill>
                <a:schemeClr val="lt1"/>
              </a:solidFill>
              <a:sym typeface="+mn-ea"/>
            </a:endParaRPr>
          </a:p>
          <a:p>
            <a:pPr marL="0" indent="0" algn="ctr"/>
            <a:r>
              <a:rPr lang="en-US" altLang="en-US" sz="1900">
                <a:solidFill>
                  <a:schemeClr val="lt1"/>
                </a:solidFill>
                <a:sym typeface="+mn-ea"/>
              </a:rPr>
              <a:t>Администратор</a:t>
            </a:r>
          </a:p>
          <a:p>
            <a:pPr marL="0" indent="0" algn="ctr"/>
            <a:r>
              <a:rPr lang="ru-RU" sz="1900">
                <a:solidFill>
                  <a:schemeClr val="lt1"/>
                </a:solidFill>
                <a:sym typeface="+mn-ea"/>
              </a:rPr>
              <a:t>Фисенко Александра</a:t>
            </a:r>
            <a:endParaRPr lang="ru-RU" altLang="en-US" sz="1900">
              <a:solidFill>
                <a:schemeClr val="lt1"/>
              </a:solidFill>
              <a:sym typeface="+mn-ea"/>
            </a:endParaRPr>
          </a:p>
          <a:p>
            <a:pPr marL="0" indent="0" algn="ctr"/>
            <a:endParaRPr lang="ru-RU" altLang="en-US" sz="1900">
              <a:solidFill>
                <a:schemeClr val="lt1"/>
              </a:solidFill>
              <a:sym typeface="+mn-ea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252730" y="4688840"/>
            <a:ext cx="2245360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endParaRPr lang="en-US" altLang="en-US">
              <a:solidFill>
                <a:schemeClr val="bg1"/>
              </a:solidFill>
              <a:sym typeface="+mn-ea"/>
            </a:endParaRPr>
          </a:p>
          <a:p>
            <a:pPr marL="0" indent="0" algn="ctr"/>
            <a:r>
              <a:rPr lang="en-US" altLang="en-US" sz="1900">
                <a:solidFill>
                  <a:schemeClr val="bg1"/>
                </a:solidFill>
                <a:sym typeface="+mn-ea"/>
              </a:rPr>
              <a:t>Предприниматель</a:t>
            </a:r>
          </a:p>
          <a:p>
            <a:pPr marL="0" indent="0" algn="ctr"/>
            <a:r>
              <a:rPr lang="ru-RU" sz="1900">
                <a:solidFill>
                  <a:schemeClr val="bg1"/>
                </a:solidFill>
                <a:sym typeface="+mn-ea"/>
              </a:rPr>
              <a:t>Инкижекова Валерия</a:t>
            </a:r>
            <a:endParaRPr lang="ru-RU" sz="190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lang="ru-RU" altLang="en-US" sz="1900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4530090" y="5229225"/>
            <a:ext cx="3131185" cy="12649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r>
              <a:rPr lang="ru-RU" sz="2400">
                <a:solidFill>
                  <a:schemeClr val="lt1"/>
                </a:solidFill>
                <a:sym typeface="+mn-ea"/>
              </a:rPr>
              <a:t>Лидер команды</a:t>
            </a:r>
          </a:p>
          <a:p>
            <a:pPr marL="0" indent="0" algn="ctr"/>
            <a:r>
              <a:rPr lang="ru-RU" sz="2400">
                <a:solidFill>
                  <a:schemeClr val="lt1"/>
                </a:solidFill>
                <a:sym typeface="+mn-ea"/>
              </a:rPr>
              <a:t>Терёхина Виктория</a:t>
            </a:r>
            <a:endParaRPr lang="ru-RU" sz="2400">
              <a:solidFill>
                <a:schemeClr val="lt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lang="ru-RU" altLang="en-US" sz="2400">
              <a:solidFill>
                <a:schemeClr val="lt1"/>
              </a:solidFill>
              <a:sym typeface="+mn-ea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/>
        </p:nvSpPr>
        <p:spPr>
          <a:xfrm>
            <a:off x="371192" y="162962"/>
            <a:ext cx="11426190" cy="9220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ЦЕЛЕВАЯ АУДИТОРИЯ</a:t>
            </a:r>
            <a:r>
              <a:rPr lang="ru-RU"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(ЛПР)</a:t>
            </a:r>
          </a:p>
        </p:txBody>
      </p:sp>
      <p:sp>
        <p:nvSpPr>
          <p:cNvPr id="170" name="Shape 170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410600" y="1851549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410600" y="2447868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652109" y="1790913"/>
            <a:ext cx="228780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Сегменты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ЦА</a:t>
            </a:r>
            <a:r>
              <a:rPr lang="ru-RU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B2B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2С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651510" y="2414270"/>
            <a:ext cx="669417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Портрет</a:t>
            </a:r>
            <a:r>
              <a:rPr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клиента</a:t>
            </a:r>
            <a:r>
              <a:rPr lang="ru-RU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(B2B)</a:t>
            </a:r>
            <a:r>
              <a:rPr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</a:p>
          <a:p>
            <a:pPr marL="0" indent="0" algn="l"/>
            <a:endParaRPr 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Кто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HR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или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владелец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бизнеса</a:t>
            </a:r>
            <a:endParaRPr lang="en-US" altLang="en-US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Отрасль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IT / digital /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производство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/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ритейл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/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horeca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</a:p>
          <a:p>
            <a:pPr marL="0" indent="0" algn="l"/>
            <a:endParaRPr lang="en-US" alt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Размер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компании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50–500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сотрудников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без </a:t>
            </a:r>
            <a:r>
              <a:rPr lang="en-US" altLang="ru-RU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L&amp;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D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департамента / без системы </a:t>
            </a:r>
            <a:r>
              <a:rPr lang="ru-RU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онбординга</a:t>
            </a:r>
            <a:endParaRPr lang="en-US" altLang="en-US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Боль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Тратит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10 из 40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часов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неделю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на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однотипные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вопросы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теряет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новичков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первые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месяцы</a:t>
            </a:r>
            <a:endParaRPr lang="en-US" alt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Мотивация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Готовое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легко внедряемое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решение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с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прозрачной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аналитикой</a:t>
            </a:r>
            <a:endParaRPr lang="en-US" altLang="en-US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7536180" y="1790700"/>
            <a:ext cx="4111625" cy="44075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/>
        </p:nvSpPr>
        <p:spPr>
          <a:xfrm>
            <a:off x="371192" y="162962"/>
            <a:ext cx="7319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ЦЕЛЕВАЯ АУДИТОРИЯ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410600" y="1851549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410600" y="2447868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652109" y="1790913"/>
            <a:ext cx="4994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lang="en-US" altLang="en-US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Сегменты</a:t>
            </a:r>
            <a:r>
              <a:rPr lang="en-US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ЦА</a:t>
            </a:r>
            <a:r>
              <a:rPr lang="ru-RU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ru-RU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Молодые специалисты/ Новички</a:t>
            </a:r>
            <a:r>
              <a:rPr lang="en-US" altLang="en-US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 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651510" y="2414270"/>
            <a:ext cx="6694170" cy="3816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Портрет</a:t>
            </a:r>
            <a:r>
              <a:rPr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клиента</a:t>
            </a:r>
            <a:r>
              <a:rPr lang="ru-RU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ru-RU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(</a:t>
            </a:r>
            <a:r>
              <a:rPr lang="ru-RU" altLang="en-US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Финальные пользователи</a:t>
            </a:r>
            <a:r>
              <a:rPr lang="en-US" altLang="ru-RU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)</a:t>
            </a:r>
            <a:r>
              <a:rPr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</a:p>
          <a:p>
            <a:pPr marL="0" indent="0" algn="l"/>
            <a:endParaRPr lang="en-US" altLang="ru-RU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Кто</a:t>
            </a:r>
            <a:r>
              <a:rPr lang="en-US" altLang="en-US" sz="1600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Молодой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специалист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ru-RU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18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–30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лет</a:t>
            </a:r>
            <a:endParaRPr lang="en-US" altLang="en-US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Пол</a:t>
            </a:r>
            <a:r>
              <a:rPr lang="en-US" altLang="en-US" sz="1600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Мужской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женский</a:t>
            </a:r>
            <a:endParaRPr lang="en-US" altLang="en-US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Профессия</a:t>
            </a:r>
            <a:r>
              <a:rPr lang="en-US" altLang="en-US" sz="1600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ru-RU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джуниор</a:t>
            </a:r>
            <a:r>
              <a:rPr lang="ru-RU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ru-RU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IT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инженер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оператор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производства</a:t>
            </a:r>
            <a:r>
              <a:rPr lang="ru-RU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официант, менеджер по продажам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—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любые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позиции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где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нужна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быстрая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адаптация</a:t>
            </a:r>
            <a:endParaRPr lang="en-US" altLang="en-US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Интересы</a:t>
            </a:r>
            <a:r>
              <a:rPr lang="en-US" altLang="en-US" sz="1600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хочет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ждать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привык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получать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ответы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мессенджере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за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секунды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ценит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чёткость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доступность</a:t>
            </a:r>
            <a:endParaRPr lang="en-US" altLang="en-US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b="1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Боль</a:t>
            </a:r>
            <a:r>
              <a:rPr lang="en-US" altLang="en-US" sz="1600" b="1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: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Стресс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неуверенность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первые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недели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боится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задавать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"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глупые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"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вопросы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коллегам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и </a:t>
            </a:r>
            <a:r>
              <a:rPr lang="en-US" altLang="ru-RU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HR,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теряется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в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документах</a:t>
            </a:r>
            <a:r>
              <a:rPr lang="en-US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регламентах</a:t>
            </a:r>
            <a:r>
              <a:rPr lang="ru-RU" altLang="en-US" sz="1600" dirty="0">
                <a:solidFill>
                  <a:schemeClr val="tx1"/>
                </a:solidFill>
                <a:latin typeface="Gilroy"/>
                <a:ea typeface="Gilroy"/>
                <a:cs typeface="Gilroy"/>
              </a:rPr>
              <a:t>           увольняется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/>
          <a:stretch>
            <a:fillRect/>
          </a:stretch>
        </p:blipFill>
        <p:spPr>
          <a:xfrm>
            <a:off x="7536180" y="1763395"/>
            <a:ext cx="3994150" cy="4434840"/>
          </a:xfrm>
          <a:prstGeom prst="rect">
            <a:avLst/>
          </a:prstGeom>
        </p:spPr>
      </p:pic>
      <p:cxnSp>
        <p:nvCxnSpPr>
          <p:cNvPr id="2" name="Прямая со стрелкой 1"/>
          <p:cNvCxnSpPr/>
          <p:nvPr/>
        </p:nvCxnSpPr>
        <p:spPr>
          <a:xfrm>
            <a:off x="6311378" y="5808980"/>
            <a:ext cx="53975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371192" y="162962"/>
            <a:ext cx="3855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ПРОБЛЕМА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371476" y="1449070"/>
            <a:ext cx="10009654" cy="10147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3000" b="1" dirty="0">
                <a:latin typeface="Gilroy"/>
                <a:ea typeface="Gilroy"/>
                <a:cs typeface="Gilroy"/>
                <a:sym typeface="+mn-ea"/>
              </a:rPr>
              <a:t>Рост текучести кадров и падение эффективности на этапе </a:t>
            </a:r>
            <a:r>
              <a:rPr lang="ru-RU" sz="3000" b="1" dirty="0" err="1">
                <a:latin typeface="Gilroy"/>
                <a:ea typeface="Gilroy"/>
                <a:cs typeface="Gilroy"/>
                <a:sym typeface="+mn-ea"/>
              </a:rPr>
              <a:t>онбординга</a:t>
            </a:r>
            <a:r>
              <a:rPr sz="3000" b="1" dirty="0">
                <a:latin typeface="Gilroy"/>
                <a:ea typeface="Gilroy"/>
                <a:cs typeface="Gilroy"/>
                <a:sym typeface="+mn-ea"/>
              </a:rPr>
              <a:t>:</a:t>
            </a:r>
            <a:endParaRPr sz="3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381635" y="2554976"/>
            <a:ext cx="5714365" cy="4106545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hape 209"/>
          <p:cNvSpPr/>
          <p:nvPr/>
        </p:nvSpPr>
        <p:spPr>
          <a:xfrm>
            <a:off x="6228715" y="2555875"/>
            <a:ext cx="5668645" cy="408432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Shape 203"/>
          <p:cNvSpPr/>
          <p:nvPr/>
        </p:nvSpPr>
        <p:spPr>
          <a:xfrm>
            <a:off x="502061" y="3218850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03"/>
          <p:cNvSpPr/>
          <p:nvPr/>
        </p:nvSpPr>
        <p:spPr>
          <a:xfrm>
            <a:off x="6387930" y="3218850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710291" y="2520801"/>
            <a:ext cx="5374640" cy="374679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r>
              <a:rPr lang="ru-RU" sz="2400" b="1" dirty="0">
                <a:solidFill>
                  <a:srgbClr val="F9FAFB"/>
                </a:solidFill>
                <a:effectLst/>
                <a:latin typeface="Gilrow"/>
                <a:sym typeface="+mn-ea"/>
              </a:rPr>
              <a:t>Проблема Компании</a:t>
            </a:r>
          </a:p>
          <a:p>
            <a:pPr marL="0" indent="0" algn="ctr"/>
            <a:endParaRPr sz="1600" dirty="0">
              <a:solidFill>
                <a:schemeClr val="tx1"/>
              </a:solidFill>
              <a:latin typeface="Gilrow"/>
            </a:endParaRPr>
          </a:p>
          <a:p>
            <a:pPr algn="l"/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«Время — ресурс, которого нет»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: Руководители тратят 24/7 на ответы на одни и те же вопросы, отвлекаясь от своей основной работы.</a:t>
            </a:r>
          </a:p>
          <a:p>
            <a:pPr algn="l"/>
            <a:endParaRPr lang="ru-RU" b="0" i="0" dirty="0">
              <a:solidFill>
                <a:srgbClr val="F9FAFB"/>
              </a:solidFill>
              <a:effectLst/>
              <a:latin typeface="quote-cjk-patch"/>
            </a:endParaRPr>
          </a:p>
          <a:p>
            <a:pPr algn="l"/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Нет систематизации: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 Информация разрознена (вики на 100 страниц, несколько отделов), что приводит к ошибкам и срыву сроков.</a:t>
            </a:r>
          </a:p>
          <a:p>
            <a:pPr algn="l"/>
            <a:endParaRPr lang="ru-RU" b="0" i="0" dirty="0">
              <a:solidFill>
                <a:srgbClr val="F9FAFB"/>
              </a:solidFill>
              <a:effectLst/>
              <a:latin typeface="quote-cjk-patch"/>
            </a:endParaRPr>
          </a:p>
          <a:p>
            <a:pPr algn="l"/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Текучесть кадров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: Новички увольняются в первые 2 месяца, не выдерживая стресса и объема информации («не мое»). Компания теряет деньги на найме и обучении.</a:t>
            </a:r>
            <a:endParaRPr lang="ru-RU" altLang="en-US" dirty="0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6631792" y="2463800"/>
            <a:ext cx="5209540" cy="3928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>
              <a:lnSpc>
                <a:spcPct val="120000"/>
              </a:lnSpc>
            </a:pPr>
            <a:r>
              <a:rPr lang="ru-RU" sz="2400" b="1" dirty="0">
                <a:solidFill>
                  <a:srgbClr val="F9FAFB"/>
                </a:solidFill>
                <a:effectLst/>
                <a:latin typeface="Gilrow"/>
                <a:sym typeface="+mn-ea"/>
              </a:rPr>
              <a:t>Проблема Сотрудника</a:t>
            </a:r>
          </a:p>
          <a:p>
            <a:pPr marL="0" indent="0" algn="ctr">
              <a:lnSpc>
                <a:spcPct val="120000"/>
              </a:lnSpc>
            </a:pPr>
            <a:endParaRPr sz="1100" dirty="0">
              <a:solidFill>
                <a:schemeClr val="tx1"/>
              </a:solidFill>
              <a:latin typeface="Gilrow"/>
            </a:endParaRPr>
          </a:p>
          <a:p>
            <a:pPr algn="l">
              <a:lnSpc>
                <a:spcPct val="120000"/>
              </a:lnSpc>
            </a:pPr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Страх и неуверенность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: Сотрудник боится показаться глупым и не задает вопросы начальству («Подхожу ли я?»).</a:t>
            </a:r>
          </a:p>
          <a:p>
            <a:pPr algn="l">
              <a:lnSpc>
                <a:spcPct val="120000"/>
              </a:lnSpc>
            </a:pPr>
            <a:endParaRPr lang="ru-RU" b="0" i="0" dirty="0">
              <a:solidFill>
                <a:srgbClr val="F9FAFB"/>
              </a:solidFill>
              <a:effectLst/>
              <a:latin typeface="quote-cjk-patch"/>
            </a:endParaRPr>
          </a:p>
          <a:p>
            <a:pPr algn="l"/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Дорогой поиск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: Тратит часы на поиск информации в «воде» документов или гуглит, рискуя найти неверный ответ.</a:t>
            </a:r>
          </a:p>
          <a:p>
            <a:pPr algn="l"/>
            <a:endParaRPr lang="ru-RU" b="0" i="0" dirty="0">
              <a:solidFill>
                <a:srgbClr val="F9FAFB"/>
              </a:solidFill>
              <a:effectLst/>
              <a:latin typeface="quote-cjk-patch"/>
            </a:endParaRPr>
          </a:p>
          <a:p>
            <a:pPr algn="l"/>
            <a:r>
              <a:rPr lang="ru-RU" b="1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Высокий стресс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: Отсутствие системной поддержки (непонимани</a:t>
            </a:r>
            <a:r>
              <a:rPr lang="ru-RU" dirty="0">
                <a:solidFill>
                  <a:srgbClr val="F9FAFB"/>
                </a:solidFill>
                <a:latin typeface="quote-cjk-patch"/>
                <a:sym typeface="+mn-ea"/>
              </a:rPr>
              <a:t>е</a:t>
            </a:r>
            <a:r>
              <a:rPr lang="ru-RU" dirty="0">
                <a:solidFill>
                  <a:srgbClr val="F9FAFB"/>
                </a:solidFill>
                <a:effectLst/>
                <a:latin typeface="quote-cjk-patch"/>
                <a:sym typeface="+mn-ea"/>
              </a:rPr>
              <a:t> процессов) вызывает профессиональное выгорание на старте.</a:t>
            </a:r>
            <a:endParaRPr lang="ru-RU" altLang="en-US" dirty="0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5" name="Shape 203"/>
          <p:cNvSpPr/>
          <p:nvPr/>
        </p:nvSpPr>
        <p:spPr>
          <a:xfrm>
            <a:off x="6383893" y="4499606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203"/>
          <p:cNvSpPr/>
          <p:nvPr/>
        </p:nvSpPr>
        <p:spPr>
          <a:xfrm>
            <a:off x="6383893" y="5580323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203"/>
          <p:cNvSpPr/>
          <p:nvPr/>
        </p:nvSpPr>
        <p:spPr>
          <a:xfrm>
            <a:off x="502061" y="4285558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hape 203"/>
          <p:cNvSpPr/>
          <p:nvPr/>
        </p:nvSpPr>
        <p:spPr>
          <a:xfrm>
            <a:off x="502061" y="5408930"/>
            <a:ext cx="208230" cy="217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/>
        </p:nvSpPr>
        <p:spPr>
          <a:xfrm>
            <a:off x="371192" y="162962"/>
            <a:ext cx="3855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ПРОБЛЕМА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8" name="Shape 198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778510" y="1988820"/>
            <a:ext cx="9902190" cy="15519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effectLst/>
                <a:latin typeface="quote-cjk-patch"/>
                <a:sym typeface="+mn-ea"/>
              </a:rPr>
              <a:t>Подтверждение (Цитата из интервью работодателя): </a:t>
            </a:r>
            <a:r>
              <a:rPr lang="ru-RU" sz="2800" dirty="0">
                <a:solidFill>
                  <a:schemeClr val="tx1"/>
                </a:solidFill>
                <a:effectLst/>
                <a:latin typeface="quote-cjk-patch"/>
                <a:sym typeface="+mn-ea"/>
              </a:rPr>
              <a:t>«...сотрудник говорит: «Я тут подумал, наверное, это не мое» — и уходит. Это самое неприятное...».</a:t>
            </a:r>
            <a:endParaRPr lang="ru-RU" sz="28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marL="0" indent="0" algn="l"/>
            <a:endParaRPr lang="ru-RU" altLang="en-US" sz="2800" b="0" i="0" dirty="0">
              <a:solidFill>
                <a:schemeClr val="tx1"/>
              </a:solidFill>
              <a:effectLst/>
              <a:latin typeface="quote-cjk-patch"/>
              <a:ea typeface="+mn-ea"/>
              <a:cs typeface="+mn-cs"/>
              <a:sym typeface="+mn-ea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778510" y="4083050"/>
            <a:ext cx="10600690" cy="16789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l">
              <a:lnSpc>
                <a:spcPct val="120000"/>
              </a:lnSpc>
            </a:pPr>
            <a:r>
              <a:rPr lang="ru-RU" sz="2800" b="1" dirty="0">
                <a:solidFill>
                  <a:schemeClr val="tx1"/>
                </a:solidFill>
                <a:effectLst/>
                <a:latin typeface="quote-cjk-patch"/>
                <a:sym typeface="+mn-ea"/>
              </a:rPr>
              <a:t>Подтверждение (Цитата из интервью сотрудника): </a:t>
            </a:r>
            <a:r>
              <a:rPr lang="ru-RU" sz="2800" dirty="0">
                <a:solidFill>
                  <a:schemeClr val="tx1"/>
                </a:solidFill>
                <a:effectLst/>
                <a:latin typeface="quote-cjk-patch"/>
                <a:sym typeface="+mn-ea"/>
              </a:rPr>
              <a:t>«Искать всё самому... нереально. Я ведь только вернулся по специальности, опыта нет».</a:t>
            </a:r>
            <a:endParaRPr lang="ru-RU" sz="2800" b="0" i="0" dirty="0">
              <a:solidFill>
                <a:schemeClr val="tx1"/>
              </a:solidFill>
              <a:effectLst/>
              <a:latin typeface="quote-cjk-patch"/>
            </a:endParaRPr>
          </a:p>
          <a:p>
            <a:pPr marL="0" indent="0" algn="l">
              <a:lnSpc>
                <a:spcPct val="120000"/>
              </a:lnSpc>
            </a:pPr>
            <a:endParaRPr lang="ru-RU" altLang="en-US" sz="2800" b="0" i="0" dirty="0">
              <a:solidFill>
                <a:schemeClr val="tx1"/>
              </a:solidFill>
              <a:effectLst/>
              <a:latin typeface="quote-cjk-patch"/>
              <a:ea typeface="+mn-ea"/>
              <a:cs typeface="+mn-cs"/>
              <a:sym typeface="+mn-ea"/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410600" y="2211594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Shape 181"/>
          <p:cNvSpPr/>
          <p:nvPr/>
        </p:nvSpPr>
        <p:spPr>
          <a:xfrm>
            <a:off x="410600" y="4328684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371192" y="188997"/>
            <a:ext cx="1883410" cy="706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4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ИДЕЯ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-11430" y="108919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767168" y="108919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1545766" y="108919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2324364" y="108919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3102962" y="108919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3881560" y="108907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4660158" y="108906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5438756" y="108906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6217354" y="108906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6995952" y="108906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 txBox="1"/>
          <p:nvPr/>
        </p:nvSpPr>
        <p:spPr>
          <a:xfrm>
            <a:off x="335915" y="1463040"/>
            <a:ext cx="7438390" cy="1383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2800" b="1" dirty="0">
                <a:latin typeface="Gilroy"/>
                <a:ea typeface="Gilroy"/>
                <a:cs typeface="Gilroy"/>
                <a:sym typeface="+mn-ea"/>
              </a:rPr>
              <a:t>«Старший» — ИИ-наставник, который делает адаптацию быстрой и безболезненной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335915" y="2550624"/>
            <a:ext cx="7497401" cy="3218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l"/>
            <a:r>
              <a:rPr lang="ru-RU" sz="2800" b="1" dirty="0">
                <a:latin typeface="Gilroy"/>
                <a:ea typeface="Gilroy"/>
                <a:cs typeface="Gilroy"/>
                <a:sym typeface="+mn-ea"/>
              </a:rPr>
              <a:t>Описание продукта:</a:t>
            </a:r>
          </a:p>
          <a:p>
            <a:pPr marL="0" indent="0" algn="l"/>
            <a:endParaRPr lang="ru-RU" sz="1200" b="1" dirty="0">
              <a:latin typeface="Gilroy"/>
              <a:ea typeface="Gilroy"/>
              <a:cs typeface="Gilroy"/>
              <a:sym typeface="+mn-ea"/>
            </a:endParaRPr>
          </a:p>
          <a:p>
            <a:pPr marL="0" indent="0" algn="l"/>
            <a:r>
              <a:rPr lang="ru-RU" sz="2000" dirty="0">
                <a:latin typeface="Gilroy"/>
                <a:ea typeface="Gilroy"/>
                <a:cs typeface="Gilroy"/>
                <a:sym typeface="+mn-ea"/>
              </a:rPr>
              <a:t>Корпоративный чат-бот с ИИ, интегрируемый с рабочими системами (</a:t>
            </a:r>
            <a:r>
              <a:rPr lang="en-US" sz="2000" dirty="0">
                <a:latin typeface="Gilroy"/>
                <a:ea typeface="Gilroy"/>
                <a:cs typeface="Gilroy"/>
                <a:sym typeface="+mn-ea"/>
              </a:rPr>
              <a:t>CRM-</a:t>
            </a:r>
            <a:r>
              <a:rPr lang="ru-RU" altLang="en-US" sz="2000" dirty="0">
                <a:latin typeface="Gilroy"/>
                <a:ea typeface="Gilroy"/>
                <a:cs typeface="Gilroy"/>
                <a:sym typeface="+mn-ea"/>
              </a:rPr>
              <a:t>с</a:t>
            </a:r>
            <a:r>
              <a:rPr lang="ru-RU" sz="2000" dirty="0">
                <a:latin typeface="Gilroy"/>
                <a:ea typeface="Gilroy"/>
                <a:cs typeface="Gilroy"/>
                <a:sym typeface="+mn-ea"/>
              </a:rPr>
              <a:t>истемы, 1С). Он работает как «живой» справочник и наставник: отвечает на любые вопросы по регламентам, документам и внутренним процессам компании в режиме 24/7</a:t>
            </a:r>
            <a:endParaRPr lang="ru-RU" altLang="en-US" sz="2000" dirty="0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5" name="Shape 225"/>
          <p:cNvSpPr/>
          <p:nvPr/>
        </p:nvSpPr>
        <p:spPr>
          <a:xfrm>
            <a:off x="169639" y="2679328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FullSizeRender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22615" y="1058545"/>
            <a:ext cx="3466465" cy="56114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1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371192" y="188997"/>
            <a:ext cx="1883410" cy="706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4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ИДЕЯ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-11430" y="108919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767168" y="108919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1545766" y="108919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2324364" y="108919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3102962" y="108919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3881560" y="108907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4660158" y="108906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5438756" y="108906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6217354" y="108906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6995952" y="108906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b="5513"/>
          <a:stretch>
            <a:fillRect/>
          </a:stretch>
        </p:blipFill>
        <p:spPr>
          <a:xfrm>
            <a:off x="1545590" y="1628775"/>
            <a:ext cx="8943975" cy="46799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371192" y="188997"/>
            <a:ext cx="9059545" cy="706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4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ЦЕННОСТНОЕ ПРЕДЛОЖЕНИЕ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-11430" y="108919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767168" y="108919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1545766" y="108919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2324364" y="108919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3102962" y="108919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3881560" y="108907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4660158" y="108906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5438756" y="108906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6217354" y="108906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6995952" y="108906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25780" y="1848485"/>
            <a:ext cx="11348670" cy="42919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ru-RU" sz="2800" b="1" dirty="0">
                <a:latin typeface="Gilroy"/>
                <a:sym typeface="+mn-ea"/>
              </a:rPr>
              <a:t>Для бизнеса:</a:t>
            </a:r>
            <a:r>
              <a:rPr lang="ru-RU" sz="2800" dirty="0">
                <a:latin typeface="Gilroy"/>
                <a:sym typeface="+mn-ea"/>
              </a:rPr>
              <a:t> Сокращение времени адаптации новичка на 40% и снижение нагрузки на руководителей на 5-10 часов в неделю за счет автоматизации ответов на 80% типовых вопросов         сокращение текучки среди новичков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ru-RU" sz="2800" dirty="0">
              <a:solidFill>
                <a:schemeClr val="tx1"/>
              </a:solidFill>
              <a:latin typeface="Gilroy"/>
            </a:endParaRPr>
          </a:p>
          <a:p>
            <a:pPr algn="l"/>
            <a:r>
              <a:rPr lang="ru-RU" sz="2800" b="1" dirty="0">
                <a:latin typeface="Gilroy"/>
                <a:sym typeface="+mn-ea"/>
              </a:rPr>
              <a:t>Для сотрудников:</a:t>
            </a:r>
            <a:r>
              <a:rPr lang="ru-RU" sz="2800" dirty="0">
                <a:latin typeface="Gilroy"/>
                <a:sym typeface="+mn-ea"/>
              </a:rPr>
              <a:t> Мгновенный доступ к проверенной информации без страха и стресса («Экономит нервы и время»), что повышает уверенность + шанс на успех</a:t>
            </a:r>
            <a:endParaRPr lang="ru-RU" altLang="en-US" sz="2800" dirty="0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6" name="Shape 225"/>
          <p:cNvSpPr/>
          <p:nvPr/>
        </p:nvSpPr>
        <p:spPr>
          <a:xfrm>
            <a:off x="317550" y="2005714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25"/>
          <p:cNvSpPr/>
          <p:nvPr/>
        </p:nvSpPr>
        <p:spPr>
          <a:xfrm>
            <a:off x="330008" y="4153797"/>
            <a:ext cx="208230" cy="217283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" name="Прямая со стрелкой 1"/>
          <p:cNvCxnSpPr/>
          <p:nvPr/>
        </p:nvCxnSpPr>
        <p:spPr>
          <a:xfrm>
            <a:off x="8264861" y="2971800"/>
            <a:ext cx="53975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371192" y="188997"/>
            <a:ext cx="9059545" cy="706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4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ЦЕННОСТНОЕ ПРЕДЛОЖЕНИЕ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-11430" y="108919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767168" y="108919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1545766" y="108919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2324364" y="108919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8" name="Shape 218"/>
          <p:cNvSpPr/>
          <p:nvPr/>
        </p:nvSpPr>
        <p:spPr>
          <a:xfrm>
            <a:off x="3102962" y="108919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3881560" y="108907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4660158" y="108906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1" name="Shape 221"/>
          <p:cNvSpPr/>
          <p:nvPr/>
        </p:nvSpPr>
        <p:spPr>
          <a:xfrm>
            <a:off x="5438756" y="108906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6217354" y="108906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6995952" y="108906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510540" y="1783715"/>
            <a:ext cx="11144250" cy="45383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l"/>
            <a:r>
              <a:rPr lang="ru-RU" sz="2800" b="1" dirty="0">
                <a:solidFill>
                  <a:schemeClr val="tx1"/>
                </a:solidFill>
                <a:latin typeface="Gilroy"/>
                <a:ea typeface="Gilroy"/>
                <a:cs typeface="Gilroy"/>
                <a:sym typeface="+mn-ea"/>
              </a:rPr>
              <a:t>Скрытое (Нечестное) преимущество:</a:t>
            </a:r>
          </a:p>
          <a:p>
            <a:pPr marL="0" indent="0" algn="ctr"/>
            <a:endParaRPr lang="ru-RU" sz="2400" dirty="0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Gilroy"/>
                <a:sym typeface="+mn-ea"/>
              </a:rPr>
              <a:t>Обучаемая база знаний:</a:t>
            </a:r>
            <a:r>
              <a:rPr lang="ru-RU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 Бот не просто выдает тексты, а учится на истории вопросов в конкретной компании. Чем дольше работает, тем умнее становится. Конкуренту придется заново «скармливать» боту все регламенты и ждать</a:t>
            </a:r>
            <a:r>
              <a:rPr lang="en-US" altLang="ja-JP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, </a:t>
            </a:r>
            <a:r>
              <a:rPr lang="ru-RU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чтобы он стал таким же полезным.</a:t>
            </a:r>
            <a:endParaRPr lang="ru-RU" sz="2400" i="0" dirty="0">
              <a:solidFill>
                <a:schemeClr val="tx1"/>
              </a:solidFill>
              <a:effectLst/>
              <a:latin typeface="Gilroy"/>
            </a:endParaRPr>
          </a:p>
          <a:p>
            <a:pPr algn="l"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/>
                <a:latin typeface="Gilroy"/>
                <a:sym typeface="+mn-ea"/>
              </a:rPr>
              <a:t>Аналитика для руководителя:</a:t>
            </a:r>
            <a:r>
              <a:rPr lang="ru-RU" sz="2400" dirty="0">
                <a:solidFill>
                  <a:schemeClr val="tx1"/>
                </a:solidFill>
                <a:effectLst/>
                <a:latin typeface="Gilroy"/>
                <a:sym typeface="+mn-ea"/>
              </a:rPr>
              <a:t> Бот показывает «узкие места» в адаптации (на какие темы чаще всего спрашивают, на какие бот не смог ответить), позволяя бизнесу точечно улучшать свои внутренние процессы и улучшать самого чат-бота.</a:t>
            </a:r>
            <a:endParaRPr lang="ru-RU" sz="2400" i="0" dirty="0">
              <a:solidFill>
                <a:schemeClr val="tx1"/>
              </a:solidFill>
              <a:effectLst/>
              <a:latin typeface="Gilroy"/>
            </a:endParaRPr>
          </a:p>
          <a:p>
            <a:pPr marL="0" indent="0" algn="l"/>
            <a:endParaRPr lang="ru-RU"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lang="ru-RU" altLang="en-US" sz="2400">
              <a:solidFill>
                <a:schemeClr val="tx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02C9F5-7AF8-4878-ABF5-B7661AD1E666}"/>
              </a:ext>
            </a:extLst>
          </p:cNvPr>
          <p:cNvSpPr txBox="1"/>
          <p:nvPr/>
        </p:nvSpPr>
        <p:spPr>
          <a:xfrm>
            <a:off x="5502540" y="1448942"/>
            <a:ext cx="45668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b="1" dirty="0" err="1">
                <a:latin typeface="Gilroy"/>
                <a:ea typeface="Gilroy"/>
                <a:cs typeface="Gilroy"/>
                <a:sym typeface="+mn-ea"/>
              </a:rPr>
              <a:t>Средний</a:t>
            </a:r>
            <a:r>
              <a:rPr lang="en-US" altLang="en-US" sz="1600" b="1" dirty="0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1600" b="1" dirty="0" err="1">
                <a:latin typeface="Gilroy"/>
                <a:ea typeface="Gilroy"/>
                <a:cs typeface="Gilroy"/>
                <a:sym typeface="+mn-ea"/>
              </a:rPr>
              <a:t>чек</a:t>
            </a:r>
            <a:r>
              <a:rPr lang="en-US" altLang="en-US" sz="1600" b="1" dirty="0">
                <a:latin typeface="Gilroy"/>
                <a:ea typeface="Gilroy"/>
                <a:cs typeface="Gilroy"/>
                <a:sym typeface="+mn-ea"/>
              </a:rPr>
              <a:t>:</a:t>
            </a:r>
            <a:r>
              <a:rPr lang="en-US" altLang="en-US" sz="1600" dirty="0">
                <a:latin typeface="Gilroy"/>
                <a:ea typeface="Gilroy"/>
                <a:cs typeface="Gilroy"/>
                <a:sym typeface="+mn-ea"/>
              </a:rPr>
              <a:t> ~20 000 ₽/</a:t>
            </a:r>
            <a:r>
              <a:rPr lang="en-US" altLang="en-US" sz="1600" dirty="0" err="1">
                <a:latin typeface="Gilroy"/>
                <a:ea typeface="Gilroy"/>
                <a:cs typeface="Gilroy"/>
                <a:sym typeface="+mn-ea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  <a:sym typeface="+mn-ea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  <a:sym typeface="+mn-ea"/>
              </a:rPr>
              <a:t>прогнозный</a:t>
            </a:r>
            <a:r>
              <a:rPr lang="en-US" altLang="en-US" sz="1600" dirty="0">
                <a:latin typeface="Gilroy"/>
                <a:ea typeface="Gilroy"/>
                <a:cs typeface="Gilroy"/>
                <a:sym typeface="+mn-ea"/>
              </a:rPr>
              <a:t>)</a:t>
            </a:r>
            <a:endParaRPr lang="ru-RU" altLang="en-US" sz="1600" dirty="0">
              <a:latin typeface="Gilroy"/>
              <a:ea typeface="Gilroy"/>
              <a:cs typeface="Gilroy"/>
              <a:sym typeface="+mn-ea"/>
            </a:endParaRPr>
          </a:p>
          <a:p>
            <a:r>
              <a:rPr lang="en-US" altLang="en-US" sz="1600" dirty="0" err="1">
                <a:latin typeface="Gilroy"/>
                <a:ea typeface="Gilroy"/>
                <a:cs typeface="Gilroy"/>
                <a:sym typeface="+mn-ea"/>
              </a:rPr>
              <a:t>Источники</a:t>
            </a:r>
            <a:r>
              <a:rPr lang="en-US" altLang="en-US" sz="1600" dirty="0">
                <a:latin typeface="Gilroy"/>
                <a:ea typeface="Gilroy"/>
                <a:cs typeface="Gilroy"/>
                <a:sym typeface="+mn-ea"/>
              </a:rPr>
              <a:t>: </a:t>
            </a:r>
            <a:r>
              <a:rPr lang="en-US" altLang="ru-RU" sz="1600" dirty="0" err="1">
                <a:latin typeface="Gilroy"/>
                <a:ea typeface="Gilroy"/>
                <a:cs typeface="Gilroy"/>
                <a:sym typeface="+mn-ea"/>
              </a:rPr>
              <a:t>TAdviser</a:t>
            </a:r>
            <a:r>
              <a:rPr lang="en-US" altLang="ru-RU" sz="1600" dirty="0">
                <a:latin typeface="Gilroy"/>
                <a:ea typeface="Gilroy"/>
                <a:cs typeface="Gilroy"/>
                <a:sym typeface="+mn-ea"/>
              </a:rPr>
              <a:t>, Smart Ranking, </a:t>
            </a:r>
            <a:r>
              <a:rPr lang="en-US" altLang="en-US" sz="1600" dirty="0">
                <a:latin typeface="Gilroy"/>
                <a:ea typeface="Gilroy"/>
                <a:cs typeface="Gilroy"/>
                <a:sym typeface="+mn-ea"/>
              </a:rPr>
              <a:t>РБК.</a:t>
            </a:r>
            <a:endParaRPr lang="en-US" altLang="en-US" sz="1600" b="1" dirty="0">
              <a:latin typeface="Gilroy"/>
              <a:ea typeface="Gilroy"/>
              <a:cs typeface="Gilroy"/>
            </a:endParaRPr>
          </a:p>
          <a:p>
            <a:endParaRPr lang="ru-RU" dirty="0"/>
          </a:p>
        </p:txBody>
      </p:sp>
      <p:sp>
        <p:nvSpPr>
          <p:cNvPr id="254" name="Shape 254"/>
          <p:cNvSpPr txBox="1"/>
          <p:nvPr/>
        </p:nvSpPr>
        <p:spPr>
          <a:xfrm>
            <a:off x="723265" y="1448173"/>
            <a:ext cx="11468735" cy="4782298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ru-RU" altLang="en-US" sz="1600" b="1" dirty="0">
                <a:latin typeface="Gilroy"/>
                <a:ea typeface="Gilroy"/>
                <a:cs typeface="Gilroy"/>
              </a:rPr>
              <a:t>Монетизация:                                                             </a:t>
            </a:r>
          </a:p>
          <a:p>
            <a:pPr marL="0" indent="0" algn="l"/>
            <a:r>
              <a:rPr lang="en-US" altLang="en-US" sz="1600" dirty="0" err="1">
                <a:latin typeface="Gilroy"/>
                <a:ea typeface="Gilroy"/>
                <a:cs typeface="Gilroy"/>
              </a:rPr>
              <a:t>Ежемесячная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подписка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SaaS),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три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тарифа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:</a:t>
            </a:r>
            <a:r>
              <a:rPr lang="ru-RU" altLang="en-US" sz="1600" dirty="0">
                <a:latin typeface="Gilroy"/>
                <a:ea typeface="Gilroy"/>
                <a:cs typeface="Gilroy"/>
              </a:rPr>
              <a:t> </a:t>
            </a:r>
          </a:p>
          <a:p>
            <a:pPr marL="0" indent="0" algn="l"/>
            <a:r>
              <a:rPr lang="en-US" altLang="en-US" sz="1600" dirty="0">
                <a:latin typeface="Gilroy"/>
                <a:ea typeface="Gilroy"/>
                <a:cs typeface="Gilroy"/>
              </a:rPr>
              <a:t>«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Старт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» — 5 000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базовый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функционал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</a:t>
            </a:r>
            <a:endParaRPr lang="en-US" altLang="ru-RU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dirty="0">
                <a:latin typeface="Gilroy"/>
                <a:ea typeface="Gilroy"/>
                <a:cs typeface="Gilroy"/>
              </a:rPr>
              <a:t>«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Бизнес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» — 15 000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аналитика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+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интеграции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</a:t>
            </a:r>
            <a:endParaRPr lang="en-US" altLang="ru-RU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dirty="0">
                <a:latin typeface="Gilroy"/>
                <a:ea typeface="Gilroy"/>
                <a:cs typeface="Gilroy"/>
              </a:rPr>
              <a:t>«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Корп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» — 50 000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индивидуальная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настройка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</a:t>
            </a:r>
          </a:p>
          <a:p>
            <a:pPr marL="0" indent="0" algn="l"/>
            <a:r>
              <a:rPr lang="en-US" altLang="en-US" sz="1600" dirty="0">
                <a:latin typeface="Gilroy"/>
                <a:ea typeface="Gilroy"/>
                <a:cs typeface="Gilroy"/>
              </a:rPr>
              <a:t>  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                                                                                      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ru-RU" sz="1600" b="1" dirty="0">
                <a:latin typeface="Gilroy"/>
                <a:ea typeface="Gilroy"/>
                <a:cs typeface="Gilroy"/>
                <a:sym typeface="+mn-ea"/>
              </a:rPr>
              <a:t>TAM/SAM/SOM</a:t>
            </a:r>
            <a:endParaRPr lang="en-US" altLang="ru-RU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ru-RU" sz="1600" b="1" dirty="0">
                <a:latin typeface="Gilroy"/>
                <a:ea typeface="Gilroy"/>
                <a:cs typeface="Gilroy"/>
              </a:rPr>
              <a:t>TAM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весь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рынок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 — ~94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млрд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</a:t>
            </a:r>
            <a:r>
              <a:rPr lang="ru-RU" altLang="en-US" sz="1600" dirty="0">
                <a:latin typeface="Gilroy"/>
                <a:ea typeface="Gilroy"/>
                <a:cs typeface="Gilroy"/>
              </a:rPr>
              <a:t>*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dirty="0" err="1">
                <a:latin typeface="Gilroy"/>
                <a:ea typeface="Gilroy"/>
                <a:cs typeface="Gilroy"/>
              </a:rPr>
              <a:t>Общий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объём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российского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рынка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HRTech-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решений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в 2025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году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ru-RU" sz="1600" b="1" dirty="0">
                <a:latin typeface="Gilroy"/>
                <a:ea typeface="Gilroy"/>
                <a:cs typeface="Gilroy"/>
              </a:rPr>
              <a:t>SAM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доступный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сегмент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 — ~5–8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млрд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</a:t>
            </a:r>
            <a:r>
              <a:rPr lang="ru-RU" altLang="en-US" sz="1600" dirty="0">
                <a:latin typeface="Gilroy"/>
                <a:ea typeface="Gilroy"/>
                <a:cs typeface="Gilroy"/>
              </a:rPr>
              <a:t>*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dirty="0" err="1">
                <a:latin typeface="Gilroy"/>
                <a:ea typeface="Gilroy"/>
                <a:cs typeface="Gilroy"/>
              </a:rPr>
              <a:t>Рынок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решений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для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онбординга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,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адаптации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удержания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персонала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.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Это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самый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быстрорастущий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сегмент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HRTech: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оценка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и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удержание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персонала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выросли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+31% в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первом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полугодии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2025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,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комплексные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HR-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решения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—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+14% .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Наш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продукт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попадает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ровно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сюда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ru-RU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ru-RU" sz="1600" b="1" dirty="0">
                <a:latin typeface="Gilroy"/>
                <a:ea typeface="Gilroy"/>
                <a:cs typeface="Gilroy"/>
              </a:rPr>
              <a:t>SOM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 (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реальный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план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 — ~36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млн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</a:t>
            </a:r>
            <a:r>
              <a:rPr lang="ru-RU" altLang="en-US" sz="1600" dirty="0">
                <a:latin typeface="Gilroy"/>
                <a:ea typeface="Gilroy"/>
                <a:cs typeface="Gilroy"/>
              </a:rPr>
              <a:t>*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r>
              <a:rPr lang="en-US" altLang="en-US" sz="1600" dirty="0" err="1">
                <a:latin typeface="Gilroy"/>
                <a:ea typeface="Gilroy"/>
                <a:cs typeface="Gilroy"/>
              </a:rPr>
              <a:t>План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— 100–150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платящих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клиентов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(МСБ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до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500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сотрудников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) к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концу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2-го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.</a:t>
            </a:r>
          </a:p>
          <a:p>
            <a:pPr marL="0" indent="0" algn="l"/>
            <a:r>
              <a:rPr lang="en-US" altLang="en-US" sz="1600" dirty="0">
                <a:latin typeface="Gilroy"/>
                <a:ea typeface="Gilroy"/>
                <a:cs typeface="Gilroy"/>
              </a:rPr>
              <a:t>150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клиентов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× 20 000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× 12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мес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= 36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млн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₽/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.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Это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0,5–0,7%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от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нашего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ru-RU" sz="1600" dirty="0">
                <a:latin typeface="Gilroy"/>
                <a:ea typeface="Gilroy"/>
                <a:cs typeface="Gilroy"/>
              </a:rPr>
              <a:t>SAM,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что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реалистично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для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стартапа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на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первые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два</a:t>
            </a:r>
            <a:r>
              <a:rPr lang="en-US" altLang="en-US" sz="1600" dirty="0">
                <a:latin typeface="Gilroy"/>
                <a:ea typeface="Gilroy"/>
                <a:cs typeface="Gilroy"/>
              </a:rPr>
              <a:t> </a:t>
            </a:r>
            <a:r>
              <a:rPr lang="en-US" altLang="en-US" sz="1600" dirty="0" err="1">
                <a:latin typeface="Gilroy"/>
                <a:ea typeface="Gilroy"/>
                <a:cs typeface="Gilroy"/>
              </a:rPr>
              <a:t>года</a:t>
            </a:r>
            <a:endParaRPr lang="en-US" altLang="en-US" sz="1600" dirty="0">
              <a:latin typeface="Gilroy"/>
              <a:ea typeface="Gilroy"/>
              <a:cs typeface="Gilroy"/>
            </a:endParaRPr>
          </a:p>
          <a:p>
            <a:pPr marL="0" indent="0" algn="l"/>
            <a:endParaRPr lang="en-US" altLang="en-US" sz="1600" dirty="0">
              <a:latin typeface="Gilroy"/>
              <a:ea typeface="Gilroy"/>
              <a:cs typeface="Gilroy"/>
            </a:endParaRPr>
          </a:p>
        </p:txBody>
      </p:sp>
      <p:sp>
        <p:nvSpPr>
          <p:cNvPr id="237" name="Shape 237"/>
          <p:cNvSpPr txBox="1"/>
          <p:nvPr/>
        </p:nvSpPr>
        <p:spPr>
          <a:xfrm>
            <a:off x="371192" y="162962"/>
            <a:ext cx="5365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БИЗНЕС-МОДЕЛЬ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443865" y="1525270"/>
            <a:ext cx="208280" cy="19558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443620" y="2973116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5294310" y="1525270"/>
            <a:ext cx="208230" cy="217282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785980" y="1176699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8564577" y="1176698"/>
            <a:ext cx="836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C6348-DD5E-4DBB-915E-93A9DC943061}"/>
              </a:ext>
            </a:extLst>
          </p:cNvPr>
          <p:cNvSpPr txBox="1"/>
          <p:nvPr/>
        </p:nvSpPr>
        <p:spPr>
          <a:xfrm>
            <a:off x="536981" y="6206775"/>
            <a:ext cx="11347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400" dirty="0">
                <a:latin typeface="Gilroy"/>
                <a:ea typeface="Gilroy"/>
                <a:cs typeface="Gilroy"/>
              </a:rPr>
              <a:t>*Источники: </a:t>
            </a:r>
            <a:r>
              <a:rPr lang="en-US" sz="1400" b="0" i="0" u="none" strike="noStrike" dirty="0">
                <a:solidFill>
                  <a:srgbClr val="71AAEB"/>
                </a:solidFill>
                <a:effectLst/>
                <a:latin typeface="-apple-system"/>
                <a:hlinkClick r:id="rId3"/>
              </a:rPr>
              <a:t>https://smartranking.ru/ru/analytics/?page=8</a:t>
            </a:r>
            <a:r>
              <a:rPr lang="ru-RU" sz="1400" dirty="0">
                <a:solidFill>
                  <a:srgbClr val="71AAEB"/>
                </a:solidFill>
                <a:latin typeface="-apple-system"/>
              </a:rPr>
              <a:t> </a:t>
            </a:r>
            <a:r>
              <a:rPr lang="ru-RU" sz="1400" dirty="0">
                <a:latin typeface="-apple-system"/>
              </a:rPr>
              <a:t>(общий рынок </a:t>
            </a:r>
            <a:r>
              <a:rPr lang="ru-RU" sz="1400" dirty="0" err="1">
                <a:latin typeface="-apple-system"/>
              </a:rPr>
              <a:t>HRTech</a:t>
            </a:r>
            <a:r>
              <a:rPr lang="ru-RU" sz="1400" dirty="0">
                <a:latin typeface="-apple-system"/>
              </a:rPr>
              <a:t> — 94 млрд ₽, рост сегментов удержания +14–31%);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81D951-31D1-430F-9BE7-5C5F3D96152F}"/>
              </a:ext>
            </a:extLst>
          </p:cNvPr>
          <p:cNvSpPr txBox="1"/>
          <p:nvPr/>
        </p:nvSpPr>
        <p:spPr>
          <a:xfrm flipH="1">
            <a:off x="651850" y="6467162"/>
            <a:ext cx="11494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-apple-system"/>
                <a:hlinkClick r:id="rId4"/>
              </a:rPr>
              <a:t>https://potok.io/research/zavodskoj-onbording-pochemu-novichki-sbegayut-s-proizvodstv/</a:t>
            </a:r>
            <a:r>
              <a:rPr lang="ru-RU" sz="1400" dirty="0">
                <a:latin typeface="-apple-system"/>
              </a:rPr>
              <a:t> (только 15% используют цифровые сервисы адаптации)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/>
        </p:nvSpPr>
        <p:spPr>
          <a:xfrm>
            <a:off x="371192" y="162962"/>
            <a:ext cx="58085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54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ДОРОЖНАЯ КАРТА</a:t>
            </a:r>
            <a:endParaRPr sz="3600" b="1">
              <a:solidFill>
                <a:schemeClr val="tx1"/>
              </a:solidFill>
              <a:latin typeface="Gilroy"/>
              <a:ea typeface="Gilroy"/>
              <a:cs typeface="Gilroy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0" y="1176826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778598" y="1176825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1557196" y="1176825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2335794" y="1176825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3114392" y="1176825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3892990" y="1176700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4671588" y="1176699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5450186" y="1176699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6228784" y="1176699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1" name="Shape 271"/>
          <p:cNvSpPr/>
          <p:nvPr/>
        </p:nvSpPr>
        <p:spPr>
          <a:xfrm>
            <a:off x="7007382" y="1176699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7785980" y="1176699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5FFC29-AB48-4D83-827C-9ED46A435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4" y="1638278"/>
            <a:ext cx="12088912" cy="43344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/>
          <p:nvPr/>
        </p:nvSpPr>
        <p:spPr>
          <a:xfrm>
            <a:off x="358775" y="163195"/>
            <a:ext cx="11308080" cy="101346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/>
          <a:p>
            <a:pPr marL="0" indent="0" algn="l"/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Разработка чат-бота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для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адаптации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молодых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сотрудников с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 </a:t>
            </a:r>
            <a:r>
              <a:rPr lang="en-US" altLang="en-US" sz="3600" b="1">
                <a:latin typeface="Gilroy"/>
                <a:ea typeface="Gilroy"/>
                <a:cs typeface="Gilroy"/>
                <a:sym typeface="+mn-ea"/>
              </a:rPr>
              <a:t>использованием </a:t>
            </a:r>
            <a:r>
              <a:rPr lang="ru-RU" altLang="en-US" sz="3600" b="1">
                <a:latin typeface="Gilroy"/>
                <a:ea typeface="Gilroy"/>
                <a:cs typeface="Gilroy"/>
                <a:sym typeface="+mn-ea"/>
              </a:rPr>
              <a:t>ИИ</a:t>
            </a:r>
            <a:endParaRPr lang="en-US" altLang="en-US" sz="3600" b="1">
              <a:solidFill>
                <a:schemeClr val="tx1"/>
              </a:solidFill>
              <a:latin typeface="Gilroy"/>
              <a:ea typeface="Gilroy"/>
              <a:cs typeface="Gilroy"/>
            </a:endParaRPr>
          </a:p>
          <a:p>
            <a:pPr marL="0" indent="0" algn="l"/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0" y="1449241"/>
            <a:ext cx="778598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778598" y="1449240"/>
            <a:ext cx="778598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8" name="Shape 288"/>
          <p:cNvSpPr/>
          <p:nvPr/>
        </p:nvSpPr>
        <p:spPr>
          <a:xfrm>
            <a:off x="1557196" y="1449240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2335794" y="1449240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0" name="Shape 290"/>
          <p:cNvSpPr/>
          <p:nvPr/>
        </p:nvSpPr>
        <p:spPr>
          <a:xfrm>
            <a:off x="3114392" y="1449240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3892990" y="1449115"/>
            <a:ext cx="778597" cy="181068"/>
          </a:xfrm>
          <a:prstGeom prst="rect">
            <a:avLst/>
          </a:prstGeom>
          <a:solidFill>
            <a:srgbClr val="FBB3C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2" name="Shape 292"/>
          <p:cNvSpPr/>
          <p:nvPr/>
        </p:nvSpPr>
        <p:spPr>
          <a:xfrm>
            <a:off x="4671588" y="1449114"/>
            <a:ext cx="778597" cy="181068"/>
          </a:xfrm>
          <a:prstGeom prst="rect">
            <a:avLst/>
          </a:prstGeom>
          <a:solidFill>
            <a:srgbClr val="FCAF17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5450186" y="1449114"/>
            <a:ext cx="778598" cy="181068"/>
          </a:xfrm>
          <a:prstGeom prst="rect">
            <a:avLst/>
          </a:prstGeom>
          <a:solidFill>
            <a:srgbClr val="FD493D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4" name="Shape 294"/>
          <p:cNvSpPr/>
          <p:nvPr/>
        </p:nvSpPr>
        <p:spPr>
          <a:xfrm>
            <a:off x="6228784" y="1449114"/>
            <a:ext cx="778598" cy="181068"/>
          </a:xfrm>
          <a:prstGeom prst="rect">
            <a:avLst/>
          </a:prstGeom>
          <a:solidFill>
            <a:srgbClr val="B5D8E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5" name="Shape 295"/>
          <p:cNvSpPr/>
          <p:nvPr/>
        </p:nvSpPr>
        <p:spPr>
          <a:xfrm>
            <a:off x="7007382" y="1449114"/>
            <a:ext cx="778598" cy="181068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8455025" y="1978660"/>
            <a:ext cx="3437255" cy="4682490"/>
          </a:xfrm>
          <a:prstGeom prst="rect">
            <a:avLst/>
          </a:prstGeom>
          <a:solidFill>
            <a:srgbClr val="8F00FF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2"/>
          <a:srcRect l="10221" t="4036" r="8225" b="15820"/>
          <a:stretch>
            <a:fillRect/>
          </a:stretch>
        </p:blipFill>
        <p:spPr>
          <a:xfrm>
            <a:off x="8979535" y="1620520"/>
            <a:ext cx="2386330" cy="3126740"/>
          </a:xfrm>
          <a:prstGeom prst="rect">
            <a:avLst/>
          </a:prstGeom>
        </p:spPr>
      </p:pic>
      <p:sp>
        <p:nvSpPr>
          <p:cNvPr id="18" name="Текстовое поле 17"/>
          <p:cNvSpPr txBox="1"/>
          <p:nvPr/>
        </p:nvSpPr>
        <p:spPr>
          <a:xfrm>
            <a:off x="8454390" y="4749800"/>
            <a:ext cx="3437890" cy="1641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ctr"/>
            <a:r>
              <a:rPr lang="ru-RU" sz="2200">
                <a:solidFill>
                  <a:schemeClr val="lt1"/>
                </a:solidFill>
                <a:sym typeface="+mn-ea"/>
              </a:rPr>
              <a:t>Лидер команды</a:t>
            </a:r>
          </a:p>
          <a:p>
            <a:pPr marL="0" indent="0" algn="ctr"/>
            <a:r>
              <a:rPr lang="ru-RU" sz="2200">
                <a:solidFill>
                  <a:schemeClr val="lt1"/>
                </a:solidFill>
                <a:sym typeface="+mn-ea"/>
              </a:rPr>
              <a:t>Терёхина Виктория</a:t>
            </a:r>
          </a:p>
          <a:p>
            <a:pPr marL="0" indent="0" algn="l"/>
            <a:r>
              <a:rPr lang="ru-RU" altLang="en-US" sz="2200">
                <a:solidFill>
                  <a:schemeClr val="lt1"/>
                </a:solidFill>
                <a:sym typeface="+mn-ea"/>
              </a:rPr>
              <a:t>Тел.: </a:t>
            </a:r>
            <a:r>
              <a:rPr lang="en-US" altLang="ru-RU" sz="2200">
                <a:solidFill>
                  <a:schemeClr val="lt1"/>
                </a:solidFill>
                <a:sym typeface="+mn-ea"/>
              </a:rPr>
              <a:t>+7 (914) 967 4049</a:t>
            </a:r>
          </a:p>
          <a:p>
            <a:pPr marL="0" indent="0" algn="l"/>
            <a:r>
              <a:rPr lang="en-US" altLang="ru-RU" sz="2200">
                <a:solidFill>
                  <a:schemeClr val="lt1"/>
                </a:solidFill>
                <a:sym typeface="+mn-ea"/>
              </a:rPr>
              <a:t>Email: terekhina.vs@dvfu.ru</a:t>
            </a:r>
          </a:p>
          <a:p>
            <a:pPr marL="0" indent="0" algn="l"/>
            <a:r>
              <a:rPr lang="en-US" altLang="en-US" sz="2200">
                <a:solidFill>
                  <a:schemeClr val="lt1"/>
                </a:solidFill>
                <a:sym typeface="+mn-ea"/>
              </a:rPr>
              <a:t>@suzy_gorosheck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3609340"/>
            <a:ext cx="3113777" cy="3100388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4"/>
          <a:stretch>
            <a:fillRect/>
          </a:stretch>
        </p:blipFill>
        <p:spPr>
          <a:xfrm>
            <a:off x="4116070" y="3609340"/>
            <a:ext cx="3440430" cy="2317623"/>
          </a:xfrm>
          <a:prstGeom prst="rect">
            <a:avLst/>
          </a:prstGeom>
        </p:spPr>
      </p:pic>
      <p:sp>
        <p:nvSpPr>
          <p:cNvPr id="4" name="Shape 298"/>
          <p:cNvSpPr txBox="1"/>
          <p:nvPr/>
        </p:nvSpPr>
        <p:spPr>
          <a:xfrm>
            <a:off x="336072" y="2732453"/>
            <a:ext cx="6322694" cy="3987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20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Инструкция:</a:t>
            </a:r>
          </a:p>
        </p:txBody>
      </p:sp>
      <p:sp>
        <p:nvSpPr>
          <p:cNvPr id="5" name="Shape 298"/>
          <p:cNvSpPr txBox="1"/>
          <p:nvPr/>
        </p:nvSpPr>
        <p:spPr>
          <a:xfrm>
            <a:off x="358775" y="3171190"/>
            <a:ext cx="7703185" cy="3371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16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Шаг 1: переходим по </a:t>
            </a:r>
            <a:r>
              <a:rPr lang="en-US" sz="16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QR </a:t>
            </a:r>
            <a:r>
              <a:rPr lang="ru-RU" altLang="en-US" sz="16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коду      Шаг 2: переходим в сообщения</a:t>
            </a:r>
          </a:p>
        </p:txBody>
      </p:sp>
      <p:sp>
        <p:nvSpPr>
          <p:cNvPr id="7" name="Shape 298"/>
          <p:cNvSpPr txBox="1"/>
          <p:nvPr/>
        </p:nvSpPr>
        <p:spPr>
          <a:xfrm>
            <a:off x="4116070" y="6129020"/>
            <a:ext cx="4293235" cy="3371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1600" b="1">
                <a:solidFill>
                  <a:schemeClr val="tx1"/>
                </a:solidFill>
                <a:latin typeface="Gilroy"/>
                <a:ea typeface="Gilroy"/>
                <a:cs typeface="Gilroy"/>
              </a:rPr>
              <a:t>Шаг 3: нажать начать</a:t>
            </a:r>
            <a:endParaRPr lang="ru-RU" altLang="en-US" sz="1600" b="1">
              <a:solidFill>
                <a:schemeClr val="tx1"/>
              </a:solidFill>
              <a:latin typeface="Gilroy"/>
              <a:ea typeface="Gilroy"/>
              <a:cs typeface="Gilroy"/>
            </a:endParaRPr>
          </a:p>
        </p:txBody>
      </p:sp>
      <p:sp>
        <p:nvSpPr>
          <p:cNvPr id="224" name="Shape 224"/>
          <p:cNvSpPr txBox="1"/>
          <p:nvPr/>
        </p:nvSpPr>
        <p:spPr>
          <a:xfrm>
            <a:off x="358775" y="1809115"/>
            <a:ext cx="7703185" cy="8299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lang="ru-RU" sz="2400" b="1" dirty="0">
                <a:latin typeface="Gilroy"/>
                <a:ea typeface="Gilroy"/>
                <a:cs typeface="Gilroy"/>
                <a:sym typeface="+mn-ea"/>
              </a:rPr>
              <a:t>«Старший» — ИИ-наставник, который делает адаптацию быстрой и безболезненной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122</TotalTime>
  <Words>1039</Words>
  <Application>Microsoft Office PowerPoint</Application>
  <PresentationFormat>Широкоэкранный</PresentationFormat>
  <Paragraphs>125</Paragraphs>
  <Slides>14</Slides>
  <Notes>3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Gilrow</vt:lpstr>
      <vt:lpstr>Gilroy</vt:lpstr>
      <vt:lpstr>quote-cjk-patch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Борисова Софья Алексеевна</cp:lastModifiedBy>
  <cp:revision>39</cp:revision>
  <dcterms:created xsi:type="dcterms:W3CDTF">2026-06-17T12:27:00Z</dcterms:created>
  <dcterms:modified xsi:type="dcterms:W3CDTF">2026-06-18T14:48:38Z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1049-12.1.0.26880</vt:lpwstr>
  </property>
  <property fmtid="{D5CDD505-2E9C-101B-9397-08002B2CF9AE}" pid="3" name="ICV">
    <vt:lpwstr>1939CF4E088F488CBD0153D4FEE5546E_12</vt:lpwstr>
  </property>
</Properties>
</file>