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13"/>
  </p:notesMasterIdLst>
  <p:sldIdLst>
    <p:sldId id="256" r:id="rId2"/>
    <p:sldId id="258" r:id="rId3"/>
    <p:sldId id="284" r:id="rId4"/>
    <p:sldId id="264" r:id="rId5"/>
    <p:sldId id="262" r:id="rId6"/>
    <p:sldId id="260" r:id="rId7"/>
    <p:sldId id="261" r:id="rId8"/>
    <p:sldId id="259" r:id="rId9"/>
    <p:sldId id="286" r:id="rId10"/>
    <p:sldId id="257" r:id="rId11"/>
    <p:sldId id="281" r:id="rId12"/>
  </p:sldIdLst>
  <p:sldSz cx="9144000" cy="5143500" type="screen16x9"/>
  <p:notesSz cx="6858000" cy="9144000"/>
  <p:embeddedFontLst>
    <p:embeddedFont>
      <p:font typeface="Avenir Next LT Pro" panose="020B0504020202020204" pitchFamily="34" charset="0"/>
      <p:regular r:id="rId14"/>
      <p:bold r:id="rId15"/>
      <p:italic r:id="rId16"/>
      <p:boldItalic r:id="rId17"/>
    </p:embeddedFont>
    <p:embeddedFont>
      <p:font typeface="Catamaran Light" panose="020B0604020202020204" charset="0"/>
      <p:regular r:id="rId18"/>
      <p:bold r:id="rId19"/>
    </p:embeddedFont>
    <p:embeddedFont>
      <p:font typeface="Century Schoolbook" panose="02040604050505020304" pitchFamily="18" charset="0"/>
      <p:regular r:id="rId20"/>
      <p:bold r:id="rId21"/>
      <p:italic r:id="rId22"/>
      <p:boldItalic r:id="rId23"/>
    </p:embeddedFont>
    <p:embeddedFont>
      <p:font typeface="Fira Sans Extra Condensed Medium" panose="020B0604020202020204" charset="0"/>
      <p:regular r:id="rId24"/>
      <p:bold r:id="rId25"/>
      <p:italic r:id="rId26"/>
      <p:boldItalic r:id="rId27"/>
    </p:embeddedFont>
    <p:embeddedFont>
      <p:font typeface="Livvic" pitchFamily="2" charset="0"/>
      <p:regular r:id="rId28"/>
      <p:bold r:id="rId29"/>
      <p:italic r:id="rId30"/>
      <p:boldItalic r:id="rId31"/>
    </p:embeddedFont>
    <p:embeddedFont>
      <p:font typeface="Montserrat" panose="00000500000000000000" pitchFamily="2" charset="-52"/>
      <p:regular r:id="rId32"/>
      <p:bold r:id="rId33"/>
      <p:italic r:id="rId34"/>
      <p:boldItalic r:id="rId35"/>
    </p:embeddedFont>
    <p:embeddedFont>
      <p:font typeface="Nunito Light" pitchFamily="2" charset="-52"/>
      <p:regular r:id="rId36"/>
      <p:italic r:id="rId37"/>
    </p:embeddedFont>
    <p:embeddedFont>
      <p:font typeface="Roboto" panose="02000000000000000000" pitchFamily="2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06">
          <p15:clr>
            <a:srgbClr val="747775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588919E-41BA-4954-B4FE-845CAC29FB57}">
  <a:tblStyle styleId="{5588919E-41BA-4954-B4FE-845CAC29FB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420" autoAdjust="0"/>
  </p:normalViewPr>
  <p:slideViewPr>
    <p:cSldViewPr snapToGrid="0">
      <p:cViewPr varScale="1">
        <p:scale>
          <a:sx n="184" d="100"/>
          <a:sy n="184" d="100"/>
        </p:scale>
        <p:origin x="1140" y="112"/>
      </p:cViewPr>
      <p:guideLst>
        <p:guide orient="horz" pos="60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9" Type="http://schemas.openxmlformats.org/officeDocument/2006/relationships/font" Target="fonts/font26.fntdata"/><Relationship Id="rId21" Type="http://schemas.openxmlformats.org/officeDocument/2006/relationships/font" Target="fonts/font8.fntdata"/><Relationship Id="rId34" Type="http://schemas.openxmlformats.org/officeDocument/2006/relationships/font" Target="fonts/font21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openxmlformats.org/officeDocument/2006/relationships/font" Target="fonts/font24.fntdata"/><Relationship Id="rId40" Type="http://schemas.openxmlformats.org/officeDocument/2006/relationships/font" Target="fonts/font27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font" Target="fonts/font23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font" Target="fonts/font22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font" Target="fonts/font20.fntdata"/><Relationship Id="rId38" Type="http://schemas.openxmlformats.org/officeDocument/2006/relationships/font" Target="fonts/font25.fntdata"/><Relationship Id="rId20" Type="http://schemas.openxmlformats.org/officeDocument/2006/relationships/font" Target="fonts/font7.fntdata"/><Relationship Id="rId41" Type="http://schemas.openxmlformats.org/officeDocument/2006/relationships/font" Target="fonts/font2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2a420aca26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2a420aca26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2a420aca26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2a420aca26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2a420aca26_0_1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2a420aca26_0_1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2a420aca26_0_7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2a420aca26_0_7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C4043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2a420aca26_0_7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2a420aca26_0_7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C4043"/>
              </a:solidFill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35795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2a420aca26_0_1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2a420aca26_0_1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2a420aca26_0_1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2a420aca26_0_1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3C404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2a420aca26_0_9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2a420aca26_0_9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3C404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2a420aca26_0_1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2a420aca26_0_1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3C404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2a420aca26_0_8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2a420aca26_0_8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2a420aca26_0_9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2a420aca26_0_9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rgbClr val="3C404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714747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39575" y="1701225"/>
            <a:ext cx="45924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39575" y="3206400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ctrTitle"/>
          </p:nvPr>
        </p:nvSpPr>
        <p:spPr>
          <a:xfrm>
            <a:off x="5432000" y="710675"/>
            <a:ext cx="28881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ubTitle" idx="1"/>
          </p:nvPr>
        </p:nvSpPr>
        <p:spPr>
          <a:xfrm>
            <a:off x="5363550" y="2724625"/>
            <a:ext cx="29565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_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title"/>
          </p:nvPr>
        </p:nvSpPr>
        <p:spPr>
          <a:xfrm>
            <a:off x="5553850" y="1313850"/>
            <a:ext cx="2630400" cy="108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subTitle" idx="1"/>
          </p:nvPr>
        </p:nvSpPr>
        <p:spPr>
          <a:xfrm>
            <a:off x="5553975" y="2317950"/>
            <a:ext cx="26304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2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>
            <a:spLocks noGrp="1"/>
          </p:cNvSpPr>
          <p:nvPr>
            <p:ph type="subTitle" idx="1"/>
          </p:nvPr>
        </p:nvSpPr>
        <p:spPr>
          <a:xfrm>
            <a:off x="2117847" y="3380460"/>
            <a:ext cx="2951400" cy="2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ctrTitle"/>
          </p:nvPr>
        </p:nvSpPr>
        <p:spPr>
          <a:xfrm rot="-5400000">
            <a:off x="-343101" y="1759150"/>
            <a:ext cx="28881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4_2_1_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>
            <a:spLocks noGrp="1"/>
          </p:cNvSpPr>
          <p:nvPr>
            <p:ph type="ctrTitle"/>
          </p:nvPr>
        </p:nvSpPr>
        <p:spPr>
          <a:xfrm>
            <a:off x="83120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ubTitle" idx="1"/>
          </p:nvPr>
        </p:nvSpPr>
        <p:spPr>
          <a:xfrm>
            <a:off x="831200" y="2314225"/>
            <a:ext cx="30816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5"/>
          <p:cNvSpPr txBox="1">
            <a:spLocks noGrp="1"/>
          </p:cNvSpPr>
          <p:nvPr>
            <p:ph type="ctrTitle"/>
          </p:nvPr>
        </p:nvSpPr>
        <p:spPr>
          <a:xfrm>
            <a:off x="4921575" y="2993035"/>
            <a:ext cx="18282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25"/>
          <p:cNvSpPr txBox="1">
            <a:spLocks noGrp="1"/>
          </p:cNvSpPr>
          <p:nvPr>
            <p:ph type="subTitle" idx="1"/>
          </p:nvPr>
        </p:nvSpPr>
        <p:spPr>
          <a:xfrm>
            <a:off x="4921575" y="3553810"/>
            <a:ext cx="1522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000000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ctrTitle" idx="2"/>
          </p:nvPr>
        </p:nvSpPr>
        <p:spPr>
          <a:xfrm>
            <a:off x="906139" y="2993035"/>
            <a:ext cx="18282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subTitle" idx="3"/>
          </p:nvPr>
        </p:nvSpPr>
        <p:spPr>
          <a:xfrm>
            <a:off x="906139" y="3553810"/>
            <a:ext cx="1522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000000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9" name="Google Shape;99;p25"/>
          <p:cNvSpPr txBox="1">
            <a:spLocks noGrp="1"/>
          </p:cNvSpPr>
          <p:nvPr>
            <p:ph type="ctrTitle" idx="4"/>
          </p:nvPr>
        </p:nvSpPr>
        <p:spPr>
          <a:xfrm rot="5400000">
            <a:off x="6685437" y="1646270"/>
            <a:ext cx="29133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ctrTitle" idx="5"/>
          </p:nvPr>
        </p:nvSpPr>
        <p:spPr>
          <a:xfrm>
            <a:off x="2928557" y="2993035"/>
            <a:ext cx="17988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subTitle" idx="6"/>
          </p:nvPr>
        </p:nvSpPr>
        <p:spPr>
          <a:xfrm>
            <a:off x="2928550" y="3553810"/>
            <a:ext cx="1476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000000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ctrTitle"/>
          </p:nvPr>
        </p:nvSpPr>
        <p:spPr>
          <a:xfrm>
            <a:off x="631875" y="842025"/>
            <a:ext cx="287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2" name="Google Shape;112;p27"/>
          <p:cNvSpPr txBox="1">
            <a:spLocks noGrp="1"/>
          </p:cNvSpPr>
          <p:nvPr>
            <p:ph type="subTitle" idx="1"/>
          </p:nvPr>
        </p:nvSpPr>
        <p:spPr>
          <a:xfrm>
            <a:off x="631884" y="1410841"/>
            <a:ext cx="2480700" cy="53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ctrTitle" idx="2"/>
          </p:nvPr>
        </p:nvSpPr>
        <p:spPr>
          <a:xfrm>
            <a:off x="4213664" y="842025"/>
            <a:ext cx="26979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4" name="Google Shape;114;p27"/>
          <p:cNvSpPr txBox="1">
            <a:spLocks noGrp="1"/>
          </p:cNvSpPr>
          <p:nvPr>
            <p:ph type="subTitle" idx="3"/>
          </p:nvPr>
        </p:nvSpPr>
        <p:spPr>
          <a:xfrm>
            <a:off x="4213664" y="1410841"/>
            <a:ext cx="2586000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5" name="Google Shape;115;p27"/>
          <p:cNvSpPr txBox="1">
            <a:spLocks noGrp="1"/>
          </p:cNvSpPr>
          <p:nvPr>
            <p:ph type="ctrTitle" idx="4"/>
          </p:nvPr>
        </p:nvSpPr>
        <p:spPr>
          <a:xfrm>
            <a:off x="631883" y="3331927"/>
            <a:ext cx="287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6" name="Google Shape;116;p27"/>
          <p:cNvSpPr txBox="1">
            <a:spLocks noGrp="1"/>
          </p:cNvSpPr>
          <p:nvPr>
            <p:ph type="subTitle" idx="5"/>
          </p:nvPr>
        </p:nvSpPr>
        <p:spPr>
          <a:xfrm>
            <a:off x="631884" y="3914208"/>
            <a:ext cx="24807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7" name="Google Shape;117;p27"/>
          <p:cNvSpPr txBox="1">
            <a:spLocks noGrp="1"/>
          </p:cNvSpPr>
          <p:nvPr>
            <p:ph type="ctrTitle" idx="6"/>
          </p:nvPr>
        </p:nvSpPr>
        <p:spPr>
          <a:xfrm rot="5400000">
            <a:off x="6685437" y="1646270"/>
            <a:ext cx="29133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8" name="Google Shape;118;p27"/>
          <p:cNvSpPr txBox="1">
            <a:spLocks noGrp="1"/>
          </p:cNvSpPr>
          <p:nvPr>
            <p:ph type="ctrTitle" idx="7"/>
          </p:nvPr>
        </p:nvSpPr>
        <p:spPr>
          <a:xfrm>
            <a:off x="4213664" y="3331934"/>
            <a:ext cx="25860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9" name="Google Shape;119;p27"/>
          <p:cNvSpPr txBox="1">
            <a:spLocks noGrp="1"/>
          </p:cNvSpPr>
          <p:nvPr>
            <p:ph type="subTitle" idx="8"/>
          </p:nvPr>
        </p:nvSpPr>
        <p:spPr>
          <a:xfrm>
            <a:off x="4213664" y="3914208"/>
            <a:ext cx="2586000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9"/>
          <p:cNvSpPr txBox="1">
            <a:spLocks noGrp="1"/>
          </p:cNvSpPr>
          <p:nvPr>
            <p:ph type="ctrTitle"/>
          </p:nvPr>
        </p:nvSpPr>
        <p:spPr>
          <a:xfrm>
            <a:off x="83120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6" name="Google Shape;136;p29"/>
          <p:cNvSpPr txBox="1">
            <a:spLocks noGrp="1"/>
          </p:cNvSpPr>
          <p:nvPr>
            <p:ph type="subTitle" idx="1"/>
          </p:nvPr>
        </p:nvSpPr>
        <p:spPr>
          <a:xfrm>
            <a:off x="831200" y="2314225"/>
            <a:ext cx="30816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0"/>
          <p:cNvSpPr/>
          <p:nvPr/>
        </p:nvSpPr>
        <p:spPr>
          <a:xfrm rot="-5400000" flipH="1">
            <a:off x="83000" y="-82950"/>
            <a:ext cx="548400" cy="7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30"/>
          <p:cNvSpPr/>
          <p:nvPr/>
        </p:nvSpPr>
        <p:spPr>
          <a:xfrm rot="-5400000" flipH="1">
            <a:off x="7474475" y="3397650"/>
            <a:ext cx="891300" cy="2600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1"/>
          <p:cNvSpPr/>
          <p:nvPr/>
        </p:nvSpPr>
        <p:spPr>
          <a:xfrm>
            <a:off x="0" y="1577400"/>
            <a:ext cx="362100" cy="1988700"/>
          </a:xfrm>
          <a:prstGeom prst="rect">
            <a:avLst/>
          </a:prstGeom>
          <a:solidFill>
            <a:srgbClr val="CFC3AC">
              <a:alpha val="584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ctrTitle"/>
          </p:nvPr>
        </p:nvSpPr>
        <p:spPr>
          <a:xfrm rot="5400000">
            <a:off x="6603595" y="1930225"/>
            <a:ext cx="3481200" cy="4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ubTitle" idx="1"/>
          </p:nvPr>
        </p:nvSpPr>
        <p:spPr>
          <a:xfrm>
            <a:off x="720000" y="1576450"/>
            <a:ext cx="4294800" cy="22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"/>
          <p:cNvSpPr txBox="1">
            <a:spLocks noGrp="1"/>
          </p:cNvSpPr>
          <p:nvPr>
            <p:ph type="title"/>
          </p:nvPr>
        </p:nvSpPr>
        <p:spPr>
          <a:xfrm>
            <a:off x="2135550" y="1599688"/>
            <a:ext cx="4872900" cy="118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ubTitle" idx="1"/>
          </p:nvPr>
        </p:nvSpPr>
        <p:spPr>
          <a:xfrm>
            <a:off x="2135550" y="2872713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>
            <a:spLocks noGrp="1"/>
          </p:cNvSpPr>
          <p:nvPr>
            <p:ph type="pic" idx="2"/>
          </p:nvPr>
        </p:nvSpPr>
        <p:spPr>
          <a:xfrm>
            <a:off x="-3301" y="0"/>
            <a:ext cx="91506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720000" y="4010225"/>
            <a:ext cx="7704000" cy="5769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401413"/>
            <a:ext cx="6576000" cy="16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1284000" y="3148188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ctrTitle"/>
          </p:nvPr>
        </p:nvSpPr>
        <p:spPr>
          <a:xfrm>
            <a:off x="3423902" y="387473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subTitle" idx="1"/>
          </p:nvPr>
        </p:nvSpPr>
        <p:spPr>
          <a:xfrm>
            <a:off x="3423900" y="802521"/>
            <a:ext cx="1906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title" idx="2" hasCustomPrompt="1"/>
          </p:nvPr>
        </p:nvSpPr>
        <p:spPr>
          <a:xfrm>
            <a:off x="2023007" y="654113"/>
            <a:ext cx="1739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4" name="Google Shape;44;p13"/>
          <p:cNvSpPr txBox="1">
            <a:spLocks noGrp="1"/>
          </p:cNvSpPr>
          <p:nvPr>
            <p:ph type="ctrTitle" idx="3"/>
          </p:nvPr>
        </p:nvSpPr>
        <p:spPr>
          <a:xfrm>
            <a:off x="3425264" y="1224286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4"/>
          </p:nvPr>
        </p:nvSpPr>
        <p:spPr>
          <a:xfrm>
            <a:off x="3425259" y="1638859"/>
            <a:ext cx="19767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5" hasCustomPrompt="1"/>
          </p:nvPr>
        </p:nvSpPr>
        <p:spPr>
          <a:xfrm>
            <a:off x="2023007" y="1488788"/>
            <a:ext cx="1615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ctrTitle" idx="6"/>
          </p:nvPr>
        </p:nvSpPr>
        <p:spPr>
          <a:xfrm>
            <a:off x="3427999" y="2061098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7"/>
          </p:nvPr>
        </p:nvSpPr>
        <p:spPr>
          <a:xfrm>
            <a:off x="3427997" y="2475197"/>
            <a:ext cx="1906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8" hasCustomPrompt="1"/>
          </p:nvPr>
        </p:nvSpPr>
        <p:spPr>
          <a:xfrm>
            <a:off x="2023007" y="2323463"/>
            <a:ext cx="1573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ctrTitle" idx="9"/>
          </p:nvPr>
        </p:nvSpPr>
        <p:spPr>
          <a:xfrm rot="5400000">
            <a:off x="6672869" y="1646270"/>
            <a:ext cx="29133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ctrTitle" idx="13"/>
          </p:nvPr>
        </p:nvSpPr>
        <p:spPr>
          <a:xfrm>
            <a:off x="3427999" y="2897911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ubTitle" idx="14"/>
          </p:nvPr>
        </p:nvSpPr>
        <p:spPr>
          <a:xfrm>
            <a:off x="3427997" y="3311534"/>
            <a:ext cx="1906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5" hasCustomPrompt="1"/>
          </p:nvPr>
        </p:nvSpPr>
        <p:spPr>
          <a:xfrm>
            <a:off x="2023007" y="3158138"/>
            <a:ext cx="1573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3"/>
          <p:cNvSpPr txBox="1">
            <a:spLocks noGrp="1"/>
          </p:cNvSpPr>
          <p:nvPr>
            <p:ph type="ctrTitle" idx="16"/>
          </p:nvPr>
        </p:nvSpPr>
        <p:spPr>
          <a:xfrm>
            <a:off x="3427999" y="3734723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7"/>
          </p:nvPr>
        </p:nvSpPr>
        <p:spPr>
          <a:xfrm>
            <a:off x="3427997" y="4147872"/>
            <a:ext cx="1906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 idx="18" hasCustomPrompt="1"/>
          </p:nvPr>
        </p:nvSpPr>
        <p:spPr>
          <a:xfrm>
            <a:off x="2023007" y="3992813"/>
            <a:ext cx="1573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672375" y="1432475"/>
            <a:ext cx="34980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 flipH="1">
            <a:off x="1667175" y="2154225"/>
            <a:ext cx="25032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43434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1" r:id="rId9"/>
    <p:sldLayoutId id="2147483662" r:id="rId10"/>
    <p:sldLayoutId id="2147483663" r:id="rId11"/>
    <p:sldLayoutId id="2147483664" r:id="rId12"/>
    <p:sldLayoutId id="2147483666" r:id="rId13"/>
    <p:sldLayoutId id="2147483671" r:id="rId14"/>
    <p:sldLayoutId id="2147483673" r:id="rId15"/>
    <p:sldLayoutId id="2147483675" r:id="rId16"/>
    <p:sldLayoutId id="2147483676" r:id="rId17"/>
    <p:sldLayoutId id="2147483677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png"/><Relationship Id="rId4" Type="http://schemas.microsoft.com/office/2007/relationships/hdphoto" Target="../media/hdphoto1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8.wdp"/><Relationship Id="rId5" Type="http://schemas.openxmlformats.org/officeDocument/2006/relationships/image" Target="../media/image9.png"/><Relationship Id="rId10" Type="http://schemas.microsoft.com/office/2007/relationships/hdphoto" Target="../media/hdphoto10.wdp"/><Relationship Id="rId4" Type="http://schemas.microsoft.com/office/2007/relationships/hdphoto" Target="../media/hdphoto7.wdp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книга, ваза, в помещении, Предметная фотография&#10;&#10;Автоматически созданное описание">
            <a:extLst>
              <a:ext uri="{FF2B5EF4-FFF2-40B4-BE49-F238E27FC236}">
                <a16:creationId xmlns:a16="http://schemas.microsoft.com/office/drawing/2014/main" id="{BAA0B09F-D063-8F8C-2CA6-A6C97040F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327" y="0"/>
            <a:ext cx="7087674" cy="5143500"/>
          </a:xfrm>
          <a:prstGeom prst="rect">
            <a:avLst/>
          </a:prstGeom>
        </p:spPr>
      </p:pic>
      <p:sp>
        <p:nvSpPr>
          <p:cNvPr id="158" name="Google Shape;158;p36"/>
          <p:cNvSpPr/>
          <p:nvPr/>
        </p:nvSpPr>
        <p:spPr>
          <a:xfrm rot="5400000">
            <a:off x="1428875" y="13850"/>
            <a:ext cx="3358800" cy="5026500"/>
          </a:xfrm>
          <a:prstGeom prst="rect">
            <a:avLst/>
          </a:prstGeom>
          <a:solidFill>
            <a:srgbClr val="908269">
              <a:alpha val="861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6"/>
          <p:cNvSpPr txBox="1">
            <a:spLocks noGrp="1"/>
          </p:cNvSpPr>
          <p:nvPr>
            <p:ph type="subTitle" idx="1"/>
          </p:nvPr>
        </p:nvSpPr>
        <p:spPr>
          <a:xfrm>
            <a:off x="1039423" y="3125025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</a:rPr>
              <a:t>Клуб юных поэтов</a:t>
            </a:r>
            <a:endParaRPr sz="1800" dirty="0">
              <a:solidFill>
                <a:schemeClr val="lt1"/>
              </a:solidFill>
            </a:endParaRPr>
          </a:p>
        </p:txBody>
      </p:sp>
      <p:sp>
        <p:nvSpPr>
          <p:cNvPr id="160" name="Google Shape;160;p36"/>
          <p:cNvSpPr txBox="1">
            <a:spLocks noGrp="1"/>
          </p:cNvSpPr>
          <p:nvPr>
            <p:ph type="ctrTitle"/>
          </p:nvPr>
        </p:nvSpPr>
        <p:spPr>
          <a:xfrm>
            <a:off x="1039575" y="1701225"/>
            <a:ext cx="45924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«Голоса</a:t>
            </a:r>
            <a:br>
              <a:rPr lang="ru-RU" dirty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</a:br>
            <a:r>
              <a:rPr lang="ru-RU" dirty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  нового</a:t>
            </a:r>
            <a:br>
              <a:rPr lang="ru-RU" dirty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</a:br>
            <a:r>
              <a:rPr lang="ru-RU" dirty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  поколения»</a:t>
            </a:r>
            <a:endParaRPr dirty="0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61" name="Google Shape;161;p36"/>
          <p:cNvSpPr/>
          <p:nvPr/>
        </p:nvSpPr>
        <p:spPr>
          <a:xfrm rot="-5400000" flipH="1">
            <a:off x="7354200" y="2416550"/>
            <a:ext cx="3358800" cy="22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книга, ваза, в помещении, Предметная фотография&#10;&#10;Автоматически созданное описание">
            <a:extLst>
              <a:ext uri="{FF2B5EF4-FFF2-40B4-BE49-F238E27FC236}">
                <a16:creationId xmlns:a16="http://schemas.microsoft.com/office/drawing/2014/main" id="{0DC7DE38-BDCE-320B-7876-52734192321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0000"/>
                    </a14:imgEffect>
                    <a14:imgEffect>
                      <a14:brightnessContrast bright="-29000" contrast="-3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3950" cy="5143500"/>
          </a:xfrm>
          <a:prstGeom prst="rect">
            <a:avLst/>
          </a:prstGeom>
        </p:spPr>
      </p:pic>
      <p:sp>
        <p:nvSpPr>
          <p:cNvPr id="166" name="Google Shape;166;p37"/>
          <p:cNvSpPr txBox="1">
            <a:spLocks noGrp="1"/>
          </p:cNvSpPr>
          <p:nvPr>
            <p:ph type="ctrTitle"/>
          </p:nvPr>
        </p:nvSpPr>
        <p:spPr>
          <a:xfrm rot="5400000">
            <a:off x="6662971" y="2161871"/>
            <a:ext cx="3481200" cy="4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chemeClr val="bg1"/>
                </a:solidFill>
              </a:rPr>
              <a:t>ВОПРОСЫ ЭКСПЕРТАМ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13" name="Google Shape;158;p36">
            <a:extLst>
              <a:ext uri="{FF2B5EF4-FFF2-40B4-BE49-F238E27FC236}">
                <a16:creationId xmlns:a16="http://schemas.microsoft.com/office/drawing/2014/main" id="{121409CA-A01C-2AA2-4093-A583952A150C}"/>
              </a:ext>
            </a:extLst>
          </p:cNvPr>
          <p:cNvSpPr/>
          <p:nvPr/>
        </p:nvSpPr>
        <p:spPr>
          <a:xfrm rot="5400000">
            <a:off x="1499262" y="-834241"/>
            <a:ext cx="3806039" cy="6804563"/>
          </a:xfrm>
          <a:prstGeom prst="rect">
            <a:avLst/>
          </a:prstGeom>
          <a:solidFill>
            <a:srgbClr val="908269">
              <a:alpha val="861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7"/>
          <p:cNvSpPr txBox="1">
            <a:spLocks noGrp="1"/>
          </p:cNvSpPr>
          <p:nvPr>
            <p:ph type="subTitle" idx="4294967295"/>
          </p:nvPr>
        </p:nvSpPr>
        <p:spPr>
          <a:xfrm flipH="1">
            <a:off x="686553" y="1044701"/>
            <a:ext cx="5823600" cy="40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Century Schoolbook" pitchFamily="18" charset="0"/>
              </a:rPr>
              <a:t>1.Как вы оцениваете риск оттока участников (20 человек) в летний период (каникулы)? Есть ли у вас план по вовлечению ребят в творческие задания на дистанционном формате, чтобы удержать ядро коллектива до осени?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Century Schoolbook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  <a:latin typeface="Century Schoolbook" pitchFamily="18" charset="0"/>
              </a:rPr>
              <a:t>Методика: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Century Schoolbook" pitchFamily="18" charset="0"/>
              </a:rPr>
              <a:t>2.В проекте указан один наставник. Будет ли привлекаться психолог или педагог по сценической речи для работы со страхом публичных выступлений, который часто возникает у подростков, или эти навыки интегрированы в программу одного специалиста?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Century Schoolbook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  <a:latin typeface="Century Schoolbook" pitchFamily="18" charset="0"/>
              </a:rPr>
              <a:t>Оценка качества (Результаты):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Century Schoolbook" pitchFamily="18" charset="0"/>
              </a:rPr>
              <a:t>3.В заявке заявлен качественный результат "повышение уверенности в себе". Каким конкретно инструментом вы будете измерять этот показатель (анкетирование «до/после», самооценка по шкале, отзывы школьного психолога), чтобы этот результат был объективно подтвержден для экспертов?</a:t>
            </a:r>
            <a:endParaRPr dirty="0">
              <a:solidFill>
                <a:schemeClr val="bg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одежда, человек, Человеческое лицо, Завиток&#10;&#10;Автоматически созданное описание">
            <a:extLst>
              <a:ext uri="{FF2B5EF4-FFF2-40B4-BE49-F238E27FC236}">
                <a16:creationId xmlns:a16="http://schemas.microsoft.com/office/drawing/2014/main" id="{5076A43A-0AAE-ACE1-0ED4-A47C700C84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23408"/>
          <a:stretch/>
        </p:blipFill>
        <p:spPr>
          <a:xfrm>
            <a:off x="3985752" y="-1"/>
            <a:ext cx="5158248" cy="5143501"/>
          </a:xfrm>
          <a:prstGeom prst="rect">
            <a:avLst/>
          </a:prstGeom>
        </p:spPr>
      </p:pic>
      <p:sp>
        <p:nvSpPr>
          <p:cNvPr id="607" name="Google Shape;607;p61"/>
          <p:cNvSpPr/>
          <p:nvPr/>
        </p:nvSpPr>
        <p:spPr>
          <a:xfrm rot="5400000">
            <a:off x="1292632" y="716858"/>
            <a:ext cx="3358800" cy="5026500"/>
          </a:xfrm>
          <a:prstGeom prst="rect">
            <a:avLst/>
          </a:prstGeom>
          <a:solidFill>
            <a:srgbClr val="908269">
              <a:alpha val="6179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 dirty="0"/>
          </a:p>
        </p:txBody>
      </p:sp>
      <p:sp>
        <p:nvSpPr>
          <p:cNvPr id="608" name="Google Shape;608;p61"/>
          <p:cNvSpPr txBox="1">
            <a:spLocks noGrp="1"/>
          </p:cNvSpPr>
          <p:nvPr>
            <p:ph type="subTitle" idx="1"/>
          </p:nvPr>
        </p:nvSpPr>
        <p:spPr>
          <a:xfrm>
            <a:off x="831200" y="2961431"/>
            <a:ext cx="30816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Century Schoolbook" pitchFamily="18" charset="0"/>
              </a:rPr>
              <a:t>ученица 10 класса ГБОУ ЛНР «Свердловский лицей №1»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Century Schoolbook" pitchFamily="18" charset="0"/>
              </a:rPr>
              <a:t>Телефон:+79591374737          Почта:</a:t>
            </a:r>
            <a:r>
              <a:rPr lang="en-US" dirty="0">
                <a:solidFill>
                  <a:schemeClr val="bg1"/>
                </a:solidFill>
                <a:latin typeface="Century Schoolbook" pitchFamily="18" charset="0"/>
              </a:rPr>
              <a:t>vladakrinichnaya@yandex.ru</a:t>
            </a:r>
            <a:endParaRPr lang="ru-RU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609" name="Google Shape;609;p61"/>
          <p:cNvSpPr txBox="1">
            <a:spLocks noGrp="1"/>
          </p:cNvSpPr>
          <p:nvPr>
            <p:ph type="ctrTitle"/>
          </p:nvPr>
        </p:nvSpPr>
        <p:spPr>
          <a:xfrm>
            <a:off x="802112" y="1023704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Криничная</a:t>
            </a:r>
            <a:br>
              <a:rPr lang="ru-RU" dirty="0">
                <a:solidFill>
                  <a:schemeClr val="lt1"/>
                </a:solidFill>
              </a:rPr>
            </a:br>
            <a:r>
              <a:rPr lang="ru-RU" dirty="0">
                <a:solidFill>
                  <a:schemeClr val="lt1"/>
                </a:solidFill>
              </a:rPr>
              <a:t>Владислава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5" name="Google Shape;609;p61">
            <a:extLst>
              <a:ext uri="{FF2B5EF4-FFF2-40B4-BE49-F238E27FC236}">
                <a16:creationId xmlns:a16="http://schemas.microsoft.com/office/drawing/2014/main" id="{7393AB85-64A5-AAA3-90E7-A2A9C5E7592F}"/>
              </a:ext>
            </a:extLst>
          </p:cNvPr>
          <p:cNvSpPr txBox="1">
            <a:spLocks/>
          </p:cNvSpPr>
          <p:nvPr/>
        </p:nvSpPr>
        <p:spPr>
          <a:xfrm>
            <a:off x="362723" y="-650552"/>
            <a:ext cx="3867300" cy="2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  <a:defRPr sz="1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  <a:defRPr sz="1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  <a:defRPr sz="1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  <a:defRPr sz="1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  <a:defRPr sz="1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  <a:defRPr sz="1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  <a:defRPr sz="1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  <a:defRPr sz="1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РУКОВОДИТЕЛЬ ПРОЕКТА</a:t>
            </a:r>
          </a:p>
        </p:txBody>
      </p:sp>
      <p:pic>
        <p:nvPicPr>
          <p:cNvPr id="3" name="Рисунок 2" descr="Изображение выглядит как Графика, графический дизайн, Шриф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5C1D3991-0FAE-54E5-9A62-A509C9E134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640" y="3853631"/>
            <a:ext cx="813532" cy="8135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8"/>
          <p:cNvSpPr txBox="1">
            <a:spLocks noGrp="1"/>
          </p:cNvSpPr>
          <p:nvPr>
            <p:ph type="subTitle" idx="14"/>
          </p:nvPr>
        </p:nvSpPr>
        <p:spPr>
          <a:xfrm>
            <a:off x="3427997" y="3888720"/>
            <a:ext cx="3792756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latin typeface="Century Schoolbook" pitchFamily="18" charset="0"/>
              </a:rPr>
              <a:t>Проблема касается школьников города Свердловска ЛНР. Проект направлен на создание постоянно действующего сообщества для них.</a:t>
            </a:r>
            <a:endParaRPr dirty="0">
              <a:latin typeface="Avenir Next LT Pro" panose="020B0504020202020204" pitchFamily="34" charset="0"/>
            </a:endParaRPr>
          </a:p>
        </p:txBody>
      </p:sp>
      <p:sp>
        <p:nvSpPr>
          <p:cNvPr id="177" name="Google Shape;177;p38"/>
          <p:cNvSpPr txBox="1">
            <a:spLocks noGrp="1"/>
          </p:cNvSpPr>
          <p:nvPr>
            <p:ph type="ctrTitle" idx="13"/>
          </p:nvPr>
        </p:nvSpPr>
        <p:spPr>
          <a:xfrm>
            <a:off x="3427999" y="3475097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/>
              <a:t>МАСШТАБ ПРОБЛЕМЫ</a:t>
            </a:r>
            <a:endParaRPr sz="1000" dirty="0"/>
          </a:p>
        </p:txBody>
      </p:sp>
      <p:sp>
        <p:nvSpPr>
          <p:cNvPr id="179" name="Google Shape;179;p38"/>
          <p:cNvSpPr/>
          <p:nvPr/>
        </p:nvSpPr>
        <p:spPr>
          <a:xfrm rot="-5400000" flipH="1">
            <a:off x="-957850" y="957900"/>
            <a:ext cx="5140800" cy="3225000"/>
          </a:xfrm>
          <a:prstGeom prst="rect">
            <a:avLst/>
          </a:prstGeom>
          <a:blipFill dpi="0" rotWithShape="1"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0" name="Google Shape;180;p38"/>
          <p:cNvSpPr txBox="1">
            <a:spLocks noGrp="1"/>
          </p:cNvSpPr>
          <p:nvPr>
            <p:ph type="title" idx="8"/>
          </p:nvPr>
        </p:nvSpPr>
        <p:spPr>
          <a:xfrm>
            <a:off x="2043857" y="2758463"/>
            <a:ext cx="1573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81" name="Google Shape;181;p38"/>
          <p:cNvSpPr txBox="1">
            <a:spLocks noGrp="1"/>
          </p:cNvSpPr>
          <p:nvPr>
            <p:ph type="title" idx="2"/>
          </p:nvPr>
        </p:nvSpPr>
        <p:spPr>
          <a:xfrm>
            <a:off x="2023007" y="598698"/>
            <a:ext cx="1739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82" name="Google Shape;182;p38"/>
          <p:cNvSpPr txBox="1">
            <a:spLocks noGrp="1"/>
          </p:cNvSpPr>
          <p:nvPr>
            <p:ph type="title" idx="5"/>
          </p:nvPr>
        </p:nvSpPr>
        <p:spPr>
          <a:xfrm>
            <a:off x="2023007" y="1751470"/>
            <a:ext cx="1615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83" name="Google Shape;183;p38"/>
          <p:cNvSpPr txBox="1">
            <a:spLocks noGrp="1"/>
          </p:cNvSpPr>
          <p:nvPr>
            <p:ph type="title" idx="15"/>
          </p:nvPr>
        </p:nvSpPr>
        <p:spPr>
          <a:xfrm>
            <a:off x="2038053" y="3777910"/>
            <a:ext cx="1573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185" name="Google Shape;185;p38"/>
          <p:cNvSpPr txBox="1">
            <a:spLocks noGrp="1"/>
          </p:cNvSpPr>
          <p:nvPr>
            <p:ph type="ctrTitle" idx="9"/>
          </p:nvPr>
        </p:nvSpPr>
        <p:spPr>
          <a:xfrm rot="5400000">
            <a:off x="6672869" y="1646270"/>
            <a:ext cx="29133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АКТУАЛЬНОСТЬ ПРОЕКТА</a:t>
            </a:r>
            <a:endParaRPr dirty="0"/>
          </a:p>
        </p:txBody>
      </p:sp>
      <p:sp>
        <p:nvSpPr>
          <p:cNvPr id="186" name="Google Shape;186;p38"/>
          <p:cNvSpPr txBox="1">
            <a:spLocks noGrp="1"/>
          </p:cNvSpPr>
          <p:nvPr>
            <p:ph type="subTitle" idx="7"/>
          </p:nvPr>
        </p:nvSpPr>
        <p:spPr>
          <a:xfrm>
            <a:off x="3427997" y="3043569"/>
            <a:ext cx="3792756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latin typeface="Century Schoolbook" pitchFamily="18" charset="0"/>
                <a:cs typeface="Catamaran Light" panose="020B0604020202020204" charset="0"/>
              </a:rPr>
              <a:t>Школьники 12–17 лет, увлеченные поэзией, остаются без наставничества и системной поддержки, что затрудняет их творческое развитие.</a:t>
            </a:r>
            <a:endParaRPr dirty="0">
              <a:latin typeface="Avenir Next LT Pro" panose="020B0504020202020204" pitchFamily="34" charset="0"/>
              <a:cs typeface="Catamaran Light" panose="020B0604020202020204" charset="0"/>
            </a:endParaRPr>
          </a:p>
        </p:txBody>
      </p:sp>
      <p:sp>
        <p:nvSpPr>
          <p:cNvPr id="188" name="Google Shape;188;p38"/>
          <p:cNvSpPr txBox="1">
            <a:spLocks noGrp="1"/>
          </p:cNvSpPr>
          <p:nvPr>
            <p:ph type="ctrTitle"/>
          </p:nvPr>
        </p:nvSpPr>
        <p:spPr>
          <a:xfrm>
            <a:off x="3417965" y="591721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/>
              <a:t>ОТСУТСТВИЕ СПЕЦИАЛИЗИРОВАННЫХ ПЛОЩАДОК</a:t>
            </a:r>
            <a:endParaRPr sz="1000" dirty="0"/>
          </a:p>
        </p:txBody>
      </p:sp>
      <p:sp>
        <p:nvSpPr>
          <p:cNvPr id="189" name="Google Shape;189;p38"/>
          <p:cNvSpPr txBox="1">
            <a:spLocks noGrp="1"/>
          </p:cNvSpPr>
          <p:nvPr>
            <p:ph type="subTitle" idx="1"/>
          </p:nvPr>
        </p:nvSpPr>
        <p:spPr>
          <a:xfrm>
            <a:off x="3423899" y="1013691"/>
            <a:ext cx="3796855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Century Schoolbook" panose="02040604050505020304" pitchFamily="18" charset="0"/>
                <a:cs typeface="Catamaran Light" panose="020B0604020202020204" charset="0"/>
              </a:rPr>
              <a:t>В Свердловске нет литературных студий или клубов для школьников, где можно было бы заниматься творчеством вне школьной программы</a:t>
            </a:r>
            <a:endParaRPr lang="en-US" dirty="0">
              <a:latin typeface="Avenir Next LT Pro" panose="020B0504020202020204" pitchFamily="34" charset="0"/>
              <a:cs typeface="Catamaran Light" panose="020B0604020202020204" charset="0"/>
            </a:endParaRPr>
          </a:p>
        </p:txBody>
      </p:sp>
      <p:sp>
        <p:nvSpPr>
          <p:cNvPr id="191" name="Google Shape;191;p38"/>
          <p:cNvSpPr txBox="1">
            <a:spLocks noGrp="1"/>
          </p:cNvSpPr>
          <p:nvPr>
            <p:ph type="subTitle" idx="4"/>
          </p:nvPr>
        </p:nvSpPr>
        <p:spPr>
          <a:xfrm>
            <a:off x="3425258" y="1931235"/>
            <a:ext cx="3795495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dirty="0">
                <a:latin typeface="Century Schoolbook" panose="02040604050505020304" pitchFamily="18" charset="0"/>
                <a:cs typeface="Catamaran Light" panose="020B0604020202020204" charset="0"/>
              </a:rPr>
              <a:t>Уроки литературы дают базу, но не предоставляют пространства для самостоятельного творчества, написания стихов и выступлений перед аудиторией.</a:t>
            </a:r>
          </a:p>
        </p:txBody>
      </p:sp>
      <p:sp>
        <p:nvSpPr>
          <p:cNvPr id="25" name="Google Shape;188;p38">
            <a:extLst>
              <a:ext uri="{FF2B5EF4-FFF2-40B4-BE49-F238E27FC236}">
                <a16:creationId xmlns:a16="http://schemas.microsoft.com/office/drawing/2014/main" id="{996C99F5-BB32-19CA-1151-E3E36E68CCDE}"/>
              </a:ext>
            </a:extLst>
          </p:cNvPr>
          <p:cNvSpPr txBox="1">
            <a:spLocks/>
          </p:cNvSpPr>
          <p:nvPr/>
        </p:nvSpPr>
        <p:spPr>
          <a:xfrm>
            <a:off x="3423899" y="2631608"/>
            <a:ext cx="22518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buSzPts val="1100"/>
              <a:buFont typeface="Arial"/>
              <a:buNone/>
            </a:pPr>
            <a:endParaRPr lang="ru-RU" dirty="0"/>
          </a:p>
          <a:p>
            <a:r>
              <a:rPr lang="ru-RU" sz="1000" dirty="0"/>
              <a:t>ПОТРЕБНОСТЬ В САМОВЫРВЖЕНИИ</a:t>
            </a:r>
          </a:p>
        </p:txBody>
      </p:sp>
      <p:sp>
        <p:nvSpPr>
          <p:cNvPr id="28" name="Google Shape;188;p38">
            <a:extLst>
              <a:ext uri="{FF2B5EF4-FFF2-40B4-BE49-F238E27FC236}">
                <a16:creationId xmlns:a16="http://schemas.microsoft.com/office/drawing/2014/main" id="{FEE06B2B-8F5B-4750-FA95-657ECD754A78}"/>
              </a:ext>
            </a:extLst>
          </p:cNvPr>
          <p:cNvSpPr txBox="1">
            <a:spLocks/>
          </p:cNvSpPr>
          <p:nvPr/>
        </p:nvSpPr>
        <p:spPr>
          <a:xfrm>
            <a:off x="3423899" y="1585888"/>
            <a:ext cx="22518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buSzPts val="1100"/>
              <a:buFont typeface="Arial"/>
              <a:buNone/>
            </a:pPr>
            <a:endParaRPr lang="ru-RU" dirty="0"/>
          </a:p>
          <a:p>
            <a:r>
              <a:rPr lang="ru-RU" sz="1000" dirty="0"/>
              <a:t>РАЗРЫВ МЕЖДУ ТЕОРИЕЙ И ПРАКТИКОЙ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73CB575-F894-4653-B982-C2D6ED39016D}"/>
              </a:ext>
            </a:extLst>
          </p:cNvPr>
          <p:cNvSpPr/>
          <p:nvPr/>
        </p:nvSpPr>
        <p:spPr>
          <a:xfrm>
            <a:off x="5949346" y="0"/>
            <a:ext cx="3224344" cy="5143500"/>
          </a:xfrm>
          <a:prstGeom prst="rect">
            <a:avLst/>
          </a:prstGeom>
          <a:blipFill dpi="0" rotWithShape="1"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5" name="Google Shape;175;p38"/>
          <p:cNvSpPr txBox="1">
            <a:spLocks noGrp="1"/>
          </p:cNvSpPr>
          <p:nvPr>
            <p:ph type="subTitle" idx="14"/>
          </p:nvPr>
        </p:nvSpPr>
        <p:spPr>
          <a:xfrm>
            <a:off x="1864757" y="2102251"/>
            <a:ext cx="3792756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r">
              <a:buNone/>
            </a:pPr>
            <a:r>
              <a:rPr lang="ru-RU" sz="1000" dirty="0">
                <a:latin typeface="Century Schoolbook" pitchFamily="18" charset="0"/>
              </a:rPr>
              <a:t>Предоставление подросткам конструктивного способа самовыражения и общения по интересам, повышение их уверенности в себе.</a:t>
            </a:r>
          </a:p>
        </p:txBody>
      </p:sp>
      <p:sp>
        <p:nvSpPr>
          <p:cNvPr id="177" name="Google Shape;177;p38"/>
          <p:cNvSpPr txBox="1">
            <a:spLocks noGrp="1"/>
          </p:cNvSpPr>
          <p:nvPr>
            <p:ph type="ctrTitle" idx="13"/>
          </p:nvPr>
        </p:nvSpPr>
        <p:spPr>
          <a:xfrm>
            <a:off x="3400124" y="3694030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/>
              <a:t>СОХРАНЕНИЕ КУЛЬТУРНОГО НАСЛЕДИЯ</a:t>
            </a:r>
            <a:endParaRPr sz="1000" dirty="0"/>
          </a:p>
        </p:txBody>
      </p:sp>
      <p:sp>
        <p:nvSpPr>
          <p:cNvPr id="185" name="Google Shape;185;p38"/>
          <p:cNvSpPr txBox="1">
            <a:spLocks noGrp="1"/>
          </p:cNvSpPr>
          <p:nvPr>
            <p:ph type="ctrTitle" idx="9"/>
          </p:nvPr>
        </p:nvSpPr>
        <p:spPr>
          <a:xfrm rot="16200000">
            <a:off x="-1488758" y="2003003"/>
            <a:ext cx="4247888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СОЦИАЛЬНАЯ ЗНАЧИМОСТЬ ПРОЕКТА</a:t>
            </a:r>
            <a:endParaRPr dirty="0"/>
          </a:p>
        </p:txBody>
      </p:sp>
      <p:sp>
        <p:nvSpPr>
          <p:cNvPr id="186" name="Google Shape;186;p38"/>
          <p:cNvSpPr txBox="1">
            <a:spLocks noGrp="1"/>
          </p:cNvSpPr>
          <p:nvPr>
            <p:ph type="subTitle" idx="7"/>
          </p:nvPr>
        </p:nvSpPr>
        <p:spPr>
          <a:xfrm>
            <a:off x="1864757" y="3112511"/>
            <a:ext cx="3792756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latin typeface="Century Schoolbook" pitchFamily="18" charset="0"/>
                <a:cs typeface="Catamaran Light" panose="020B0604020202020204" charset="0"/>
              </a:rPr>
              <a:t>Школьники 12–17 лет, увлеченные поэзией, остаются без наставничества и системной поддержки, что затрудняет их творческое развитие.</a:t>
            </a:r>
            <a:endParaRPr dirty="0">
              <a:latin typeface="Catamaran Light" panose="020B0604020202020204" charset="0"/>
              <a:cs typeface="Catamaran Light" panose="020B0604020202020204" charset="0"/>
            </a:endParaRPr>
          </a:p>
        </p:txBody>
      </p:sp>
      <p:sp>
        <p:nvSpPr>
          <p:cNvPr id="188" name="Google Shape;188;p38"/>
          <p:cNvSpPr txBox="1">
            <a:spLocks noGrp="1"/>
          </p:cNvSpPr>
          <p:nvPr>
            <p:ph type="ctrTitle"/>
          </p:nvPr>
        </p:nvSpPr>
        <p:spPr>
          <a:xfrm>
            <a:off x="3406685" y="654473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/>
              <a:t>РАЗВИТИЕ ЧЕЛОВЕЧЕСКОГО КАПИТАЛА</a:t>
            </a:r>
            <a:endParaRPr sz="1000" dirty="0"/>
          </a:p>
        </p:txBody>
      </p:sp>
      <p:sp>
        <p:nvSpPr>
          <p:cNvPr id="189" name="Google Shape;189;p38"/>
          <p:cNvSpPr txBox="1">
            <a:spLocks noGrp="1"/>
          </p:cNvSpPr>
          <p:nvPr>
            <p:ph type="subTitle" idx="1"/>
          </p:nvPr>
        </p:nvSpPr>
        <p:spPr>
          <a:xfrm>
            <a:off x="1860658" y="1083710"/>
            <a:ext cx="3796855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r">
              <a:buNone/>
            </a:pPr>
            <a:r>
              <a:rPr lang="ru-RU" sz="1000" dirty="0">
                <a:latin typeface="Century Schoolbook" pitchFamily="18" charset="0"/>
                <a:cs typeface="Catamaran Light" panose="020B0604020202020204" charset="0"/>
              </a:rPr>
              <a:t>Создание среды для раскрытия творческого потенциала молодежи, что способствует формированию культурной элиты города.</a:t>
            </a:r>
          </a:p>
        </p:txBody>
      </p:sp>
      <p:sp>
        <p:nvSpPr>
          <p:cNvPr id="191" name="Google Shape;191;p38"/>
          <p:cNvSpPr txBox="1">
            <a:spLocks noGrp="1"/>
          </p:cNvSpPr>
          <p:nvPr>
            <p:ph type="subTitle" idx="4"/>
          </p:nvPr>
        </p:nvSpPr>
        <p:spPr>
          <a:xfrm>
            <a:off x="1856429" y="4047494"/>
            <a:ext cx="3795495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r">
              <a:spcBef>
                <a:spcPts val="600"/>
              </a:spcBef>
              <a:buNone/>
            </a:pPr>
            <a:r>
              <a:rPr lang="ru-RU" sz="1000" dirty="0">
                <a:latin typeface="Century Schoolbook" pitchFamily="18" charset="0"/>
              </a:rPr>
              <a:t>Уроки литературы дают базу, но не предоставляют пространства для самостоятельного творчества, написания стихов и выступлений перед аудиторией.</a:t>
            </a:r>
          </a:p>
        </p:txBody>
      </p:sp>
      <p:sp>
        <p:nvSpPr>
          <p:cNvPr id="25" name="Google Shape;188;p38">
            <a:extLst>
              <a:ext uri="{FF2B5EF4-FFF2-40B4-BE49-F238E27FC236}">
                <a16:creationId xmlns:a16="http://schemas.microsoft.com/office/drawing/2014/main" id="{996C99F5-BB32-19CA-1151-E3E36E68CCDE}"/>
              </a:ext>
            </a:extLst>
          </p:cNvPr>
          <p:cNvSpPr txBox="1">
            <a:spLocks/>
          </p:cNvSpPr>
          <p:nvPr/>
        </p:nvSpPr>
        <p:spPr>
          <a:xfrm>
            <a:off x="3405713" y="2684613"/>
            <a:ext cx="22518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buSzPts val="1100"/>
              <a:buFont typeface="Arial"/>
              <a:buNone/>
            </a:pPr>
            <a:endParaRPr lang="ru-RU" dirty="0"/>
          </a:p>
          <a:p>
            <a:pPr algn="r"/>
            <a:r>
              <a:rPr lang="ru-RU" sz="1000" dirty="0"/>
              <a:t>КУЛЬТУРНОЕ ОБОГАЩЕНИЕ ГОРОДА</a:t>
            </a:r>
          </a:p>
        </p:txBody>
      </p:sp>
      <p:sp>
        <p:nvSpPr>
          <p:cNvPr id="28" name="Google Shape;188;p38">
            <a:extLst>
              <a:ext uri="{FF2B5EF4-FFF2-40B4-BE49-F238E27FC236}">
                <a16:creationId xmlns:a16="http://schemas.microsoft.com/office/drawing/2014/main" id="{FEE06B2B-8F5B-4750-FA95-657ECD754A78}"/>
              </a:ext>
            </a:extLst>
          </p:cNvPr>
          <p:cNvSpPr txBox="1">
            <a:spLocks/>
          </p:cNvSpPr>
          <p:nvPr/>
        </p:nvSpPr>
        <p:spPr>
          <a:xfrm>
            <a:off x="3405713" y="1668953"/>
            <a:ext cx="22518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r">
              <a:buSzPts val="1100"/>
              <a:buFont typeface="Arial"/>
              <a:buNone/>
            </a:pPr>
            <a:r>
              <a:rPr lang="ru-RU" sz="1000" dirty="0"/>
              <a:t>ПРОФИЛАКТИКА СОЦИАЛЬНОЙ ИЗОЛЯЦИИ</a:t>
            </a:r>
          </a:p>
        </p:txBody>
      </p:sp>
      <p:sp>
        <p:nvSpPr>
          <p:cNvPr id="30" name="Google Shape;180;p38">
            <a:extLst>
              <a:ext uri="{FF2B5EF4-FFF2-40B4-BE49-F238E27FC236}">
                <a16:creationId xmlns:a16="http://schemas.microsoft.com/office/drawing/2014/main" id="{3858D1C1-9BC5-5672-1562-9EE730E6C7E8}"/>
              </a:ext>
            </a:extLst>
          </p:cNvPr>
          <p:cNvSpPr txBox="1">
            <a:spLocks/>
          </p:cNvSpPr>
          <p:nvPr/>
        </p:nvSpPr>
        <p:spPr>
          <a:xfrm>
            <a:off x="6349769" y="2812068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/>
              <a:t>03</a:t>
            </a:r>
          </a:p>
        </p:txBody>
      </p:sp>
      <p:sp>
        <p:nvSpPr>
          <p:cNvPr id="31" name="Google Shape;181;p38">
            <a:extLst>
              <a:ext uri="{FF2B5EF4-FFF2-40B4-BE49-F238E27FC236}">
                <a16:creationId xmlns:a16="http://schemas.microsoft.com/office/drawing/2014/main" id="{F62EBBCD-0220-74FF-EFD1-BAE54C93BD93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6328919" y="753244"/>
            <a:ext cx="1739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32" name="Google Shape;182;p38">
            <a:extLst>
              <a:ext uri="{FF2B5EF4-FFF2-40B4-BE49-F238E27FC236}">
                <a16:creationId xmlns:a16="http://schemas.microsoft.com/office/drawing/2014/main" id="{662607D7-324F-0C4F-F2E1-E6E6524037F2}"/>
              </a:ext>
            </a:extLst>
          </p:cNvPr>
          <p:cNvSpPr txBox="1">
            <a:spLocks noGrp="1"/>
          </p:cNvSpPr>
          <p:nvPr>
            <p:ph type="title" idx="5"/>
          </p:nvPr>
        </p:nvSpPr>
        <p:spPr>
          <a:xfrm>
            <a:off x="6328919" y="1811015"/>
            <a:ext cx="1615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33" name="Google Shape;183;p38">
            <a:extLst>
              <a:ext uri="{FF2B5EF4-FFF2-40B4-BE49-F238E27FC236}">
                <a16:creationId xmlns:a16="http://schemas.microsoft.com/office/drawing/2014/main" id="{3A212949-6CF5-92D5-2AE3-BDFDFD6FC9C6}"/>
              </a:ext>
            </a:extLst>
          </p:cNvPr>
          <p:cNvSpPr txBox="1">
            <a:spLocks/>
          </p:cNvSpPr>
          <p:nvPr/>
        </p:nvSpPr>
        <p:spPr>
          <a:xfrm>
            <a:off x="6343965" y="3861200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47386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9AD8139-ECD6-A04B-A9CF-548BA92D0D62}"/>
              </a:ext>
            </a:extLst>
          </p:cNvPr>
          <p:cNvSpPr/>
          <p:nvPr/>
        </p:nvSpPr>
        <p:spPr>
          <a:xfrm>
            <a:off x="2179123" y="535525"/>
            <a:ext cx="6964877" cy="4212595"/>
          </a:xfrm>
          <a:prstGeom prst="rect">
            <a:avLst/>
          </a:prstGeom>
          <a:blipFill dpi="0" rotWithShape="1"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3" name="Google Shape;253;p44"/>
          <p:cNvSpPr/>
          <p:nvPr/>
        </p:nvSpPr>
        <p:spPr>
          <a:xfrm rot="5400000">
            <a:off x="-828547" y="2090197"/>
            <a:ext cx="4212594" cy="1115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44"/>
          <p:cNvSpPr/>
          <p:nvPr/>
        </p:nvSpPr>
        <p:spPr>
          <a:xfrm rot="-5400000" flipH="1">
            <a:off x="3168750" y="1947125"/>
            <a:ext cx="1440300" cy="3881400"/>
          </a:xfrm>
          <a:prstGeom prst="rect">
            <a:avLst/>
          </a:prstGeom>
          <a:gradFill>
            <a:gsLst>
              <a:gs pos="0">
                <a:srgbClr val="908269">
                  <a:alpha val="49019"/>
                </a:srgbClr>
              </a:gs>
              <a:gs pos="100000">
                <a:schemeClr val="accent1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6" name="Google Shape;256;p44"/>
          <p:cNvSpPr txBox="1">
            <a:spLocks noGrp="1"/>
          </p:cNvSpPr>
          <p:nvPr>
            <p:ph type="ctrTitle"/>
          </p:nvPr>
        </p:nvSpPr>
        <p:spPr>
          <a:xfrm rot="-5400000">
            <a:off x="-599506" y="2122749"/>
            <a:ext cx="3754511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СТРАТЕГИЯ УСТОЙЧИВОСТИ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57" name="Google Shape;257;p44"/>
          <p:cNvSpPr txBox="1">
            <a:spLocks noGrp="1"/>
          </p:cNvSpPr>
          <p:nvPr>
            <p:ph type="subTitle" idx="1"/>
          </p:nvPr>
        </p:nvSpPr>
        <p:spPr>
          <a:xfrm>
            <a:off x="2117847" y="3380460"/>
            <a:ext cx="2951400" cy="2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sz="1200" dirty="0">
                <a:solidFill>
                  <a:schemeClr val="bg1"/>
                </a:solidFill>
                <a:latin typeface="Century Schoolbook" pitchFamily="18" charset="0"/>
              </a:rPr>
              <a:t>Сохранение клуба как постоянного подразделения Молодёжного центра с ежегодным набором новых участников.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8573928-824E-CBAA-6B3B-9D387EC1A18A}"/>
              </a:ext>
            </a:extLst>
          </p:cNvPr>
          <p:cNvSpPr/>
          <p:nvPr/>
        </p:nvSpPr>
        <p:spPr>
          <a:xfrm>
            <a:off x="331425" y="271375"/>
            <a:ext cx="4224899" cy="4506149"/>
          </a:xfrm>
          <a:prstGeom prst="rect">
            <a:avLst/>
          </a:prstGeom>
          <a:blipFill dpi="0" rotWithShape="1"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7" name="Google Shape;237;p42"/>
          <p:cNvSpPr/>
          <p:nvPr/>
        </p:nvSpPr>
        <p:spPr>
          <a:xfrm rot="-5400000">
            <a:off x="6349650" y="643825"/>
            <a:ext cx="1057500" cy="310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42"/>
          <p:cNvSpPr txBox="1">
            <a:spLocks noGrp="1"/>
          </p:cNvSpPr>
          <p:nvPr>
            <p:ph type="ctrTitle"/>
          </p:nvPr>
        </p:nvSpPr>
        <p:spPr>
          <a:xfrm>
            <a:off x="5326350" y="688339"/>
            <a:ext cx="28881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lt1"/>
                </a:solidFill>
              </a:rPr>
              <a:t>РЕСУРСНОЕ ОБЕСПЕЧЕНИЕ</a:t>
            </a:r>
            <a:br>
              <a:rPr lang="ru-RU" sz="2000" dirty="0">
                <a:solidFill>
                  <a:schemeClr val="lt1"/>
                </a:solidFill>
              </a:rPr>
            </a:br>
            <a:r>
              <a:rPr lang="ru-RU" sz="2000" dirty="0">
                <a:solidFill>
                  <a:schemeClr val="lt1"/>
                </a:solidFill>
              </a:rPr>
              <a:t>БУДУЩЕГО</a:t>
            </a:r>
            <a:endParaRPr sz="2000" dirty="0">
              <a:solidFill>
                <a:schemeClr val="lt1"/>
              </a:solidFill>
            </a:endParaRPr>
          </a:p>
        </p:txBody>
      </p:sp>
      <p:sp>
        <p:nvSpPr>
          <p:cNvPr id="240" name="Google Shape;240;p42"/>
          <p:cNvSpPr txBox="1">
            <a:spLocks noGrp="1"/>
          </p:cNvSpPr>
          <p:nvPr>
            <p:ph type="subTitle" idx="1"/>
          </p:nvPr>
        </p:nvSpPr>
        <p:spPr>
          <a:xfrm>
            <a:off x="5363550" y="2724625"/>
            <a:ext cx="29565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/>
            <a:r>
              <a:rPr lang="ru-RU" sz="1200" b="1" dirty="0">
                <a:latin typeface="Century Schoolbook" pitchFamily="18" charset="0"/>
              </a:rPr>
              <a:t>1. </a:t>
            </a:r>
            <a:r>
              <a:rPr lang="ru-RU" sz="1200" dirty="0">
                <a:latin typeface="Century Schoolbook" pitchFamily="18" charset="0"/>
              </a:rPr>
              <a:t>Материально-техническая база Молодёжного центра (помещения, оборудование).</a:t>
            </a:r>
            <a:br>
              <a:rPr lang="ru-RU" sz="1200" dirty="0">
                <a:latin typeface="Century Schoolbook" pitchFamily="18" charset="0"/>
              </a:rPr>
            </a:br>
            <a:endParaRPr lang="ru-RU" sz="1200" dirty="0">
              <a:latin typeface="Century Schoolbook" pitchFamily="18" charset="0"/>
            </a:endParaRPr>
          </a:p>
          <a:p>
            <a:pPr marL="0" indent="0" algn="l"/>
            <a:r>
              <a:rPr lang="ru-RU" sz="1200" b="1" dirty="0">
                <a:latin typeface="Century Schoolbook" pitchFamily="18" charset="0"/>
              </a:rPr>
              <a:t>2. </a:t>
            </a:r>
            <a:r>
              <a:rPr lang="ru-RU" sz="1200" dirty="0">
                <a:latin typeface="Century Schoolbook" pitchFamily="18" charset="0"/>
              </a:rPr>
              <a:t>Поиск грантовой поддержки для развития проекта.</a:t>
            </a:r>
          </a:p>
        </p:txBody>
      </p:sp>
      <p:sp>
        <p:nvSpPr>
          <p:cNvPr id="241" name="Google Shape;241;p42"/>
          <p:cNvSpPr/>
          <p:nvPr/>
        </p:nvSpPr>
        <p:spPr>
          <a:xfrm rot="-5400000">
            <a:off x="6600" y="1660525"/>
            <a:ext cx="1057500" cy="1070700"/>
          </a:xfrm>
          <a:prstGeom prst="rect">
            <a:avLst/>
          </a:prstGeom>
          <a:gradFill>
            <a:gsLst>
              <a:gs pos="0">
                <a:srgbClr val="908269">
                  <a:alpha val="49019"/>
                </a:srgbClr>
              </a:gs>
              <a:gs pos="100000">
                <a:schemeClr val="accent1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0"/>
          <p:cNvSpPr/>
          <p:nvPr/>
        </p:nvSpPr>
        <p:spPr>
          <a:xfrm>
            <a:off x="3607473" y="2632200"/>
            <a:ext cx="3607500" cy="251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40"/>
          <p:cNvSpPr txBox="1">
            <a:spLocks noGrp="1"/>
          </p:cNvSpPr>
          <p:nvPr>
            <p:ph type="ctrTitle" idx="6"/>
          </p:nvPr>
        </p:nvSpPr>
        <p:spPr>
          <a:xfrm rot="5400000">
            <a:off x="6685437" y="1646270"/>
            <a:ext cx="29133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ОСНОВНЫЕ НАПРАВЛЕНИЯ  РАЗВИТИЯ</a:t>
            </a:r>
            <a:endParaRPr dirty="0"/>
          </a:p>
        </p:txBody>
      </p:sp>
      <p:sp>
        <p:nvSpPr>
          <p:cNvPr id="208" name="Google Shape;208;p40"/>
          <p:cNvSpPr txBox="1">
            <a:spLocks noGrp="1"/>
          </p:cNvSpPr>
          <p:nvPr>
            <p:ph type="ctrTitle" idx="7"/>
          </p:nvPr>
        </p:nvSpPr>
        <p:spPr>
          <a:xfrm>
            <a:off x="4213664" y="3331934"/>
            <a:ext cx="2586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СОЗДАНИЕ СООБЩЕСТВА</a:t>
            </a:r>
            <a:endParaRPr dirty="0"/>
          </a:p>
        </p:txBody>
      </p:sp>
      <p:sp>
        <p:nvSpPr>
          <p:cNvPr id="209" name="Google Shape;209;p40"/>
          <p:cNvSpPr txBox="1">
            <a:spLocks noGrp="1"/>
          </p:cNvSpPr>
          <p:nvPr>
            <p:ph type="subTitle" idx="8"/>
          </p:nvPr>
        </p:nvSpPr>
        <p:spPr>
          <a:xfrm>
            <a:off x="4213664" y="3914208"/>
            <a:ext cx="2586000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Century Schoolbook" pitchFamily="18" charset="0"/>
              </a:rPr>
              <a:t>Формирование открытого городского литературного сообщества.</a:t>
            </a:r>
            <a:endParaRPr sz="1200" dirty="0"/>
          </a:p>
        </p:txBody>
      </p:sp>
      <p:sp>
        <p:nvSpPr>
          <p:cNvPr id="210" name="Google Shape;210;p40"/>
          <p:cNvSpPr/>
          <p:nvPr/>
        </p:nvSpPr>
        <p:spPr>
          <a:xfrm>
            <a:off x="0" y="0"/>
            <a:ext cx="3607500" cy="263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40"/>
          <p:cNvSpPr/>
          <p:nvPr/>
        </p:nvSpPr>
        <p:spPr>
          <a:xfrm>
            <a:off x="3607486" y="-25500"/>
            <a:ext cx="3607500" cy="2632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40"/>
          <p:cNvSpPr/>
          <p:nvPr/>
        </p:nvSpPr>
        <p:spPr>
          <a:xfrm>
            <a:off x="0" y="2632200"/>
            <a:ext cx="3607500" cy="2511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40"/>
          <p:cNvSpPr txBox="1">
            <a:spLocks noGrp="1"/>
          </p:cNvSpPr>
          <p:nvPr>
            <p:ph type="subTitle" idx="1"/>
          </p:nvPr>
        </p:nvSpPr>
        <p:spPr>
          <a:xfrm>
            <a:off x="631884" y="1410841"/>
            <a:ext cx="2480700" cy="53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Century Schoolbook" pitchFamily="18" charset="0"/>
              </a:rPr>
              <a:t>Продолжение выпуска коллекционного сборника ежегодно.</a:t>
            </a:r>
            <a:endParaRPr sz="1200" dirty="0">
              <a:latin typeface="Avenir Next LT Pro" panose="020B0504020202020204" pitchFamily="34" charset="0"/>
            </a:endParaRPr>
          </a:p>
        </p:txBody>
      </p:sp>
      <p:sp>
        <p:nvSpPr>
          <p:cNvPr id="214" name="Google Shape;214;p40"/>
          <p:cNvSpPr txBox="1">
            <a:spLocks noGrp="1"/>
          </p:cNvSpPr>
          <p:nvPr>
            <p:ph type="subTitle" idx="3"/>
          </p:nvPr>
        </p:nvSpPr>
        <p:spPr>
          <a:xfrm>
            <a:off x="4213663" y="1410841"/>
            <a:ext cx="2697899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  <a:latin typeface="Century Schoolbook" pitchFamily="18" charset="0"/>
              </a:rPr>
              <a:t>Направление наиболее талантливых участников на республиканские и федеральные литературные конкурсы.</a:t>
            </a:r>
            <a:endParaRPr sz="1200" dirty="0">
              <a:solidFill>
                <a:schemeClr val="bg1"/>
              </a:solidFill>
            </a:endParaRPr>
          </a:p>
        </p:txBody>
      </p:sp>
      <p:sp>
        <p:nvSpPr>
          <p:cNvPr id="215" name="Google Shape;215;p40"/>
          <p:cNvSpPr txBox="1">
            <a:spLocks noGrp="1"/>
          </p:cNvSpPr>
          <p:nvPr>
            <p:ph type="subTitle" idx="5"/>
          </p:nvPr>
        </p:nvSpPr>
        <p:spPr>
          <a:xfrm>
            <a:off x="631884" y="3914208"/>
            <a:ext cx="24807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  <a:latin typeface="Century Schoolbook" pitchFamily="18" charset="0"/>
              </a:rPr>
              <a:t>Организация межшкольных поэтических чтений в городе Свердловске.</a:t>
            </a:r>
            <a:endParaRPr sz="1200" dirty="0">
              <a:solidFill>
                <a:schemeClr val="bg1"/>
              </a:solidFill>
            </a:endParaRPr>
          </a:p>
        </p:txBody>
      </p:sp>
      <p:sp>
        <p:nvSpPr>
          <p:cNvPr id="216" name="Google Shape;216;p40"/>
          <p:cNvSpPr txBox="1">
            <a:spLocks noGrp="1"/>
          </p:cNvSpPr>
          <p:nvPr>
            <p:ph type="ctrTitle" idx="2"/>
          </p:nvPr>
        </p:nvSpPr>
        <p:spPr>
          <a:xfrm>
            <a:off x="4213664" y="842025"/>
            <a:ext cx="26979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УЧАСТИЕ В КОНКУРСАХ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17" name="Google Shape;217;p40"/>
          <p:cNvSpPr txBox="1">
            <a:spLocks noGrp="1"/>
          </p:cNvSpPr>
          <p:nvPr>
            <p:ph type="ctrTitle" idx="4"/>
          </p:nvPr>
        </p:nvSpPr>
        <p:spPr>
          <a:xfrm>
            <a:off x="631883" y="3331927"/>
            <a:ext cx="28713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МАСШТАБИРОВАНИЕ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18" name="Google Shape;218;p40"/>
          <p:cNvSpPr txBox="1">
            <a:spLocks noGrp="1"/>
          </p:cNvSpPr>
          <p:nvPr>
            <p:ph type="ctrTitle"/>
          </p:nvPr>
        </p:nvSpPr>
        <p:spPr>
          <a:xfrm>
            <a:off x="631875" y="842025"/>
            <a:ext cx="28713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РЕГУЛЯРНАЯ ДЕЯТЕЛЬНОСТЬ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0909351-6476-74BB-B0E5-35901CEB8683}"/>
              </a:ext>
            </a:extLst>
          </p:cNvPr>
          <p:cNvSpPr/>
          <p:nvPr/>
        </p:nvSpPr>
        <p:spPr>
          <a:xfrm>
            <a:off x="566954" y="314696"/>
            <a:ext cx="6308861" cy="3322434"/>
          </a:xfrm>
          <a:prstGeom prst="rect">
            <a:avLst/>
          </a:prstGeom>
          <a:blipFill dpi="0" rotWithShape="1"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3" name="Google Shape;223;p41"/>
          <p:cNvSpPr txBox="1">
            <a:spLocks noGrp="1"/>
          </p:cNvSpPr>
          <p:nvPr>
            <p:ph type="ctrTitle" idx="4"/>
          </p:nvPr>
        </p:nvSpPr>
        <p:spPr>
          <a:xfrm rot="5400000">
            <a:off x="6685437" y="1646270"/>
            <a:ext cx="29133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ЧТО БУДЕТ СДЕЛАНО</a:t>
            </a:r>
            <a:endParaRPr dirty="0"/>
          </a:p>
        </p:txBody>
      </p:sp>
      <p:sp>
        <p:nvSpPr>
          <p:cNvPr id="225" name="Google Shape;225;p41"/>
          <p:cNvSpPr/>
          <p:nvPr/>
        </p:nvSpPr>
        <p:spPr>
          <a:xfrm>
            <a:off x="0" y="2632200"/>
            <a:ext cx="7215000" cy="2511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41"/>
          <p:cNvSpPr txBox="1">
            <a:spLocks noGrp="1"/>
          </p:cNvSpPr>
          <p:nvPr>
            <p:ph type="subTitle" idx="1"/>
          </p:nvPr>
        </p:nvSpPr>
        <p:spPr>
          <a:xfrm>
            <a:off x="4921575" y="3553810"/>
            <a:ext cx="185758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dirty="0">
                <a:latin typeface="Century Schoolbook" pitchFamily="18" charset="0"/>
              </a:rPr>
              <a:t>Участники получат опыт работы с аудиторией, научатся доносить свои мысли до слушателей.</a:t>
            </a:r>
          </a:p>
        </p:txBody>
      </p:sp>
      <p:sp>
        <p:nvSpPr>
          <p:cNvPr id="227" name="Google Shape;227;p41"/>
          <p:cNvSpPr txBox="1">
            <a:spLocks noGrp="1"/>
          </p:cNvSpPr>
          <p:nvPr>
            <p:ph type="subTitle" idx="3"/>
          </p:nvPr>
        </p:nvSpPr>
        <p:spPr>
          <a:xfrm>
            <a:off x="401436" y="3553810"/>
            <a:ext cx="1522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dirty="0">
                <a:latin typeface="Century Schoolbook" pitchFamily="18" charset="0"/>
              </a:rPr>
              <a:t>На базе Молодёжного центра города Свердловска откроется постоянная литературная студия для 20 школьников.</a:t>
            </a:r>
          </a:p>
        </p:txBody>
      </p:sp>
      <p:sp>
        <p:nvSpPr>
          <p:cNvPr id="228" name="Google Shape;228;p41"/>
          <p:cNvSpPr txBox="1">
            <a:spLocks noGrp="1"/>
          </p:cNvSpPr>
          <p:nvPr>
            <p:ph type="ctrTitle" idx="2"/>
          </p:nvPr>
        </p:nvSpPr>
        <p:spPr>
          <a:xfrm>
            <a:off x="401436" y="2993035"/>
            <a:ext cx="18282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СОЗДАНИЕ КЛУБА</a:t>
            </a:r>
            <a:endParaRPr dirty="0"/>
          </a:p>
        </p:txBody>
      </p:sp>
      <p:sp>
        <p:nvSpPr>
          <p:cNvPr id="229" name="Google Shape;229;p41"/>
          <p:cNvSpPr txBox="1">
            <a:spLocks noGrp="1"/>
          </p:cNvSpPr>
          <p:nvPr>
            <p:ph type="ctrTitle"/>
          </p:nvPr>
        </p:nvSpPr>
        <p:spPr>
          <a:xfrm>
            <a:off x="4921575" y="2993035"/>
            <a:ext cx="1954238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ПРАКТИКА ВЫСТУПЛЕНИЙ</a:t>
            </a:r>
            <a:endParaRPr dirty="0"/>
          </a:p>
        </p:txBody>
      </p:sp>
      <p:sp>
        <p:nvSpPr>
          <p:cNvPr id="230" name="Google Shape;230;p41"/>
          <p:cNvSpPr txBox="1">
            <a:spLocks noGrp="1"/>
          </p:cNvSpPr>
          <p:nvPr>
            <p:ph type="ctrTitle" idx="5"/>
          </p:nvPr>
        </p:nvSpPr>
        <p:spPr>
          <a:xfrm>
            <a:off x="2238418" y="2992430"/>
            <a:ext cx="2480508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ОБРАЗОВАТЕЛЬНАЯ ПРОГРАММА</a:t>
            </a:r>
            <a:endParaRPr dirty="0"/>
          </a:p>
        </p:txBody>
      </p:sp>
      <p:sp>
        <p:nvSpPr>
          <p:cNvPr id="231" name="Google Shape;231;p41"/>
          <p:cNvSpPr txBox="1">
            <a:spLocks noGrp="1"/>
          </p:cNvSpPr>
          <p:nvPr>
            <p:ph type="subTitle" idx="6"/>
          </p:nvPr>
        </p:nvSpPr>
        <p:spPr>
          <a:xfrm>
            <a:off x="2238418" y="3553810"/>
            <a:ext cx="1991209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dirty="0">
                <a:latin typeface="Century Schoolbook" pitchFamily="18" charset="0"/>
              </a:rPr>
              <a:t>Проведение не менее 20 занятий, включающих основы стихосложения, разбор классики и современной поэзии, а также тренинги по ораторскому мастерству.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2" name="Google Shape;232;p41"/>
          <p:cNvSpPr/>
          <p:nvPr/>
        </p:nvSpPr>
        <p:spPr>
          <a:xfrm rot="10800000" flipH="1">
            <a:off x="0" y="2424900"/>
            <a:ext cx="7215000" cy="207300"/>
          </a:xfrm>
          <a:prstGeom prst="rect">
            <a:avLst/>
          </a:prstGeom>
          <a:solidFill>
            <a:srgbClr val="908269">
              <a:alpha val="6179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AA0281-E5B3-351D-9A6F-47A83C4EEF63}"/>
              </a:ext>
            </a:extLst>
          </p:cNvPr>
          <p:cNvSpPr/>
          <p:nvPr/>
        </p:nvSpPr>
        <p:spPr>
          <a:xfrm>
            <a:off x="5349834" y="0"/>
            <a:ext cx="3794166" cy="5143500"/>
          </a:xfrm>
          <a:prstGeom prst="rect">
            <a:avLst/>
          </a:prstGeom>
          <a:blipFill dpi="0" rotWithShape="1"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7" name="Google Shape;197;p39"/>
          <p:cNvSpPr/>
          <p:nvPr/>
        </p:nvSpPr>
        <p:spPr>
          <a:xfrm>
            <a:off x="4683084" y="312678"/>
            <a:ext cx="2991000" cy="1988700"/>
          </a:xfrm>
          <a:prstGeom prst="rect">
            <a:avLst/>
          </a:prstGeom>
          <a:solidFill>
            <a:srgbClr val="CFC3AC">
              <a:alpha val="584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39"/>
          <p:cNvSpPr txBox="1">
            <a:spLocks noGrp="1"/>
          </p:cNvSpPr>
          <p:nvPr>
            <p:ph type="subTitle" idx="1"/>
          </p:nvPr>
        </p:nvSpPr>
        <p:spPr>
          <a:xfrm flipH="1">
            <a:off x="1667175" y="1412010"/>
            <a:ext cx="25032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sz="1000">
                <a:latin typeface="Century Schoolbook" pitchFamily="18" charset="0"/>
              </a:rPr>
              <a:t>Выпуск коллективного</a:t>
            </a:r>
          </a:p>
          <a:p>
            <a:pPr marL="0" indent="0">
              <a:buNone/>
            </a:pPr>
            <a:r>
              <a:rPr lang="ru-RU" sz="1000">
                <a:latin typeface="Century Schoolbook" pitchFamily="18" charset="0"/>
              </a:rPr>
              <a:t>поэтического </a:t>
            </a:r>
            <a:r>
              <a:rPr lang="ru-RU" sz="1000" dirty="0">
                <a:latin typeface="Century Schoolbook" pitchFamily="18" charset="0"/>
              </a:rPr>
              <a:t>сборника.</a:t>
            </a:r>
          </a:p>
          <a:p>
            <a:pPr marL="0" indent="0">
              <a:buNone/>
            </a:pPr>
            <a:r>
              <a:rPr lang="ru-RU" sz="1000" dirty="0">
                <a:latin typeface="Century Schoolbook" pitchFamily="18" charset="0"/>
              </a:rPr>
              <a:t>Проведение торжественного мероприятия с награждением лучших авторов (охват — не менее 100 зрителей).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9" name="Google Shape;199;p39"/>
          <p:cNvSpPr txBox="1">
            <a:spLocks noGrp="1"/>
          </p:cNvSpPr>
          <p:nvPr>
            <p:ph type="title"/>
          </p:nvPr>
        </p:nvSpPr>
        <p:spPr>
          <a:xfrm>
            <a:off x="1235033" y="619004"/>
            <a:ext cx="2935341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/>
              <a:t>ИТОГОВЫЙ ПРОДУКТ</a:t>
            </a:r>
            <a:endParaRPr sz="2400" dirty="0"/>
          </a:p>
        </p:txBody>
      </p:sp>
      <p:sp>
        <p:nvSpPr>
          <p:cNvPr id="201" name="Google Shape;201;p39"/>
          <p:cNvSpPr/>
          <p:nvPr/>
        </p:nvSpPr>
        <p:spPr>
          <a:xfrm>
            <a:off x="0" y="1577400"/>
            <a:ext cx="362100" cy="1988700"/>
          </a:xfrm>
          <a:prstGeom prst="rect">
            <a:avLst/>
          </a:prstGeom>
          <a:solidFill>
            <a:srgbClr val="CFC3AC">
              <a:alpha val="584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98;p39">
            <a:extLst>
              <a:ext uri="{FF2B5EF4-FFF2-40B4-BE49-F238E27FC236}">
                <a16:creationId xmlns:a16="http://schemas.microsoft.com/office/drawing/2014/main" id="{61E7AA90-ABCB-B042-754F-D53420312718}"/>
              </a:ext>
            </a:extLst>
          </p:cNvPr>
          <p:cNvSpPr txBox="1">
            <a:spLocks/>
          </p:cNvSpPr>
          <p:nvPr/>
        </p:nvSpPr>
        <p:spPr>
          <a:xfrm flipH="1">
            <a:off x="1667175" y="3290210"/>
            <a:ext cx="2503200" cy="11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rgbClr val="434343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pPr marL="0" indent="0">
              <a:buNone/>
            </a:pPr>
            <a:r>
              <a:rPr lang="ru-RU" sz="1000" dirty="0">
                <a:latin typeface="Century Schoolbook" pitchFamily="18" charset="0"/>
              </a:rPr>
              <a:t>Участники освоят работу со словом, повысят самооценку и сформируют сообщество молодых литераторов, которое продолжит существовать после завершения гранта.</a:t>
            </a:r>
          </a:p>
          <a:p>
            <a:pPr marL="0" indent="0"/>
            <a:endParaRPr lang="en-US" dirty="0"/>
          </a:p>
        </p:txBody>
      </p:sp>
      <p:sp>
        <p:nvSpPr>
          <p:cNvPr id="9" name="Google Shape;199;p39">
            <a:extLst>
              <a:ext uri="{FF2B5EF4-FFF2-40B4-BE49-F238E27FC236}">
                <a16:creationId xmlns:a16="http://schemas.microsoft.com/office/drawing/2014/main" id="{20C66C83-BA90-0CC1-127F-F7B5C99211E2}"/>
              </a:ext>
            </a:extLst>
          </p:cNvPr>
          <p:cNvSpPr txBox="1">
            <a:spLocks/>
          </p:cNvSpPr>
          <p:nvPr/>
        </p:nvSpPr>
        <p:spPr>
          <a:xfrm>
            <a:off x="672375" y="2532832"/>
            <a:ext cx="3498000" cy="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ru-RU" sz="2400" dirty="0"/>
              <a:t>КАЧЕСТВЕННЫЕ ИЗМЕНЕНИЯ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0"/>
          <p:cNvSpPr/>
          <p:nvPr/>
        </p:nvSpPr>
        <p:spPr>
          <a:xfrm>
            <a:off x="3607473" y="2632200"/>
            <a:ext cx="3607500" cy="251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40"/>
          <p:cNvSpPr txBox="1">
            <a:spLocks noGrp="1"/>
          </p:cNvSpPr>
          <p:nvPr>
            <p:ph type="ctrTitle" idx="6"/>
          </p:nvPr>
        </p:nvSpPr>
        <p:spPr>
          <a:xfrm rot="5400000">
            <a:off x="6527947" y="1670108"/>
            <a:ext cx="3480838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/>
              <a:t>КОМАНДА</a:t>
            </a:r>
            <a:endParaRPr sz="4400" dirty="0"/>
          </a:p>
        </p:txBody>
      </p:sp>
      <p:sp>
        <p:nvSpPr>
          <p:cNvPr id="210" name="Google Shape;210;p40"/>
          <p:cNvSpPr/>
          <p:nvPr/>
        </p:nvSpPr>
        <p:spPr>
          <a:xfrm>
            <a:off x="0" y="0"/>
            <a:ext cx="3607500" cy="263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40"/>
          <p:cNvSpPr/>
          <p:nvPr/>
        </p:nvSpPr>
        <p:spPr>
          <a:xfrm>
            <a:off x="3607486" y="-1252"/>
            <a:ext cx="3607500" cy="2632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40"/>
          <p:cNvSpPr/>
          <p:nvPr/>
        </p:nvSpPr>
        <p:spPr>
          <a:xfrm>
            <a:off x="0" y="2632200"/>
            <a:ext cx="3607500" cy="2511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40"/>
          <p:cNvSpPr txBox="1">
            <a:spLocks noGrp="1"/>
          </p:cNvSpPr>
          <p:nvPr>
            <p:ph type="subTitle" idx="1"/>
          </p:nvPr>
        </p:nvSpPr>
        <p:spPr>
          <a:xfrm>
            <a:off x="1997797" y="739319"/>
            <a:ext cx="1559701" cy="53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Century Schoolbook" pitchFamily="18" charset="0"/>
              </a:rPr>
              <a:t>Специалист по работе с молодёжью. Организатор мероприятий</a:t>
            </a:r>
            <a:endParaRPr sz="1200" dirty="0">
              <a:latin typeface="Avenir Next LT Pro" panose="020B0504020202020204" pitchFamily="34" charset="0"/>
            </a:endParaRPr>
          </a:p>
        </p:txBody>
      </p:sp>
      <p:sp>
        <p:nvSpPr>
          <p:cNvPr id="214" name="Google Shape;214;p40"/>
          <p:cNvSpPr txBox="1">
            <a:spLocks noGrp="1"/>
          </p:cNvSpPr>
          <p:nvPr>
            <p:ph type="subTitle" idx="3"/>
          </p:nvPr>
        </p:nvSpPr>
        <p:spPr>
          <a:xfrm>
            <a:off x="5659840" y="742255"/>
            <a:ext cx="1523743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  <a:latin typeface="Century Schoolbook" pitchFamily="18" charset="0"/>
              </a:rPr>
              <a:t>Специалист по работе с молодёжью. Графический дизайнер</a:t>
            </a:r>
            <a:endParaRPr sz="1200" dirty="0">
              <a:solidFill>
                <a:schemeClr val="bg1"/>
              </a:solidFill>
            </a:endParaRPr>
          </a:p>
        </p:txBody>
      </p:sp>
      <p:sp>
        <p:nvSpPr>
          <p:cNvPr id="215" name="Google Shape;215;p40"/>
          <p:cNvSpPr txBox="1">
            <a:spLocks noGrp="1"/>
          </p:cNvSpPr>
          <p:nvPr>
            <p:ph type="subTitle" idx="5"/>
          </p:nvPr>
        </p:nvSpPr>
        <p:spPr>
          <a:xfrm>
            <a:off x="105358" y="3295243"/>
            <a:ext cx="1347996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  <a:latin typeface="Century Schoolbook" pitchFamily="18" charset="0"/>
              </a:rPr>
              <a:t>Специалист по работе с молодёжью. Сценарист.</a:t>
            </a:r>
            <a:endParaRPr sz="1200" dirty="0">
              <a:solidFill>
                <a:schemeClr val="bg1"/>
              </a:solidFill>
            </a:endParaRPr>
          </a:p>
        </p:txBody>
      </p:sp>
      <p:sp>
        <p:nvSpPr>
          <p:cNvPr id="216" name="Google Shape;216;p40"/>
          <p:cNvSpPr txBox="1">
            <a:spLocks noGrp="1"/>
          </p:cNvSpPr>
          <p:nvPr>
            <p:ph type="ctrTitle" idx="2"/>
          </p:nvPr>
        </p:nvSpPr>
        <p:spPr>
          <a:xfrm>
            <a:off x="5659841" y="173439"/>
            <a:ext cx="1523744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Пронина Александра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17" name="Google Shape;217;p40"/>
          <p:cNvSpPr txBox="1">
            <a:spLocks noGrp="1"/>
          </p:cNvSpPr>
          <p:nvPr>
            <p:ph type="ctrTitle" idx="4"/>
          </p:nvPr>
        </p:nvSpPr>
        <p:spPr>
          <a:xfrm>
            <a:off x="105357" y="2712962"/>
            <a:ext cx="1560246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solidFill>
                  <a:schemeClr val="lt1"/>
                </a:solidFill>
              </a:rPr>
              <a:t>Беляевсков</a:t>
            </a:r>
            <a:r>
              <a:rPr lang="ru-RU" dirty="0">
                <a:solidFill>
                  <a:schemeClr val="lt1"/>
                </a:solidFill>
              </a:rPr>
              <a:t> Кирилл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18" name="Google Shape;218;p40"/>
          <p:cNvSpPr txBox="1">
            <a:spLocks noGrp="1"/>
          </p:cNvSpPr>
          <p:nvPr>
            <p:ph type="ctrTitle"/>
          </p:nvPr>
        </p:nvSpPr>
        <p:spPr>
          <a:xfrm>
            <a:off x="1997788" y="170503"/>
            <a:ext cx="1805285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solidFill>
                  <a:schemeClr val="dk1"/>
                </a:solidFill>
              </a:rPr>
              <a:t>Дюпина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/>
              <a:t>Виктория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3" name="Рисунок 2" descr="Изображение выглядит как одежда, шар, человек, платье&#10;&#10;Автоматически созданное описание">
            <a:extLst>
              <a:ext uri="{FF2B5EF4-FFF2-40B4-BE49-F238E27FC236}">
                <a16:creationId xmlns:a16="http://schemas.microsoft.com/office/drawing/2014/main" id="{6901F3D8-9CB9-BAD4-81EF-BAF90EF3914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98129" y="2630948"/>
            <a:ext cx="1716844" cy="2512552"/>
          </a:xfrm>
          <a:prstGeom prst="rect">
            <a:avLst/>
          </a:prstGeom>
        </p:spPr>
      </p:pic>
      <p:sp>
        <p:nvSpPr>
          <p:cNvPr id="208" name="Google Shape;208;p40"/>
          <p:cNvSpPr txBox="1">
            <a:spLocks noGrp="1"/>
          </p:cNvSpPr>
          <p:nvPr>
            <p:ph type="ctrTitle" idx="7"/>
          </p:nvPr>
        </p:nvSpPr>
        <p:spPr>
          <a:xfrm>
            <a:off x="3740795" y="2669888"/>
            <a:ext cx="1757597" cy="68777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Криничная Светлана</a:t>
            </a:r>
            <a:endParaRPr dirty="0"/>
          </a:p>
        </p:txBody>
      </p:sp>
      <p:sp>
        <p:nvSpPr>
          <p:cNvPr id="209" name="Google Shape;209;p40"/>
          <p:cNvSpPr txBox="1">
            <a:spLocks noGrp="1"/>
          </p:cNvSpPr>
          <p:nvPr>
            <p:ph type="subTitle" idx="8"/>
          </p:nvPr>
        </p:nvSpPr>
        <p:spPr>
          <a:xfrm>
            <a:off x="3740795" y="3245427"/>
            <a:ext cx="1757597" cy="7953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Century Schoolbook" pitchFamily="18" charset="0"/>
              </a:rPr>
              <a:t>Заведующая по работе с детьми.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Century Schoolbook" pitchFamily="18" charset="0"/>
              </a:rPr>
              <a:t>Ответственная за волонтёрскую деятельность.</a:t>
            </a:r>
            <a:endParaRPr sz="1200" dirty="0"/>
          </a:p>
        </p:txBody>
      </p:sp>
      <p:pic>
        <p:nvPicPr>
          <p:cNvPr id="5" name="Рисунок 4" descr="Изображение выглядит как человек, Цветочная композиция, Украшение из цветов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DA984F6B-7FCE-89F2-547E-7BC52243E7C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07460" y="0"/>
            <a:ext cx="1716844" cy="2632200"/>
          </a:xfrm>
          <a:prstGeom prst="rect">
            <a:avLst/>
          </a:prstGeom>
        </p:spPr>
      </p:pic>
      <p:pic>
        <p:nvPicPr>
          <p:cNvPr id="7" name="Рисунок 6" descr="Изображение выглядит как одежда, человек, на открытом воздухе,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5EA159CA-5E93-606D-9CA3-122CAE78C7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rcRect r="10228"/>
          <a:stretch/>
        </p:blipFill>
        <p:spPr>
          <a:xfrm>
            <a:off x="0" y="-1253"/>
            <a:ext cx="1770856" cy="2632199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72DA8C7C-F02E-4BBA-680B-AC3353743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960" y="2632198"/>
            <a:ext cx="1836409" cy="2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643074"/>
      </p:ext>
    </p:extLst>
  </p:cSld>
  <p:clrMapOvr>
    <a:masterClrMapping/>
  </p:clrMapOvr>
</p:sld>
</file>

<file path=ppt/theme/theme1.xml><?xml version="1.0" encoding="utf-8"?>
<a:theme xmlns:a="http://schemas.openxmlformats.org/drawingml/2006/main" name="Engineering Project Proposal by Slidesgo">
  <a:themeElements>
    <a:clrScheme name="Simple Light">
      <a:dk1>
        <a:srgbClr val="434343"/>
      </a:dk1>
      <a:lt1>
        <a:srgbClr val="FFFFFF"/>
      </a:lt1>
      <a:dk2>
        <a:srgbClr val="595959"/>
      </a:dk2>
      <a:lt2>
        <a:srgbClr val="EEEEEE"/>
      </a:lt2>
      <a:accent1>
        <a:srgbClr val="908269"/>
      </a:accent1>
      <a:accent2>
        <a:srgbClr val="212121"/>
      </a:accent2>
      <a:accent3>
        <a:srgbClr val="CFC3AC"/>
      </a:accent3>
      <a:accent4>
        <a:srgbClr val="976E26"/>
      </a:accent4>
      <a:accent5>
        <a:srgbClr val="927D59"/>
      </a:accent5>
      <a:accent6>
        <a:srgbClr val="584F3E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588</Words>
  <Application>Microsoft Office PowerPoint</Application>
  <PresentationFormat>Экран (16:9)</PresentationFormat>
  <Paragraphs>82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Avenir Next LT Pro</vt:lpstr>
      <vt:lpstr>Montserrat</vt:lpstr>
      <vt:lpstr>Roboto</vt:lpstr>
      <vt:lpstr>Arial</vt:lpstr>
      <vt:lpstr>Catamaran Light</vt:lpstr>
      <vt:lpstr>Fira Sans Extra Condensed Medium</vt:lpstr>
      <vt:lpstr>Livvic</vt:lpstr>
      <vt:lpstr>Century Schoolbook</vt:lpstr>
      <vt:lpstr>Nunito Light</vt:lpstr>
      <vt:lpstr>Engineering Project Proposal by Slidesgo</vt:lpstr>
      <vt:lpstr>«Голоса   нового   поколения»</vt:lpstr>
      <vt:lpstr>МАСШТАБ ПРОБЛЕМЫ</vt:lpstr>
      <vt:lpstr>СОХРАНЕНИЕ КУЛЬТУРНОГО НАСЛЕДИЯ</vt:lpstr>
      <vt:lpstr>СТРАТЕГИЯ УСТОЙЧИВОСТИ</vt:lpstr>
      <vt:lpstr>РЕСУРСНОЕ ОБЕСПЕЧЕНИЕ БУДУЩЕГО</vt:lpstr>
      <vt:lpstr>ОСНОВНЫЕ НАПРАВЛЕНИЯ  РАЗВИТИЯ</vt:lpstr>
      <vt:lpstr>ЧТО БУДЕТ СДЕЛАНО</vt:lpstr>
      <vt:lpstr>ИТОГОВЫЙ ПРОДУКТ</vt:lpstr>
      <vt:lpstr>КОМАНДА</vt:lpstr>
      <vt:lpstr>ВОПРОСЫ ЭКСПЕРТАМ</vt:lpstr>
      <vt:lpstr>Криничная Владислава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«Голоса   нового   поколения»</dc:title>
  <dc:creator>Александра</dc:creator>
  <cp:lastModifiedBy>User</cp:lastModifiedBy>
  <cp:revision>6</cp:revision>
  <dcterms:modified xsi:type="dcterms:W3CDTF">2026-07-15T09:23:11Z</dcterms:modified>
</cp:coreProperties>
</file>