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media/image19.jpg" ContentType="image/png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69" r:id="rId3"/>
    <p:sldId id="270" r:id="rId4"/>
    <p:sldId id="271" r:id="rId5"/>
    <p:sldId id="260" r:id="rId6"/>
    <p:sldId id="285" r:id="rId7"/>
    <p:sldId id="272" r:id="rId8"/>
    <p:sldId id="268" r:id="rId9"/>
    <p:sldId id="262" r:id="rId10"/>
    <p:sldId id="279" r:id="rId11"/>
    <p:sldId id="288" r:id="rId12"/>
    <p:sldId id="273" r:id="rId13"/>
    <p:sldId id="274" r:id="rId14"/>
    <p:sldId id="275" r:id="rId15"/>
    <p:sldId id="276" r:id="rId16"/>
    <p:sldId id="267" r:id="rId17"/>
  </p:sldIdLst>
  <p:sldSz cx="9144000" cy="5143500" type="screen16x9"/>
  <p:notesSz cx="9928225" cy="1435735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4032">
          <p15:clr>
            <a:srgbClr val="A4A3A4"/>
          </p15:clr>
        </p15:guide>
        <p15:guide id="2" orient="horz" pos="3024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1" roundtripDataSignature="AMtx7mjUIzV9Q0FROzyoztIaLG8HaVJMf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79" autoAdjust="0"/>
    <p:restoredTop sz="93528" autoAdjust="0"/>
  </p:normalViewPr>
  <p:slideViewPr>
    <p:cSldViewPr snapToGrid="0">
      <p:cViewPr varScale="1">
        <p:scale>
          <a:sx n="142" d="100"/>
          <a:sy n="142" d="100"/>
        </p:scale>
        <p:origin x="216" y="76"/>
      </p:cViewPr>
      <p:guideLst>
        <p:guide pos="4032"/>
        <p:guide orient="horz" pos="3024"/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25" tIns="138725" rIns="138725" bIns="1387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1" name="Google Shape;8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15" name="Google Shape;11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ru-RU" dirty="0"/>
              <a:t>что позволяет транслировать операцию/процедуру с возможностью обратной связи. Для проведения трансляций учащиеся(зрители) должны авторизироваться и подключиться к трансляции с помощью приложения. Данное приложение устанавливается на смартфоны, планшеты, ноутбуку и персональные компьютеры.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01534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16768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7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9" name="Google Shape;12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30131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88699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05425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Затраты на аренду помещения предприятия ~18-24 тысяч в месяц (216-288 тысяч в год)</a:t>
            </a:r>
          </a:p>
          <a:p>
            <a:r>
              <a:rPr lang="ru-RU" dirty="0">
                <a:solidFill>
                  <a:schemeClr val="tx1"/>
                </a:solidFill>
              </a:rPr>
              <a:t>Зарплата персоналу - 395 000 в месяц (в год 4 740 000 р )</a:t>
            </a:r>
          </a:p>
          <a:p>
            <a:pPr marL="114300" indent="0">
              <a:buNone/>
            </a:pPr>
            <a:r>
              <a:rPr lang="ru-RU" sz="1100" dirty="0">
                <a:solidFill>
                  <a:schemeClr val="tx1"/>
                </a:solidFill>
              </a:rPr>
              <a:t>Коллектив:</a:t>
            </a:r>
          </a:p>
          <a:p>
            <a:pPr marL="114300" indent="0">
              <a:buNone/>
            </a:pPr>
            <a:r>
              <a:rPr lang="ru-RU" sz="1100" dirty="0">
                <a:solidFill>
                  <a:schemeClr val="tx1"/>
                </a:solidFill>
              </a:rPr>
              <a:t>- директор - 1 вакансия - 70 000 р в месяц (840 000 р в год)</a:t>
            </a:r>
          </a:p>
          <a:p>
            <a:pPr marL="114300" indent="0">
              <a:buNone/>
            </a:pPr>
            <a:r>
              <a:rPr lang="ru-RU" sz="1100" dirty="0">
                <a:solidFill>
                  <a:schemeClr val="tx1"/>
                </a:solidFill>
              </a:rPr>
              <a:t>- IT специалисты "низкого" железа - 1 вакансия - 80 000 р в месяц (960 000 р в год)</a:t>
            </a:r>
          </a:p>
          <a:p>
            <a:pPr marL="114300" indent="0">
              <a:buNone/>
            </a:pPr>
            <a:r>
              <a:rPr lang="ru-RU" sz="1100" dirty="0">
                <a:solidFill>
                  <a:schemeClr val="tx1"/>
                </a:solidFill>
              </a:rPr>
              <a:t>- IT специалисты - программное обеспечение - 1 вакансия 80 000 в месяц (960 000 р в год)</a:t>
            </a:r>
          </a:p>
          <a:p>
            <a:pPr marL="114300" indent="0">
              <a:buNone/>
            </a:pPr>
            <a:r>
              <a:rPr lang="ru-RU" sz="1100" dirty="0">
                <a:solidFill>
                  <a:schemeClr val="tx1"/>
                </a:solidFill>
              </a:rPr>
              <a:t>- маркетолог/SMM-менеджер - 1 вакансия 55 000 р в месяц (660 000 р в год)</a:t>
            </a:r>
          </a:p>
          <a:p>
            <a:pPr marL="114300" indent="0">
              <a:buNone/>
            </a:pPr>
            <a:r>
              <a:rPr lang="ru-RU" sz="1100" dirty="0">
                <a:solidFill>
                  <a:schemeClr val="tx1"/>
                </a:solidFill>
              </a:rPr>
              <a:t>- техник, настройщик - 1 вакансия 45 000 р в месяц (540 000 р в год)</a:t>
            </a:r>
          </a:p>
          <a:p>
            <a:pPr marL="114300" indent="0">
              <a:buNone/>
            </a:pPr>
            <a:r>
              <a:rPr lang="ru-RU" sz="1100" dirty="0">
                <a:solidFill>
                  <a:schemeClr val="tx1"/>
                </a:solidFill>
              </a:rPr>
              <a:t>- бухгалтер\отдел закупки - 1 вакансия - 65 000 в месяц  (780 000 р в год)</a:t>
            </a:r>
          </a:p>
          <a:p>
            <a:r>
              <a:rPr lang="ru-RU" dirty="0">
                <a:solidFill>
                  <a:schemeClr val="tx1"/>
                </a:solidFill>
              </a:rPr>
              <a:t>Общий расход 5 028 000 р в год (за 2 года 10 056 000 р 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1444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2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4" name="Google Shape;16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6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6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23" name="Google Shape;23;p16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0" name="Google Shape;40;p1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1" name="Google Shape;4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42" name="Google Shape;42;p1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46" name="Google Shape;46;p2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9pPr>
          </a:lstStyle>
          <a:p>
            <a:endParaRPr/>
          </a:p>
        </p:txBody>
      </p:sp>
      <p:sp>
        <p:nvSpPr>
          <p:cNvPr id="49" name="Google Shape;49;p2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100"/>
            </a:lvl1pPr>
            <a:lvl2pPr marL="914400" lvl="1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51" name="Google Shape;51;p2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9pPr>
          </a:lstStyle>
          <a:p>
            <a:endParaRPr/>
          </a:p>
        </p:txBody>
      </p:sp>
      <p:sp>
        <p:nvSpPr>
          <p:cNvPr id="54" name="Google Shape;54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55" name="Google Shape;55;p22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81600" tIns="81600" rIns="81600" bIns="816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23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700"/>
            </a:lvl9pPr>
          </a:lstStyle>
          <a:p>
            <a:endParaRPr/>
          </a:p>
        </p:txBody>
      </p:sp>
      <p:sp>
        <p:nvSpPr>
          <p:cNvPr id="59" name="Google Shape;59;p23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/>
            </a:lvl9pPr>
          </a:lstStyle>
          <a:p>
            <a:endParaRPr/>
          </a:p>
        </p:txBody>
      </p:sp>
      <p:sp>
        <p:nvSpPr>
          <p:cNvPr id="60" name="Google Shape;60;p2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1" name="Google Shape;61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62" name="Google Shape;62;p2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65" name="Google Shape;65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66" name="Google Shape;66;p2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700"/>
            </a:lvl9pPr>
          </a:lstStyle>
          <a:p>
            <a:r>
              <a:t>xx%</a:t>
            </a:r>
          </a:p>
        </p:txBody>
      </p:sp>
      <p:sp>
        <p:nvSpPr>
          <p:cNvPr id="69" name="Google Shape;69;p25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0" name="Google Shape;70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71" name="Google Shape;71;p25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6"/>
          <p:cNvSpPr txBox="1">
            <a:spLocks noGrp="1"/>
          </p:cNvSpPr>
          <p:nvPr>
            <p:ph type="title"/>
          </p:nvPr>
        </p:nvSpPr>
        <p:spPr>
          <a:xfrm>
            <a:off x="623888" y="1282307"/>
            <a:ext cx="7886700" cy="2139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850" tIns="16400" rIns="32850" bIns="164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Calibri"/>
              <a:buNone/>
              <a:defRPr sz="37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6"/>
          <p:cNvSpPr txBox="1">
            <a:spLocks noGrp="1"/>
          </p:cNvSpPr>
          <p:nvPr>
            <p:ph type="body" idx="1"/>
          </p:nvPr>
        </p:nvSpPr>
        <p:spPr>
          <a:xfrm>
            <a:off x="623888" y="3442103"/>
            <a:ext cx="7886700" cy="1125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850" tIns="16400" rIns="32850" bIns="164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 sz="15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2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2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0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0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0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0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0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268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0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26"/>
          <p:cNvSpPr txBox="1">
            <a:spLocks noGrp="1"/>
          </p:cNvSpPr>
          <p:nvPr>
            <p:ph type="dt" idx="10"/>
          </p:nvPr>
        </p:nvSpPr>
        <p:spPr>
          <a:xfrm>
            <a:off x="628650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850" tIns="16400" rIns="32850" bIns="164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Google Shape;76;p26"/>
          <p:cNvSpPr txBox="1">
            <a:spLocks noGrp="1"/>
          </p:cNvSpPr>
          <p:nvPr>
            <p:ph type="ftr" idx="11"/>
          </p:nvPr>
        </p:nvSpPr>
        <p:spPr>
          <a:xfrm>
            <a:off x="3028950" y="476726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850" tIns="16400" rIns="32850" bIns="164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6"/>
          <p:cNvSpPr txBox="1">
            <a:spLocks noGrp="1"/>
          </p:cNvSpPr>
          <p:nvPr>
            <p:ph type="sldNum" idx="12"/>
          </p:nvPr>
        </p:nvSpPr>
        <p:spPr>
          <a:xfrm>
            <a:off x="6457950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850" tIns="16400" rIns="32850" bIns="164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78" name="Google Shape;78;p26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79" cy="22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311700" y="181722"/>
            <a:ext cx="6754618" cy="33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ftr" idx="11"/>
          </p:nvPr>
        </p:nvSpPr>
        <p:spPr>
          <a:xfrm>
            <a:off x="3028724" y="4767603"/>
            <a:ext cx="308655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3"/>
          <p:cNvSpPr txBox="1">
            <a:spLocks noGrp="1"/>
          </p:cNvSpPr>
          <p:nvPr>
            <p:ph type="sldNum" idx="12"/>
          </p:nvPr>
        </p:nvSpPr>
        <p:spPr>
          <a:xfrm>
            <a:off x="6774220" y="4767603"/>
            <a:ext cx="205808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gif"/><Relationship Id="rId5" Type="http://schemas.openxmlformats.org/officeDocument/2006/relationships/image" Target="../media/image20.gif"/><Relationship Id="rId4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" descr="E:\-=Tanya=-\2035 Работа\Презентация Архипелаг\Шаблоны презентаций Архипелаг\Presentation\Шаблон_Архипелаг_16х9-0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482"/>
            <a:ext cx="914400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62919" y="4263576"/>
            <a:ext cx="617523" cy="45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9541" y="4260842"/>
            <a:ext cx="904591" cy="44763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"/>
          <p:cNvSpPr txBox="1"/>
          <p:nvPr/>
        </p:nvSpPr>
        <p:spPr>
          <a:xfrm>
            <a:off x="470848" y="1473840"/>
            <a:ext cx="3700463" cy="798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750" rIns="51525" bIns="257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600"/>
              <a:buFont typeface="Arial"/>
              <a:buNone/>
            </a:pPr>
            <a:br>
              <a:rPr lang="ru-RU" sz="28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ru-RU" sz="28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800" b="1" dirty="0">
                <a:solidFill>
                  <a:schemeClr val="lt1"/>
                </a:solidFill>
              </a:rPr>
              <a:t>Проект «</a:t>
            </a:r>
            <a:r>
              <a:rPr lang="en-US" sz="2800" b="1" dirty="0" err="1">
                <a:solidFill>
                  <a:schemeClr val="lt1"/>
                </a:solidFill>
              </a:rPr>
              <a:t>SurgiFy</a:t>
            </a:r>
            <a:r>
              <a:rPr lang="en-US" sz="2800" b="1" dirty="0">
                <a:solidFill>
                  <a:schemeClr val="lt1"/>
                </a:solidFill>
              </a:rPr>
              <a:t> Glasses</a:t>
            </a:r>
            <a:r>
              <a:rPr lang="ru-RU" sz="2800" b="1" dirty="0">
                <a:solidFill>
                  <a:schemeClr val="lt1"/>
                </a:solidFill>
              </a:rPr>
              <a:t>»</a:t>
            </a:r>
            <a:endParaRPr sz="2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7" name="Google Shape;87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42855" y="426410"/>
            <a:ext cx="964406" cy="387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5452" y="438418"/>
            <a:ext cx="1033623" cy="351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549023" y="415747"/>
            <a:ext cx="1320271" cy="418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 descr="C:\Users\elise\Desktop\работа Надюша\WINbd\Акселраторы вузы\СамГМУ лого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869294" y="-4482"/>
            <a:ext cx="739659" cy="1047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1B8963-0FBE-1E3F-E217-2A047E837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7AF5A6-BB1D-7411-DF35-438FAEFADB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ru-RU" dirty="0"/>
              <a:t> </a:t>
            </a:r>
            <a:r>
              <a:rPr lang="ru-RU" dirty="0">
                <a:solidFill>
                  <a:schemeClr val="tx1"/>
                </a:solidFill>
              </a:rPr>
              <a:t>В Атласе по анатомии			На практике в операционной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FDD4311-A67F-5748-57BB-EE4404CD914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2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B11EEDA-BBB8-F485-48F0-AF08DF54CE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556" y="1207538"/>
            <a:ext cx="2894777" cy="387501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78AD868-EE46-C7FB-D429-E05120E0A5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6804" y="1236701"/>
            <a:ext cx="2806293" cy="3906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67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2FEE98-EC23-9D2E-2C68-84CCAD7CC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008FD8-8E41-8F09-A6F9-8CC14E50C0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801407"/>
            <a:ext cx="8520600" cy="874993"/>
          </a:xfrm>
        </p:spPr>
        <p:txBody>
          <a:bodyPr/>
          <a:lstStyle/>
          <a:p>
            <a:pPr marL="114300" indent="0">
              <a:buNone/>
            </a:pPr>
            <a:r>
              <a:rPr lang="ru-RU" dirty="0">
                <a:solidFill>
                  <a:schemeClr val="tx1"/>
                </a:solidFill>
              </a:rPr>
              <a:t>Студенты и ординаторы не видят, не получают обратную связь, не всегда понимают происходящего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CF36412-DE8E-DB9D-0D53-C95DF822C99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3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60A67F9-ED20-D6D3-4629-81AF301D1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91" y="1888100"/>
            <a:ext cx="4118841" cy="3205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7821156-3186-286E-F2BD-BCB22DD6DE8B}"/>
              </a:ext>
            </a:extLst>
          </p:cNvPr>
          <p:cNvSpPr txBox="1"/>
          <p:nvPr/>
        </p:nvSpPr>
        <p:spPr>
          <a:xfrm rot="1392511">
            <a:off x="243758" y="3827770"/>
            <a:ext cx="31779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Сколько метров до рук хирурга?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EFCF4F6-33FA-A432-5B9A-17EE5973A1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1282" y="1981101"/>
            <a:ext cx="4882718" cy="2746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650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9D9786-3D12-C62D-FC9C-2A14A93D9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Целевая аудитория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74E2C59-DF3A-82CC-F68A-3894D27039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02045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ru-RU" dirty="0"/>
          </a:p>
          <a:p>
            <a:pPr marL="408179" lvl="0" indent="-306134"/>
            <a:r>
              <a:rPr lang="ru-RU" dirty="0">
                <a:solidFill>
                  <a:schemeClr val="tx1"/>
                </a:solidFill>
              </a:rPr>
              <a:t>Медицинские ВУЗы, Городские, областные больницы, на базе которых имеются хирургические кафедры ВУЗа</a:t>
            </a:r>
          </a:p>
          <a:p>
            <a:pPr marL="102045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dirty="0">
                <a:solidFill>
                  <a:schemeClr val="tx1"/>
                </a:solidFill>
              </a:rPr>
              <a:t>(Всего 10 медицинских ВУЗов имеют собственные Клиники, остальные имеют договора с больницами в городе)</a:t>
            </a:r>
          </a:p>
          <a:p>
            <a:pPr marL="102045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ru-RU" dirty="0">
              <a:solidFill>
                <a:schemeClr val="tx1"/>
              </a:solidFill>
            </a:endParaRPr>
          </a:p>
          <a:p>
            <a:pPr marL="408179" indent="-306134"/>
            <a:r>
              <a:rPr lang="ru-RU" dirty="0">
                <a:solidFill>
                  <a:schemeClr val="tx1"/>
                </a:solidFill>
              </a:rPr>
              <a:t>Пользователи: студенты, ординаторы, «молодые» хирурги, преподаватели – специалисты 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6623EC6-67DB-7A1E-C6C8-BB42005973D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8399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b="1" dirty="0"/>
              <a:t>Решение</a:t>
            </a:r>
            <a:endParaRPr dirty="0"/>
          </a:p>
        </p:txBody>
      </p:sp>
      <p:sp>
        <p:nvSpPr>
          <p:cNvPr id="118" name="Google Shape;118;p5"/>
          <p:cNvSpPr txBox="1">
            <a:spLocks noGrp="1"/>
          </p:cNvSpPr>
          <p:nvPr>
            <p:ph type="body" idx="1"/>
          </p:nvPr>
        </p:nvSpPr>
        <p:spPr>
          <a:xfrm>
            <a:off x="142043" y="489781"/>
            <a:ext cx="4429957" cy="46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102044" lvl="0" indent="0" algn="just">
              <a:lnSpc>
                <a:spcPct val="125000"/>
              </a:lnSpc>
              <a:buNone/>
            </a:pPr>
            <a:r>
              <a:rPr lang="ru-RU" sz="2400" dirty="0">
                <a:solidFill>
                  <a:schemeClr val="tx1"/>
                </a:solidFill>
              </a:rPr>
              <a:t>Разработка портативного аппаратно-программного комплекса с использованием видео и аудиосистем для трансляции обучающимся хирургического профиля хода оперативного вмешательства или процедуры с функцией обратной связи с учащимися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19" name="Google Shape;119;p5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2662E11-A768-EABF-8F33-D9BBB0EE5E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9064" y="828505"/>
            <a:ext cx="4258179" cy="113326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F2B401A-C076-35A8-4919-963FAB253C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028" y="1961769"/>
            <a:ext cx="4248250" cy="233046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297AFD-8F38-A20C-CE47-1AB200607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3B37B53-D6C9-DBE1-0F42-B4C81D0D6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0078" y="464949"/>
            <a:ext cx="4341922" cy="4595322"/>
          </a:xfrm>
        </p:spPr>
        <p:txBody>
          <a:bodyPr/>
          <a:lstStyle/>
          <a:p>
            <a:pPr marL="11430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Данный продукт состоит:</a:t>
            </a:r>
          </a:p>
          <a:p>
            <a:r>
              <a:rPr lang="ru-RU" sz="2000" dirty="0">
                <a:solidFill>
                  <a:schemeClr val="tx1"/>
                </a:solidFill>
              </a:rPr>
              <a:t>очки</a:t>
            </a:r>
          </a:p>
          <a:p>
            <a:r>
              <a:rPr lang="ru-RU" sz="2000" dirty="0">
                <a:solidFill>
                  <a:schemeClr val="tx1"/>
                </a:solidFill>
              </a:rPr>
              <a:t>камера</a:t>
            </a:r>
          </a:p>
          <a:p>
            <a:r>
              <a:rPr lang="ru-RU" sz="2000" dirty="0">
                <a:solidFill>
                  <a:schemeClr val="tx1"/>
                </a:solidFill>
              </a:rPr>
              <a:t>динамик</a:t>
            </a:r>
          </a:p>
          <a:p>
            <a:r>
              <a:rPr lang="ru-RU" sz="2000" dirty="0">
                <a:solidFill>
                  <a:schemeClr val="tx1"/>
                </a:solidFill>
              </a:rPr>
              <a:t>микрофон</a:t>
            </a:r>
          </a:p>
          <a:p>
            <a:r>
              <a:rPr lang="ru-RU" sz="2000" dirty="0">
                <a:solidFill>
                  <a:schemeClr val="tx1"/>
                </a:solidFill>
              </a:rPr>
              <a:t>программы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EFE49AC-518C-E9C0-54A4-72562E9976D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6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45C7B7B-602A-3551-02B2-827BC23CAD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952" y="2608752"/>
            <a:ext cx="4201348" cy="236249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DD303F9-3485-83B7-6834-959298EF0E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0952" y="285158"/>
            <a:ext cx="4201348" cy="2341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222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51FE4D-F52C-A885-6FDB-C3896F53D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Ценность, ценностное предложение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2A41456-9BE4-C8A6-8129-C645B1AE10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595219"/>
            <a:ext cx="8104331" cy="3416400"/>
          </a:xfrm>
        </p:spPr>
        <p:txBody>
          <a:bodyPr/>
          <a:lstStyle/>
          <a:p>
            <a:pPr marL="387795" indent="-285750"/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Качественно преподавать большим группам студентов/ординаторов с возможностью обратной связи</a:t>
            </a:r>
          </a:p>
          <a:p>
            <a:pPr marL="387795" indent="-285750"/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387795" indent="-285750"/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Повысить заинтересованность и вовлеченность студентов в процесс обучения и как следствие повышение престижа профессии хирурга </a:t>
            </a:r>
          </a:p>
          <a:p>
            <a:pPr marL="102045" indent="0">
              <a:buNone/>
            </a:pP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</a:rPr>
              <a:t>По статистике Минздрава РФ с 2016 по 2021 </a:t>
            </a:r>
            <a:r>
              <a:rPr lang="ru-RU" i="1" dirty="0" err="1">
                <a:solidFill>
                  <a:schemeClr val="tx1"/>
                </a:solidFill>
                <a:latin typeface="Arial" panose="020B0604020202020204" pitchFamily="34" charset="0"/>
              </a:rPr>
              <a:t>гг</a:t>
            </a: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</a:rPr>
              <a:t> отмечается снижение количества «взрослых» хирургов на 9% (</a:t>
            </a:r>
            <a:r>
              <a:rPr lang="ru-RU" i="1" dirty="0">
                <a:solidFill>
                  <a:schemeClr val="tx1"/>
                </a:solidFill>
                <a:effectLst/>
                <a:latin typeface="Helvetica" panose="020B0604020202020204" pitchFamily="34" charset="0"/>
              </a:rPr>
              <a:t>с 20 683 до 18 799</a:t>
            </a: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</a:p>
          <a:p>
            <a:pPr marL="387795" indent="-285750"/>
            <a:endParaRPr lang="ru-RU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87795" indent="-285750"/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</a:rPr>
              <a:t>От начала и до конца виртуально присутствовать, делать операцию вместе с хирургом, что повышает усвояемость </a:t>
            </a:r>
          </a:p>
          <a:p>
            <a:pPr marL="102045" indent="0">
              <a:buNone/>
            </a:pPr>
            <a:r>
              <a:rPr lang="ru-RU" i="1" dirty="0">
                <a:solidFill>
                  <a:srgbClr val="000000"/>
                </a:solidFill>
                <a:latin typeface="Arial" panose="020B0604020202020204" pitchFamily="34" charset="0"/>
              </a:rPr>
              <a:t>Предполагаемая выживаемость знаний увеличится на 20%</a:t>
            </a:r>
          </a:p>
          <a:p>
            <a:pPr marL="102045" indent="0">
              <a:buNone/>
            </a:pPr>
            <a:endParaRPr lang="ru-RU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387795" indent="-285750"/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Обеспечить помощь «молодым» хирургом на расстоянии «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телементорство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»</a:t>
            </a:r>
          </a:p>
          <a:p>
            <a:pPr marL="387795" indent="-285750"/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8951C4A-E658-6239-7BD7-D6EF69356A3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59445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EB0C51-2F53-7133-2FDD-BBED125E2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8251036-7635-0F53-D017-4482586217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8258" y="471459"/>
            <a:ext cx="8520600" cy="406807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TAM – </a:t>
            </a:r>
            <a:r>
              <a:rPr lang="ru-RU" dirty="0">
                <a:solidFill>
                  <a:schemeClr val="tx1"/>
                </a:solidFill>
              </a:rPr>
              <a:t>общий объем целевого рынка</a:t>
            </a:r>
          </a:p>
          <a:p>
            <a:pPr marL="114300" indent="0">
              <a:buNone/>
            </a:pPr>
            <a:r>
              <a:rPr lang="ru-RU" dirty="0">
                <a:solidFill>
                  <a:schemeClr val="tx1"/>
                </a:solidFill>
              </a:rPr>
              <a:t>- 74 Государственных медицинских ВУЗов</a:t>
            </a:r>
          </a:p>
          <a:p>
            <a:pPr marL="114300" indent="0">
              <a:buNone/>
            </a:pPr>
            <a:r>
              <a:rPr lang="ru-RU" dirty="0">
                <a:solidFill>
                  <a:schemeClr val="tx1"/>
                </a:solidFill>
              </a:rPr>
              <a:t>И 4 Коммерческих Мед. ВУЗов</a:t>
            </a:r>
          </a:p>
          <a:p>
            <a:pPr marL="114300" indent="0">
              <a:buNone/>
            </a:pPr>
            <a:endParaRPr lang="ru-RU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SAM – </a:t>
            </a:r>
            <a:r>
              <a:rPr lang="ru-RU" dirty="0">
                <a:solidFill>
                  <a:schemeClr val="tx1"/>
                </a:solidFill>
              </a:rPr>
              <a:t>доступный объем рынка</a:t>
            </a:r>
          </a:p>
          <a:p>
            <a:pPr marL="114300" indent="0">
              <a:buNone/>
            </a:pPr>
            <a:r>
              <a:rPr lang="ru-RU" dirty="0">
                <a:solidFill>
                  <a:schemeClr val="tx1"/>
                </a:solidFill>
              </a:rPr>
              <a:t>- 43 Государственных медицинских </a:t>
            </a:r>
          </a:p>
          <a:p>
            <a:pPr marL="114300" indent="0">
              <a:buNone/>
            </a:pPr>
            <a:r>
              <a:rPr lang="ru-RU" dirty="0">
                <a:solidFill>
                  <a:schemeClr val="tx1"/>
                </a:solidFill>
              </a:rPr>
              <a:t>ВУЗов и 2 Коммерческих Мед. ВУЗов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SOM</a:t>
            </a:r>
            <a:r>
              <a:rPr lang="ru-RU" dirty="0">
                <a:solidFill>
                  <a:schemeClr val="tx1"/>
                </a:solidFill>
              </a:rPr>
              <a:t> – реально достижимый</a:t>
            </a:r>
          </a:p>
          <a:p>
            <a:pPr marL="114300" indent="0">
              <a:buNone/>
            </a:pPr>
            <a:r>
              <a:rPr lang="ru-RU" dirty="0">
                <a:solidFill>
                  <a:schemeClr val="tx1"/>
                </a:solidFill>
              </a:rPr>
              <a:t>	      объем рынка</a:t>
            </a:r>
          </a:p>
          <a:p>
            <a:pPr marL="114300" indent="0">
              <a:buNone/>
            </a:pPr>
            <a:r>
              <a:rPr lang="ru-RU" dirty="0">
                <a:solidFill>
                  <a:schemeClr val="tx1"/>
                </a:solidFill>
              </a:rPr>
              <a:t>16 Медицинских ВУЗов</a:t>
            </a:r>
          </a:p>
          <a:p>
            <a:pPr marL="114300" indent="0">
              <a:buNone/>
            </a:pPr>
            <a:endParaRPr lang="ru-RU" dirty="0"/>
          </a:p>
          <a:p>
            <a:pPr marL="114300" indent="0">
              <a:buNone/>
            </a:pPr>
            <a:r>
              <a:rPr lang="ru-RU" dirty="0">
                <a:solidFill>
                  <a:schemeClr val="tx1"/>
                </a:solidFill>
              </a:rPr>
              <a:t>Подписка на ПО в год 360 000 рублей </a:t>
            </a:r>
          </a:p>
          <a:p>
            <a:pPr marL="114300" indent="0">
              <a:buNone/>
            </a:pPr>
            <a:r>
              <a:rPr lang="ru-RU" dirty="0">
                <a:solidFill>
                  <a:schemeClr val="tx1"/>
                </a:solidFill>
              </a:rPr>
              <a:t>с учреждения (без приобретения устройства)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1A8552D-5884-761A-0F98-523D6F72941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8</a:t>
            </a:fld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50556BBA-582D-8959-2BD5-83D0B26ED59B}"/>
              </a:ext>
            </a:extLst>
          </p:cNvPr>
          <p:cNvSpPr/>
          <p:nvPr/>
        </p:nvSpPr>
        <p:spPr>
          <a:xfrm>
            <a:off x="4571999" y="801406"/>
            <a:ext cx="4226859" cy="4068069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C243F952-A9CB-CD24-6E25-FF0E1F9C7EF7}"/>
              </a:ext>
            </a:extLst>
          </p:cNvPr>
          <p:cNvSpPr/>
          <p:nvPr/>
        </p:nvSpPr>
        <p:spPr>
          <a:xfrm>
            <a:off x="5241093" y="1676402"/>
            <a:ext cx="3272118" cy="3155576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5A8C8A1D-AB4B-A5B2-67A6-54A53540B200}"/>
              </a:ext>
            </a:extLst>
          </p:cNvPr>
          <p:cNvSpPr/>
          <p:nvPr/>
        </p:nvSpPr>
        <p:spPr>
          <a:xfrm>
            <a:off x="6319309" y="2673722"/>
            <a:ext cx="1967225" cy="20394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573569-F09B-23A7-EB4A-B991C14619DC}"/>
              </a:ext>
            </a:extLst>
          </p:cNvPr>
          <p:cNvSpPr txBox="1"/>
          <p:nvPr/>
        </p:nvSpPr>
        <p:spPr>
          <a:xfrm>
            <a:off x="5700117" y="840922"/>
            <a:ext cx="1970622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TAM</a:t>
            </a:r>
          </a:p>
          <a:p>
            <a:pPr algn="ctr"/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28 080 000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год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0D83D8-1B3C-ED3C-BAF4-035EAFBD1FFA}"/>
              </a:ext>
            </a:extLst>
          </p:cNvPr>
          <p:cNvSpPr txBox="1"/>
          <p:nvPr/>
        </p:nvSpPr>
        <p:spPr>
          <a:xfrm>
            <a:off x="6013869" y="1904281"/>
            <a:ext cx="1970622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16 200 000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год</a:t>
            </a:r>
          </a:p>
          <a:p>
            <a:pPr algn="ctr"/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6E2709B-CE7F-6BC7-D392-5CD836A76224}"/>
              </a:ext>
            </a:extLst>
          </p:cNvPr>
          <p:cNvSpPr txBox="1"/>
          <p:nvPr/>
        </p:nvSpPr>
        <p:spPr>
          <a:xfrm>
            <a:off x="6353384" y="3289275"/>
            <a:ext cx="1970622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5 760 000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год</a:t>
            </a:r>
          </a:p>
          <a:p>
            <a:pPr algn="ctr"/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6245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7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b="1" dirty="0"/>
              <a:t>Рынок</a:t>
            </a:r>
            <a:endParaRPr dirty="0"/>
          </a:p>
        </p:txBody>
      </p:sp>
      <p:sp>
        <p:nvSpPr>
          <p:cNvPr id="132" name="Google Shape;132;p7"/>
          <p:cNvSpPr txBox="1">
            <a:spLocks noGrp="1"/>
          </p:cNvSpPr>
          <p:nvPr>
            <p:ph type="body" idx="1"/>
          </p:nvPr>
        </p:nvSpPr>
        <p:spPr>
          <a:xfrm>
            <a:off x="423759" y="464948"/>
            <a:ext cx="8520600" cy="4524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102045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b="1" dirty="0">
                <a:solidFill>
                  <a:schemeClr val="tx1"/>
                </a:solidFill>
              </a:rPr>
              <a:t>Конкуренты</a:t>
            </a:r>
            <a:r>
              <a:rPr lang="ru-RU" dirty="0">
                <a:solidFill>
                  <a:schemeClr val="tx1"/>
                </a:solidFill>
              </a:rPr>
              <a:t>:</a:t>
            </a:r>
          </a:p>
          <a:p>
            <a:pPr marL="102045" lvl="0" indent="0">
              <a:buNone/>
            </a:pPr>
            <a:r>
              <a:rPr lang="ru-RU" dirty="0">
                <a:solidFill>
                  <a:schemeClr val="tx1"/>
                </a:solidFill>
              </a:rPr>
              <a:t>Основные конкуренты – операционные лампы с камерой</a:t>
            </a:r>
          </a:p>
          <a:p>
            <a:pPr marL="387795" lvl="0" indent="-285750">
              <a:buFontTx/>
              <a:buChar char="-"/>
            </a:pPr>
            <a:r>
              <a:rPr lang="ru-RU" dirty="0" err="1">
                <a:solidFill>
                  <a:schemeClr val="tx1"/>
                </a:solidFill>
              </a:rPr>
              <a:t>Эмалэд</a:t>
            </a:r>
            <a:r>
              <a:rPr lang="ru-RU" dirty="0">
                <a:solidFill>
                  <a:schemeClr val="tx1"/>
                </a:solidFill>
              </a:rPr>
              <a:t> 500\500 с монитором – 1 775 400 рублей </a:t>
            </a:r>
          </a:p>
          <a:p>
            <a:pPr marL="387795" lvl="0" indent="-285750">
              <a:buFontTx/>
              <a:buChar char="-"/>
            </a:pPr>
            <a:r>
              <a:rPr lang="ru-RU" dirty="0">
                <a:solidFill>
                  <a:schemeClr val="tx1"/>
                </a:solidFill>
              </a:rPr>
              <a:t>FOTONFLY 6М/5С– 1 209 990 рублей </a:t>
            </a:r>
            <a:endParaRPr lang="en-US" dirty="0">
              <a:solidFill>
                <a:schemeClr val="tx1"/>
              </a:solidFill>
            </a:endParaRPr>
          </a:p>
          <a:p>
            <a:pPr marL="387795" lvl="0" indent="-285750">
              <a:buFontTx/>
              <a:buChar char="-"/>
            </a:pPr>
            <a:r>
              <a:rPr lang="ru-RU" dirty="0" err="1">
                <a:solidFill>
                  <a:schemeClr val="tx1"/>
                </a:solidFill>
              </a:rPr>
              <a:t>HyLED</a:t>
            </a:r>
            <a:r>
              <a:rPr lang="ru-RU" dirty="0">
                <a:solidFill>
                  <a:schemeClr val="tx1"/>
                </a:solidFill>
              </a:rPr>
              <a:t> 9700/9700 </a:t>
            </a:r>
            <a:r>
              <a:rPr lang="ru-RU" dirty="0" err="1">
                <a:solidFill>
                  <a:schemeClr val="tx1"/>
                </a:solidFill>
              </a:rPr>
              <a:t>Mindray</a:t>
            </a:r>
            <a:r>
              <a:rPr lang="ru-RU" dirty="0">
                <a:solidFill>
                  <a:schemeClr val="tx1"/>
                </a:solidFill>
              </a:rPr>
              <a:t> - 1 354 520 рублей </a:t>
            </a:r>
          </a:p>
          <a:p>
            <a:pPr marL="387795" lvl="0" indent="-285750">
              <a:buFontTx/>
              <a:buChar char="-"/>
            </a:pPr>
            <a:r>
              <a:rPr lang="ru-RU" dirty="0">
                <a:solidFill>
                  <a:schemeClr val="tx1"/>
                </a:solidFill>
              </a:rPr>
              <a:t>СМХ-Е1-Е1 </a:t>
            </a:r>
            <a:r>
              <a:rPr lang="ru-RU" dirty="0" err="1">
                <a:solidFill>
                  <a:schemeClr val="tx1"/>
                </a:solidFill>
              </a:rPr>
              <a:t>Медин</a:t>
            </a:r>
            <a:r>
              <a:rPr lang="ru-RU" dirty="0">
                <a:solidFill>
                  <a:schemeClr val="tx1"/>
                </a:solidFill>
              </a:rPr>
              <a:t> - 1 318 000 рублей</a:t>
            </a:r>
          </a:p>
          <a:p>
            <a:pPr marL="387795" lvl="0" indent="-285750">
              <a:buFontTx/>
              <a:buChar char="-"/>
            </a:pPr>
            <a:r>
              <a:rPr lang="en-US" b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Digital Operation Room — DOR</a:t>
            </a:r>
            <a:r>
              <a:rPr lang="ru-RU" b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– 16 400 000 рублей </a:t>
            </a:r>
          </a:p>
          <a:p>
            <a:pPr marL="102045" lvl="0" indent="0">
              <a:buNone/>
            </a:pPr>
            <a:endParaRPr lang="ru-RU" i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102045" lvl="0" indent="0">
              <a:buNone/>
            </a:pPr>
            <a:endParaRPr lang="ru-RU" i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102045" lvl="0" indent="0">
              <a:buNone/>
            </a:pPr>
            <a:r>
              <a:rPr lang="ru-RU" b="1" i="1" dirty="0">
                <a:solidFill>
                  <a:schemeClr val="tx1"/>
                </a:solidFill>
                <a:latin typeface="Arial" panose="020B0604020202020204" pitchFamily="34" charset="0"/>
              </a:rPr>
              <a:t>Аналоги</a:t>
            </a: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</a:rPr>
              <a:t>: </a:t>
            </a:r>
          </a:p>
          <a:p>
            <a:pPr marL="102045" lvl="0" indent="0">
              <a:buNone/>
            </a:pP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</a:rPr>
              <a:t>По технологиям</a:t>
            </a:r>
          </a:p>
          <a:p>
            <a:pPr marL="102045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i="1" dirty="0">
                <a:solidFill>
                  <a:schemeClr val="tx1"/>
                </a:solidFill>
                <a:latin typeface="Arial" panose="020B0604020202020204" pitchFamily="34" charset="0"/>
              </a:rPr>
              <a:t>Spectacles 3 – Snapchat – 41 340 </a:t>
            </a: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</a:rPr>
              <a:t>рублей</a:t>
            </a:r>
            <a:endParaRPr lang="en-US" i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102045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i="1" dirty="0">
                <a:solidFill>
                  <a:schemeClr val="tx1"/>
                </a:solidFill>
                <a:latin typeface="Arial" panose="020B0604020202020204" pitchFamily="34" charset="0"/>
              </a:rPr>
              <a:t>X-Try glasses – </a:t>
            </a: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</a:rPr>
              <a:t>от </a:t>
            </a:r>
            <a:r>
              <a:rPr lang="en-US" i="1" dirty="0">
                <a:solidFill>
                  <a:schemeClr val="tx1"/>
                </a:solidFill>
                <a:latin typeface="Arial" panose="020B0604020202020204" pitchFamily="34" charset="0"/>
              </a:rPr>
              <a:t>1</a:t>
            </a: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</a:rPr>
              <a:t>1</a:t>
            </a:r>
            <a:r>
              <a:rPr lang="en-US" i="1" dirty="0">
                <a:solidFill>
                  <a:schemeClr val="tx1"/>
                </a:solidFill>
                <a:latin typeface="Arial" panose="020B0604020202020204" pitchFamily="34" charset="0"/>
              </a:rPr>
              <a:t> 300 </a:t>
            </a: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</a:rPr>
              <a:t>рублей </a:t>
            </a:r>
          </a:p>
          <a:p>
            <a:pPr marL="102045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i="1" dirty="0" err="1">
                <a:solidFill>
                  <a:schemeClr val="tx1"/>
                </a:solidFill>
                <a:latin typeface="Arial" panose="020B0604020202020204" pitchFamily="34" charset="0"/>
              </a:rPr>
              <a:t>FaceBook</a:t>
            </a:r>
            <a:r>
              <a:rPr lang="en-US" i="1" dirty="0">
                <a:solidFill>
                  <a:schemeClr val="tx1"/>
                </a:solidFill>
                <a:latin typeface="Arial" panose="020B0604020202020204" pitchFamily="34" charset="0"/>
              </a:rPr>
              <a:t> Ray-Ban – </a:t>
            </a:r>
            <a:r>
              <a:rPr lang="ru-RU" i="1">
                <a:solidFill>
                  <a:schemeClr val="tx1"/>
                </a:solidFill>
                <a:latin typeface="Arial" panose="020B0604020202020204" pitchFamily="34" charset="0"/>
              </a:rPr>
              <a:t>от 27 000 рублей </a:t>
            </a:r>
            <a:endParaRPr lang="ru-RU" i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33" name="Google Shape;133;p7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ru-RU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942E24-A6BB-58BA-B71E-8E1022A5E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ADCE1A7-99EF-CC16-4B95-05651A5F8A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2363C3D-5155-9FF8-8A2E-F89589EE137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10</a:t>
            </a:fld>
            <a:endParaRPr lang="ru-RU"/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B5886EB8-F956-67D7-66CA-E374A2A7C7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5550316"/>
              </p:ext>
            </p:extLst>
          </p:nvPr>
        </p:nvGraphicFramePr>
        <p:xfrm>
          <a:off x="311700" y="72994"/>
          <a:ext cx="7947213" cy="4997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7845">
                  <a:extLst>
                    <a:ext uri="{9D8B030D-6E8A-4147-A177-3AD203B41FA5}">
                      <a16:colId xmlns:a16="http://schemas.microsoft.com/office/drawing/2014/main" val="1303770186"/>
                    </a:ext>
                  </a:extLst>
                </a:gridCol>
                <a:gridCol w="2491792">
                  <a:extLst>
                    <a:ext uri="{9D8B030D-6E8A-4147-A177-3AD203B41FA5}">
                      <a16:colId xmlns:a16="http://schemas.microsoft.com/office/drawing/2014/main" val="3976024692"/>
                    </a:ext>
                  </a:extLst>
                </a:gridCol>
                <a:gridCol w="2927576">
                  <a:extLst>
                    <a:ext uri="{9D8B030D-6E8A-4147-A177-3AD203B41FA5}">
                      <a16:colId xmlns:a16="http://schemas.microsoft.com/office/drawing/2014/main" val="169955009"/>
                    </a:ext>
                  </a:extLst>
                </a:gridCol>
              </a:tblGrid>
              <a:tr h="514204">
                <a:tc>
                  <a:txBody>
                    <a:bodyPr/>
                    <a:lstStyle/>
                    <a:p>
                      <a:r>
                        <a:rPr lang="ru-RU" sz="1200" dirty="0"/>
                        <a:t>Устройство\</a:t>
                      </a:r>
                    </a:p>
                    <a:p>
                      <a:r>
                        <a:rPr lang="ru-RU" sz="1200" dirty="0"/>
                        <a:t>параметры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Операционный светильники с видеокамерой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/>
                        <a:t>SurgiFy</a:t>
                      </a:r>
                      <a:r>
                        <a:rPr lang="en-US" sz="1200" dirty="0"/>
                        <a:t> Glasses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258447"/>
                  </a:ext>
                </a:extLst>
              </a:tr>
              <a:tr h="668465">
                <a:tc>
                  <a:txBody>
                    <a:bodyPr/>
                    <a:lstStyle/>
                    <a:p>
                      <a:r>
                        <a:rPr lang="ru-RU" sz="1100" dirty="0"/>
                        <a:t>Установка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Требуется монтаж, подведение кабелей, установка массивного обрабатывающего устройства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00B050"/>
                          </a:solidFill>
                        </a:rPr>
                        <a:t>Требуется установка усилителя сигнала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782291"/>
                  </a:ext>
                </a:extLst>
              </a:tr>
              <a:tr h="479924">
                <a:tc>
                  <a:txBody>
                    <a:bodyPr/>
                    <a:lstStyle/>
                    <a:p>
                      <a:r>
                        <a:rPr lang="ru-RU" sz="1100" dirty="0"/>
                        <a:t>Наличие дополнительного устройства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Требуется монитор/проектор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00B050"/>
                          </a:solidFill>
                        </a:rPr>
                        <a:t>Требуется смартфон, планшет, ноутбук, персональный компьютер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571563"/>
                  </a:ext>
                </a:extLst>
              </a:tr>
              <a:tr h="668465">
                <a:tc>
                  <a:txBody>
                    <a:bodyPr/>
                    <a:lstStyle/>
                    <a:p>
                      <a:r>
                        <a:rPr lang="ru-RU" sz="1100" dirty="0"/>
                        <a:t>Мобильность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Устанавливается в потолок, может использоваться только в одной операционной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00B050"/>
                          </a:solidFill>
                        </a:rPr>
                        <a:t>Мобильность, можно пользоваться в разных операционных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302437"/>
                  </a:ext>
                </a:extLst>
              </a:tr>
              <a:tr h="321959">
                <a:tc>
                  <a:txBody>
                    <a:bodyPr/>
                    <a:lstStyle/>
                    <a:p>
                      <a:r>
                        <a:rPr lang="ru-RU" sz="1100" dirty="0"/>
                        <a:t>Аккумулятор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От сети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00B050"/>
                          </a:solidFill>
                        </a:rPr>
                        <a:t>До 3 часов работы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000692"/>
                  </a:ext>
                </a:extLst>
              </a:tr>
              <a:tr h="479924">
                <a:tc>
                  <a:txBody>
                    <a:bodyPr/>
                    <a:lstStyle/>
                    <a:p>
                      <a:r>
                        <a:rPr lang="ru-RU" sz="1100" dirty="0"/>
                        <a:t>Качество изображения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00B050"/>
                          </a:solidFill>
                        </a:rPr>
                        <a:t>Высокое качество (4К)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Качество ниже стационарного устройства (1080*560 и выше)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636550"/>
                  </a:ext>
                </a:extLst>
              </a:tr>
              <a:tr h="479924">
                <a:tc>
                  <a:txBody>
                    <a:bodyPr/>
                    <a:lstStyle/>
                    <a:p>
                      <a:r>
                        <a:rPr lang="ru-RU" sz="1100" dirty="0"/>
                        <a:t>Качество передачи сигнала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00B050"/>
                          </a:solidFill>
                        </a:rPr>
                        <a:t>Высокое качество передачи сигнала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00B050"/>
                          </a:solidFill>
                        </a:rPr>
                        <a:t>Сохранение высокого качества, (возможна задержка передачи)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244500"/>
                  </a:ext>
                </a:extLst>
              </a:tr>
              <a:tr h="321959">
                <a:tc>
                  <a:txBody>
                    <a:bodyPr/>
                    <a:lstStyle/>
                    <a:p>
                      <a:r>
                        <a:rPr lang="ru-RU" sz="1100" dirty="0"/>
                        <a:t>Видеорегистратор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00B050"/>
                          </a:solidFill>
                        </a:rPr>
                        <a:t>От 500 </a:t>
                      </a:r>
                      <a:r>
                        <a:rPr lang="ru-RU" sz="1100" dirty="0" err="1">
                          <a:solidFill>
                            <a:srgbClr val="00B050"/>
                          </a:solidFill>
                        </a:rPr>
                        <a:t>гб</a:t>
                      </a:r>
                      <a:endParaRPr lang="ru-RU" sz="11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128 </a:t>
                      </a:r>
                      <a:r>
                        <a:rPr lang="ru-RU" sz="1100" dirty="0" err="1">
                          <a:solidFill>
                            <a:srgbClr val="FF0000"/>
                          </a:solidFill>
                        </a:rPr>
                        <a:t>гб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725647"/>
                  </a:ext>
                </a:extLst>
              </a:tr>
              <a:tr h="291382">
                <a:tc>
                  <a:txBody>
                    <a:bodyPr/>
                    <a:lstStyle/>
                    <a:p>
                      <a:r>
                        <a:rPr lang="ru-RU" sz="1100" dirty="0"/>
                        <a:t>Антибликовая система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00B050"/>
                          </a:solidFill>
                        </a:rPr>
                        <a:t>Имеется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В разработке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319269"/>
                  </a:ext>
                </a:extLst>
              </a:tr>
              <a:tr h="291382">
                <a:tc>
                  <a:txBody>
                    <a:bodyPr/>
                    <a:lstStyle/>
                    <a:p>
                      <a:r>
                        <a:rPr lang="ru-RU" sz="1100" dirty="0"/>
                        <a:t>Соблюдение СанПиН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обязательно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00B050"/>
                          </a:solidFill>
                        </a:rPr>
                        <a:t>Нет необходимости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480247"/>
                  </a:ext>
                </a:extLst>
              </a:tr>
              <a:tr h="479924">
                <a:tc>
                  <a:txBody>
                    <a:bodyPr/>
                    <a:lstStyle/>
                    <a:p>
                      <a:r>
                        <a:rPr lang="ru-RU" sz="1100" dirty="0"/>
                        <a:t>Стоимость устройства с установкой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От 1 300 000 до 13 000 000 рублей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00B050"/>
                          </a:solidFill>
                        </a:rPr>
                        <a:t>От 189 000 рублей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4931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83101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942E24-A6BB-58BA-B71E-8E1022A5E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ADCE1A7-99EF-CC16-4B95-05651A5F8A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2363C3D-5155-9FF8-8A2E-F89589EE137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11</a:t>
            </a:fld>
            <a:endParaRPr lang="ru-RU"/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B5886EB8-F956-67D7-66CA-E374A2A7C7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1597228"/>
              </p:ext>
            </p:extLst>
          </p:nvPr>
        </p:nvGraphicFramePr>
        <p:xfrm>
          <a:off x="311700" y="72994"/>
          <a:ext cx="7947213" cy="49456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0818">
                  <a:extLst>
                    <a:ext uri="{9D8B030D-6E8A-4147-A177-3AD203B41FA5}">
                      <a16:colId xmlns:a16="http://schemas.microsoft.com/office/drawing/2014/main" val="1303770186"/>
                    </a:ext>
                  </a:extLst>
                </a:gridCol>
                <a:gridCol w="2668819">
                  <a:extLst>
                    <a:ext uri="{9D8B030D-6E8A-4147-A177-3AD203B41FA5}">
                      <a16:colId xmlns:a16="http://schemas.microsoft.com/office/drawing/2014/main" val="3976024692"/>
                    </a:ext>
                  </a:extLst>
                </a:gridCol>
                <a:gridCol w="2927576">
                  <a:extLst>
                    <a:ext uri="{9D8B030D-6E8A-4147-A177-3AD203B41FA5}">
                      <a16:colId xmlns:a16="http://schemas.microsoft.com/office/drawing/2014/main" val="169955009"/>
                    </a:ext>
                  </a:extLst>
                </a:gridCol>
              </a:tblGrid>
              <a:tr h="516499">
                <a:tc>
                  <a:txBody>
                    <a:bodyPr/>
                    <a:lstStyle/>
                    <a:p>
                      <a:r>
                        <a:rPr lang="ru-RU" sz="1200" dirty="0"/>
                        <a:t>Устройство\</a:t>
                      </a:r>
                    </a:p>
                    <a:p>
                      <a:r>
                        <a:rPr lang="ru-RU" sz="1200" dirty="0"/>
                        <a:t>параметры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Экшен очки с камерой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/>
                        <a:t>SurgiFy</a:t>
                      </a:r>
                      <a:r>
                        <a:rPr lang="en-US" sz="1200" dirty="0"/>
                        <a:t> Glasses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258447"/>
                  </a:ext>
                </a:extLst>
              </a:tr>
              <a:tr h="373686">
                <a:tc>
                  <a:txBody>
                    <a:bodyPr/>
                    <a:lstStyle/>
                    <a:p>
                      <a:r>
                        <a:rPr lang="ru-RU" sz="1100" dirty="0"/>
                        <a:t>Трансляция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Не имеют трансляции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00B050"/>
                          </a:solidFill>
                        </a:rPr>
                        <a:t>Требуется установка усилителя сигнала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782291"/>
                  </a:ext>
                </a:extLst>
              </a:tr>
              <a:tr h="482066">
                <a:tc>
                  <a:txBody>
                    <a:bodyPr/>
                    <a:lstStyle/>
                    <a:p>
                      <a:r>
                        <a:rPr lang="ru-RU" sz="1100" dirty="0"/>
                        <a:t>Наличие дополнительного устройства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Требуется планшет, смартфон для подключения (в отдельных моделях)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00B050"/>
                          </a:solidFill>
                        </a:rPr>
                        <a:t>Требуется смартфон, планшет, ноутбук, персональный компьютер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571563"/>
                  </a:ext>
                </a:extLst>
              </a:tr>
              <a:tr h="533417">
                <a:tc>
                  <a:txBody>
                    <a:bodyPr/>
                    <a:lstStyle/>
                    <a:p>
                      <a:r>
                        <a:rPr lang="ru-RU" sz="1100" dirty="0"/>
                        <a:t>Мобильность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00B050"/>
                          </a:solidFill>
                        </a:rPr>
                        <a:t>Мобильность, можно пользоваться в разных операционных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00B050"/>
                          </a:solidFill>
                        </a:rPr>
                        <a:t>Мобильность, можно пользоваться в разных операционных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302437"/>
                  </a:ext>
                </a:extLst>
              </a:tr>
              <a:tr h="323396">
                <a:tc>
                  <a:txBody>
                    <a:bodyPr/>
                    <a:lstStyle/>
                    <a:p>
                      <a:r>
                        <a:rPr lang="ru-RU" sz="1100" dirty="0"/>
                        <a:t>Аккумулятор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До 50 минут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00B050"/>
                          </a:solidFill>
                        </a:rPr>
                        <a:t>До 3 часов работы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000692"/>
                  </a:ext>
                </a:extLst>
              </a:tr>
              <a:tr h="482066">
                <a:tc>
                  <a:txBody>
                    <a:bodyPr/>
                    <a:lstStyle/>
                    <a:p>
                      <a:r>
                        <a:rPr lang="ru-RU" sz="1100" dirty="0"/>
                        <a:t>Качество изображения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00B050"/>
                          </a:solidFill>
                        </a:rPr>
                        <a:t>Высокое качество (</a:t>
                      </a:r>
                      <a:r>
                        <a:rPr lang="en-US" sz="1100" dirty="0">
                          <a:solidFill>
                            <a:srgbClr val="00B050"/>
                          </a:solidFill>
                        </a:rPr>
                        <a:t>Full HD</a:t>
                      </a:r>
                      <a:r>
                        <a:rPr lang="ru-RU" sz="1100" dirty="0">
                          <a:solidFill>
                            <a:srgbClr val="00B050"/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Качество (пока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что) ниже 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</a:rPr>
                        <a:t>(HD)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636550"/>
                  </a:ext>
                </a:extLst>
              </a:tr>
              <a:tr h="606389">
                <a:tc>
                  <a:txBody>
                    <a:bodyPr/>
                    <a:lstStyle/>
                    <a:p>
                      <a:r>
                        <a:rPr lang="ru-RU" sz="1100" dirty="0"/>
                        <a:t>Качество передачи сигнала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Нет передачи сигнала (при подключению к смартфону – не дальше 200 метров)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00B050"/>
                          </a:solidFill>
                        </a:rPr>
                        <a:t>Сохранение высокого качества, но имеется задержка передачи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244500"/>
                  </a:ext>
                </a:extLst>
              </a:tr>
              <a:tr h="323396">
                <a:tc>
                  <a:txBody>
                    <a:bodyPr/>
                    <a:lstStyle/>
                    <a:p>
                      <a:r>
                        <a:rPr lang="ru-RU" sz="1100" dirty="0"/>
                        <a:t>Видеорегистратор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64 </a:t>
                      </a:r>
                      <a:r>
                        <a:rPr lang="ru-RU" sz="1100" dirty="0" err="1">
                          <a:solidFill>
                            <a:srgbClr val="FF0000"/>
                          </a:solidFill>
                        </a:rPr>
                        <a:t>гб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00B050"/>
                          </a:solidFill>
                        </a:rPr>
                        <a:t>128 </a:t>
                      </a:r>
                      <a:r>
                        <a:rPr lang="ru-RU" sz="1100" dirty="0" err="1">
                          <a:solidFill>
                            <a:srgbClr val="00B050"/>
                          </a:solidFill>
                        </a:rPr>
                        <a:t>гб</a:t>
                      </a:r>
                      <a:endParaRPr lang="ru-RU" sz="11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725647"/>
                  </a:ext>
                </a:extLst>
              </a:tr>
              <a:tr h="292682">
                <a:tc>
                  <a:txBody>
                    <a:bodyPr/>
                    <a:lstStyle/>
                    <a:p>
                      <a:r>
                        <a:rPr lang="ru-RU" sz="1100" dirty="0"/>
                        <a:t>Антибликовая система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00B050"/>
                          </a:solidFill>
                        </a:rPr>
                        <a:t>В разработке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319269"/>
                  </a:ext>
                </a:extLst>
              </a:tr>
              <a:tr h="292682">
                <a:tc>
                  <a:txBody>
                    <a:bodyPr/>
                    <a:lstStyle/>
                    <a:p>
                      <a:r>
                        <a:rPr lang="ru-RU" sz="1100" dirty="0"/>
                        <a:t>Возможность обратной связи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00B050"/>
                          </a:solidFill>
                        </a:rPr>
                        <a:t>имеется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697817"/>
                  </a:ext>
                </a:extLst>
              </a:tr>
              <a:tr h="292682">
                <a:tc>
                  <a:txBody>
                    <a:bodyPr/>
                    <a:lstStyle/>
                    <a:p>
                      <a:r>
                        <a:rPr lang="ru-RU" sz="1100" dirty="0"/>
                        <a:t>Соблюдение СанПиН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00B050"/>
                          </a:solidFill>
                        </a:rPr>
                        <a:t>Нет необходимости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00B050"/>
                          </a:solidFill>
                        </a:rPr>
                        <a:t>Нет необходимости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480247"/>
                  </a:ext>
                </a:extLst>
              </a:tr>
              <a:tr h="405869">
                <a:tc>
                  <a:txBody>
                    <a:bodyPr/>
                    <a:lstStyle/>
                    <a:p>
                      <a:r>
                        <a:rPr lang="ru-RU" sz="1100" dirty="0"/>
                        <a:t>Стоимость устройства с установкой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00B050"/>
                          </a:solidFill>
                        </a:rPr>
                        <a:t>От 11 300 рублей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От 189 000 рублей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4931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20077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F0A479-8214-F193-3D80-178EA5A95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E8FDF01-5EE9-AD43-391C-338BD86E74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08179" lvl="0" indent="-3061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 dirty="0">
                <a:solidFill>
                  <a:schemeClr val="tx1"/>
                </a:solidFill>
              </a:rPr>
              <a:t>Проведено 114 Интервью со студентами/ординаторами </a:t>
            </a:r>
          </a:p>
          <a:p>
            <a:pPr marL="408179" lvl="0" indent="-3061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 dirty="0">
                <a:solidFill>
                  <a:schemeClr val="tx1"/>
                </a:solidFill>
              </a:rPr>
              <a:t>Проведена беседа с разработчиками </a:t>
            </a:r>
            <a:r>
              <a:rPr lang="en-US" dirty="0">
                <a:solidFill>
                  <a:schemeClr val="tx1"/>
                </a:solidFill>
              </a:rPr>
              <a:t>IT</a:t>
            </a:r>
            <a:r>
              <a:rPr lang="ru-RU" dirty="0">
                <a:solidFill>
                  <a:schemeClr val="tx1"/>
                </a:solidFill>
              </a:rPr>
              <a:t> технологий </a:t>
            </a:r>
            <a:endParaRPr lang="en-US" dirty="0">
              <a:solidFill>
                <a:schemeClr val="tx1"/>
              </a:solidFill>
            </a:endParaRPr>
          </a:p>
          <a:p>
            <a:pPr marL="408179" lvl="0" indent="-3061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 dirty="0">
                <a:solidFill>
                  <a:schemeClr val="tx1"/>
                </a:solidFill>
              </a:rPr>
              <a:t>Проведено 6 интервью с хирургами – преподавателями</a:t>
            </a:r>
          </a:p>
          <a:p>
            <a:pPr marL="408179" lvl="0" indent="-3061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 dirty="0">
                <a:solidFill>
                  <a:schemeClr val="tx1"/>
                </a:solidFill>
              </a:rPr>
              <a:t>Проведено интервью с заведующим кафедрой</a:t>
            </a:r>
          </a:p>
          <a:p>
            <a:pPr marL="408179" lvl="0" indent="-3061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 dirty="0">
                <a:solidFill>
                  <a:schemeClr val="tx1"/>
                </a:solidFill>
              </a:rPr>
              <a:t>Разработана </a:t>
            </a:r>
            <a:r>
              <a:rPr lang="en-US" dirty="0">
                <a:solidFill>
                  <a:schemeClr val="tx1"/>
                </a:solidFill>
              </a:rPr>
              <a:t>Pre-Alpha – </a:t>
            </a:r>
            <a:r>
              <a:rPr lang="ru-RU" dirty="0">
                <a:solidFill>
                  <a:schemeClr val="tx1"/>
                </a:solidFill>
              </a:rPr>
              <a:t>версия прототипа</a:t>
            </a:r>
          </a:p>
          <a:p>
            <a:pPr marL="408179" lvl="0" indent="-3061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 dirty="0">
                <a:solidFill>
                  <a:schemeClr val="tx1"/>
                </a:solidFill>
              </a:rPr>
              <a:t>Исследование данного прототипа в Клиниках </a:t>
            </a:r>
            <a:r>
              <a:rPr lang="ru-RU" dirty="0" err="1">
                <a:solidFill>
                  <a:schemeClr val="tx1"/>
                </a:solidFill>
              </a:rPr>
              <a:t>СамГМУ</a:t>
            </a:r>
            <a:endParaRPr lang="ru-RU" dirty="0">
              <a:solidFill>
                <a:schemeClr val="tx1"/>
              </a:solidFill>
            </a:endParaRPr>
          </a:p>
          <a:p>
            <a:pPr marL="408179" lvl="0" indent="-3061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endParaRPr lang="ru-RU" dirty="0"/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A94A4F9-17F8-2808-11C1-959AED52F29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17809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1D9BD3-E3D1-CBC4-0B1E-D0E91199B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6B644E3-72CD-774C-7B78-EC3B22DDA6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514536"/>
            <a:ext cx="8520600" cy="3416400"/>
          </a:xfrm>
        </p:spPr>
        <p:txBody>
          <a:bodyPr/>
          <a:lstStyle/>
          <a:p>
            <a:pPr marL="216345" indent="0">
              <a:buNone/>
            </a:pPr>
            <a:r>
              <a:rPr lang="ru-RU" sz="1600" dirty="0">
                <a:solidFill>
                  <a:schemeClr val="tx1"/>
                </a:solidFill>
              </a:rPr>
              <a:t>Планирует B2С модель </a:t>
            </a:r>
          </a:p>
          <a:p>
            <a:r>
              <a:rPr lang="ru-RU" sz="1600" dirty="0">
                <a:solidFill>
                  <a:schemeClr val="tx1"/>
                </a:solidFill>
              </a:rPr>
              <a:t>Стоимость подписки 30 000 рублей в месяц - 360 000 рублей в год </a:t>
            </a:r>
          </a:p>
          <a:p>
            <a:pPr marL="114300" indent="0">
              <a:buNone/>
            </a:pPr>
            <a:r>
              <a:rPr lang="ru-RU" sz="1600" dirty="0">
                <a:solidFill>
                  <a:schemeClr val="tx1"/>
                </a:solidFill>
              </a:rPr>
              <a:t>Основной доход предполагается с подписки на ПО, поддержания приложения для подключения пользователей </a:t>
            </a:r>
          </a:p>
          <a:p>
            <a:r>
              <a:rPr lang="ru-RU" sz="1600" dirty="0">
                <a:solidFill>
                  <a:schemeClr val="tx1"/>
                </a:solidFill>
              </a:rPr>
              <a:t>Предполагается среднее количество устройств на медицинский ВУЗ в размере 3-5 устройств</a:t>
            </a:r>
          </a:p>
          <a:p>
            <a:r>
              <a:rPr lang="ru-RU" sz="1600" dirty="0">
                <a:solidFill>
                  <a:schemeClr val="tx1"/>
                </a:solidFill>
              </a:rPr>
              <a:t>Доход с организации (с учетом приобретения 3 устройств и подписки на 1 год) - 927 000 р </a:t>
            </a:r>
          </a:p>
          <a:p>
            <a:r>
              <a:rPr lang="ru-RU" sz="1600" dirty="0">
                <a:solidFill>
                  <a:schemeClr val="tx1"/>
                </a:solidFill>
              </a:rPr>
              <a:t>Предполагается достижения окупаемости предприятия после заключения 12 контрактов с медицинскими организациями и предоставления подписки на год (реализация задачи за 2 года работы предприятия) (11 123 000 р с 12 организаций)</a:t>
            </a:r>
          </a:p>
          <a:p>
            <a:r>
              <a:rPr lang="ru-RU" sz="1600" dirty="0">
                <a:solidFill>
                  <a:schemeClr val="tx1"/>
                </a:solidFill>
              </a:rPr>
              <a:t>Себестоимость устройства (серийное производство и затраты на компоненты) </a:t>
            </a:r>
          </a:p>
          <a:p>
            <a:pPr marL="114300" indent="0">
              <a:buNone/>
            </a:pPr>
            <a:r>
              <a:rPr lang="ru-RU" sz="1600" dirty="0">
                <a:solidFill>
                  <a:schemeClr val="tx1"/>
                </a:solidFill>
              </a:rPr>
              <a:t>55 000 рублей - с учетом закупки модулей (37 000 - 40 000 рублей), создания корпуса (3 000-5 000 рублей), издержки производства ~ 7 000- 10 000 рублей</a:t>
            </a:r>
          </a:p>
          <a:p>
            <a:pPr marL="559245">
              <a:buAutoNum type="arabicParenR"/>
            </a:pPr>
            <a:endParaRPr lang="ru-RU" dirty="0"/>
          </a:p>
          <a:p>
            <a:pPr marL="216345" indent="0">
              <a:buNone/>
            </a:pPr>
            <a:endParaRPr lang="ru-RU" dirty="0"/>
          </a:p>
          <a:p>
            <a:pPr marL="502095" indent="-285750"/>
            <a:endParaRPr lang="ru-RU" dirty="0"/>
          </a:p>
          <a:p>
            <a:pPr marL="502095" indent="-285750"/>
            <a:endParaRPr lang="ru-RU" dirty="0"/>
          </a:p>
          <a:p>
            <a:pPr marL="502095" indent="-285750"/>
            <a:endParaRPr lang="ru-RU" dirty="0"/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19D778A-1BFE-9EA5-0B46-EDB7D675DFF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92916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ADD7E2-B791-6B1A-0896-1F77E5CBF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4D794BB-3077-338F-46EE-D728ABB91F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08179" lvl="0" indent="-30613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 dirty="0">
                <a:solidFill>
                  <a:schemeClr val="tx1"/>
                </a:solidFill>
              </a:rPr>
              <a:t>Научный руководитель: </a:t>
            </a:r>
          </a:p>
          <a:p>
            <a:pPr marL="102045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dirty="0" err="1">
                <a:solidFill>
                  <a:schemeClr val="tx1"/>
                </a:solidFill>
              </a:rPr>
              <a:t>Сонис</a:t>
            </a:r>
            <a:r>
              <a:rPr lang="ru-RU" dirty="0">
                <a:solidFill>
                  <a:schemeClr val="tx1"/>
                </a:solidFill>
              </a:rPr>
              <a:t> Александр Георгиевич – профессор кафедры общей хирурги и хирургических болезней, д.м.н., профессор </a:t>
            </a:r>
          </a:p>
          <a:p>
            <a:pPr marL="408179" indent="-306134"/>
            <a:r>
              <a:rPr lang="ru-RU" dirty="0">
                <a:solidFill>
                  <a:schemeClr val="tx1"/>
                </a:solidFill>
              </a:rPr>
              <a:t>Руководитель и автор проекта:</a:t>
            </a:r>
          </a:p>
          <a:p>
            <a:pPr marL="102045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dirty="0">
                <a:solidFill>
                  <a:schemeClr val="tx1"/>
                </a:solidFill>
              </a:rPr>
              <a:t>Тимощук Владислав Владимирович – врач - хирург, аспирант кафедры общей хирурги и хирургических болезней</a:t>
            </a:r>
          </a:p>
          <a:p>
            <a:pPr marL="102045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ru-RU" dirty="0"/>
          </a:p>
          <a:p>
            <a:pPr marL="102045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DF2D5B8-1327-D85C-34B5-1B710907211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35039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701EC5-6170-E1F0-2D6E-CC5D333AF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9E0479-4072-963D-0EDB-930796CA15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Исследование работы устройства в условиях х\о КПХ №1, на кафедре общей хирургии </a:t>
            </a:r>
          </a:p>
          <a:p>
            <a:r>
              <a:rPr lang="ru-RU" dirty="0">
                <a:solidFill>
                  <a:schemeClr val="tx1"/>
                </a:solidFill>
              </a:rPr>
              <a:t>Создание программного обеспечения</a:t>
            </a:r>
          </a:p>
          <a:p>
            <a:r>
              <a:rPr lang="ru-RU" dirty="0">
                <a:solidFill>
                  <a:schemeClr val="tx1"/>
                </a:solidFill>
              </a:rPr>
              <a:t>Апробация устройства в условиях кафедры факультетской и госпитальной хирургии, кафедры ЛОР-болезней, кафедры гинекологии №1 и №2</a:t>
            </a:r>
          </a:p>
          <a:p>
            <a:r>
              <a:rPr lang="ru-RU" dirty="0">
                <a:solidFill>
                  <a:schemeClr val="tx1"/>
                </a:solidFill>
              </a:rPr>
              <a:t>Апробация прототипа в условиях института «</a:t>
            </a:r>
            <a:r>
              <a:rPr lang="ru-RU" dirty="0" err="1">
                <a:solidFill>
                  <a:schemeClr val="tx1"/>
                </a:solidFill>
              </a:rPr>
              <a:t>Реавиз</a:t>
            </a:r>
            <a:r>
              <a:rPr lang="ru-RU" dirty="0">
                <a:solidFill>
                  <a:schemeClr val="tx1"/>
                </a:solidFill>
              </a:rPr>
              <a:t>»</a:t>
            </a:r>
          </a:p>
          <a:p>
            <a:r>
              <a:rPr lang="ru-RU" dirty="0">
                <a:solidFill>
                  <a:schemeClr val="tx1"/>
                </a:solidFill>
              </a:rPr>
              <a:t>Оформление гарантийных писем</a:t>
            </a:r>
          </a:p>
          <a:p>
            <a:r>
              <a:rPr lang="ru-RU" dirty="0">
                <a:solidFill>
                  <a:schemeClr val="tx1"/>
                </a:solidFill>
              </a:rPr>
              <a:t>Разработка условий серийного производства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BD45E86-CC0A-EBE7-BEA8-2E8D4504DA3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9154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dirty="0"/>
              <a:t>Контакты</a:t>
            </a:r>
            <a:endParaRPr dirty="0"/>
          </a:p>
        </p:txBody>
      </p:sp>
      <p:sp>
        <p:nvSpPr>
          <p:cNvPr id="167" name="Google Shape;167;p12"/>
          <p:cNvSpPr txBox="1">
            <a:spLocks noGrp="1"/>
          </p:cNvSpPr>
          <p:nvPr>
            <p:ph type="body" idx="1"/>
          </p:nvPr>
        </p:nvSpPr>
        <p:spPr>
          <a:xfrm>
            <a:off x="311700" y="3740915"/>
            <a:ext cx="3999900" cy="1128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8179" lvl="0" indent="-19455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ru-RU" dirty="0"/>
          </a:p>
          <a:p>
            <a:pPr marL="408179" lvl="0" indent="-19455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/>
              <a:t>Тимощук Владислав Владимирович</a:t>
            </a:r>
          </a:p>
          <a:p>
            <a:pPr marL="408179" lvl="0" indent="-19455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v.v.timoschuk@samsmu.ru</a:t>
            </a:r>
            <a:r>
              <a:rPr lang="ru-RU" dirty="0"/>
              <a:t> </a:t>
            </a:r>
          </a:p>
          <a:p>
            <a:pPr marL="408179" lvl="0" indent="-19455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/>
              <a:t>89270004150</a:t>
            </a:r>
            <a:endParaRPr dirty="0"/>
          </a:p>
        </p:txBody>
      </p:sp>
      <p:sp>
        <p:nvSpPr>
          <p:cNvPr id="168" name="Google Shape;168;p12"/>
          <p:cNvSpPr txBox="1">
            <a:spLocks noGrp="1"/>
          </p:cNvSpPr>
          <p:nvPr>
            <p:ph type="body" idx="2"/>
          </p:nvPr>
        </p:nvSpPr>
        <p:spPr>
          <a:xfrm>
            <a:off x="5074176" y="3669652"/>
            <a:ext cx="2585391" cy="1095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8179" lvl="0" indent="-19455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ru-RU" dirty="0"/>
          </a:p>
          <a:p>
            <a:pPr marL="408179" lvl="0" indent="-19455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/>
              <a:t>Переходите по ссылке, чтобы присоединиться</a:t>
            </a:r>
            <a:endParaRPr dirty="0"/>
          </a:p>
        </p:txBody>
      </p:sp>
      <p:sp>
        <p:nvSpPr>
          <p:cNvPr id="169" name="Google Shape;169;p12"/>
          <p:cNvSpPr txBox="1"/>
          <p:nvPr/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rPr>
              <a:t>16</a:t>
            </a:fld>
            <a:endParaRPr sz="1200" b="0" i="0" u="none" strike="noStrike" cap="none">
              <a:solidFill>
                <a:srgbClr val="3C84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258CCC-4FD7-7CCC-017B-5C86FA8361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794" y="926018"/>
            <a:ext cx="3049764" cy="271090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F5659EA-4118-4F4C-BDD7-ED52376416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110" y="926018"/>
            <a:ext cx="2710903" cy="2710903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561379B-4D2F-308B-E732-1284F1DE07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1897" y="3629074"/>
            <a:ext cx="1240403" cy="1240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8D3D708C-B37B-CFD1-CF2C-1458B5A8C4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1908" y="3740915"/>
            <a:ext cx="1257300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A1B8F04-8046-CE84-55D4-C0B450675DDC}"/>
              </a:ext>
            </a:extLst>
          </p:cNvPr>
          <p:cNvSpPr txBox="1"/>
          <p:nvPr/>
        </p:nvSpPr>
        <p:spPr>
          <a:xfrm>
            <a:off x="5701553" y="2827879"/>
            <a:ext cx="2133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Здесь могло быть ваше фото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2732</TotalTime>
  <Words>1168</Words>
  <Application>Microsoft Office PowerPoint</Application>
  <PresentationFormat>Экран (16:9)</PresentationFormat>
  <Paragraphs>203</Paragraphs>
  <Slides>16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Helvetica</vt:lpstr>
      <vt:lpstr>Times New Roman</vt:lpstr>
      <vt:lpstr>Simple Light</vt:lpstr>
      <vt:lpstr>Презентация PowerPoint</vt:lpstr>
      <vt:lpstr>Актуальность проекта</vt:lpstr>
      <vt:lpstr>Проблема</vt:lpstr>
      <vt:lpstr>Целевая аудитория</vt:lpstr>
      <vt:lpstr>Решение</vt:lpstr>
      <vt:lpstr>Презентация PowerPoint</vt:lpstr>
      <vt:lpstr>Ценность, ценностное предложение</vt:lpstr>
      <vt:lpstr>Рынок</vt:lpstr>
      <vt:lpstr>Рынок</vt:lpstr>
      <vt:lpstr>Презентация PowerPoint</vt:lpstr>
      <vt:lpstr>Презентация PowerPoint</vt:lpstr>
      <vt:lpstr>Текущие результаты</vt:lpstr>
      <vt:lpstr>Бизнес-модель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борис годунов</dc:creator>
  <cp:lastModifiedBy>Vladislav Timoschuk</cp:lastModifiedBy>
  <cp:revision>116</cp:revision>
  <dcterms:modified xsi:type="dcterms:W3CDTF">2023-11-25T06:38:03Z</dcterms:modified>
</cp:coreProperties>
</file>