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ink/ink1.xml" ContentType="application/inkml+xml"/>
  <Override PartName="/ppt/ink/ink2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6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4BAC6EF-DD8B-4A26-A1AC-F01BEE92B616}">
  <a:tblStyle styleId="{A4BAC6EF-DD8B-4A26-A1AC-F01BEE92B61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6" d="100"/>
          <a:sy n="126" d="100"/>
        </p:scale>
        <p:origin x="206" y="5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50"/>
              <a:t>Сталкивались ли вы с трудностями в поисках работы, сопряженной с ИИ-сферой?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Сталкивались ли вы с трудностями в поисках работы, сопряженной с ИИ-сферой?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28F-4049-9595-5B7E42BA2C5B}"/>
              </c:ext>
            </c:extLst>
          </c:dPt>
          <c:dPt>
            <c:idx val="1"/>
            <c:bubble3D val="0"/>
            <c:spPr>
              <a:solidFill>
                <a:schemeClr val="accent4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28F-4049-9595-5B7E42BA2C5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50</c:v>
                </c:pt>
                <c:pt idx="1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28F-4049-9595-5B7E42BA2C5B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50"/>
              <a:t>Хотите ли вы улучшить навыки в работе с ИИ-инструментами?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Хотите ли вы улучшить навыки в работе с ИИ-инструментами?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852-4EDB-B35D-6F85A6F4EDE2}"/>
              </c:ext>
            </c:extLst>
          </c:dPt>
          <c:dPt>
            <c:idx val="1"/>
            <c:bubble3D val="0"/>
            <c:spPr>
              <a:solidFill>
                <a:schemeClr val="accent4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852-4EDB-B35D-6F85A6F4EDE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54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852-4EDB-B35D-6F85A6F4EDE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Готовы ли вы использовать ИИ-инструменты в работе?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CB0-4792-A840-C873B115F7B0}"/>
              </c:ext>
            </c:extLst>
          </c:dPt>
          <c:dPt>
            <c:idx val="1"/>
            <c:bubble3D val="0"/>
            <c:spPr>
              <a:solidFill>
                <a:schemeClr val="accent4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CB0-4792-A840-C873B115F7B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43</c:v>
                </c:pt>
                <c:pt idx="1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CB0-4792-A840-C873B115F7B0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14T14:10:27.393"/>
    </inkml:context>
    <inkml:brush xml:id="br0">
      <inkml:brushProperty name="width" value="0.025" units="cm"/>
      <inkml:brushProperty name="height" value="0.025" units="cm"/>
      <inkml:brushProperty name="color" value="#FFC114"/>
      <inkml:brushProperty name="ignorePressure" value="1"/>
    </inkml:brush>
  </inkml:definitions>
  <inkml:trace contextRef="#ctx0" brushRef="#br0">0 120,'28'-10,"-7"3,23-11,2 2,1 2,0 2,73-10,10 9,0 6,147 10,-163 5,1 6,189 48,-225-40,140 62,-171-61,-1 2,-2 2,81 63,-106-73,0 1,-2 0,0 2,-1 0,-2 1,23 37,-30-43,-1 1,0 0,-1 1,0-1,-1 1,-1 0,-1 0,-1 1,0-1,-1 35,-4-30,0 0,-1-1,-1 1,-1-1,-1 0,-1 0,-19 34,3-12,-3-2,-44 54,26-43,-2-2,-1-3,-3-1,-64 43,52-46,-2-3,-2-3,-103 42,106-54,-69 15,98-31,-1-2,0-2,-60 2,83-7,-1 0,1-2,-1 1,1-2,0 0,0 0,-18-8,26 9,-1-1,1 0,0 0,0 0,0 0,0-1,1 0,-1 0,1 0,0-1,0 1,1-1,-1 0,1 0,0 0,1-1,-1 1,-3-12,3 3,1 0,0 0,0 0,2 0,0 0,0 0,5-24,0 9,2 1,17-47,-11 43,1 0,2 0,0 2,2 0,24-30,-31 46,1 1,-1 0,2 1,0 1,0 0,1 0,1 1,0 1,0 1,0 0,1 1,22-7,-11 7,0 2,0 1,0 2,0 0,1 2,-1 1,1 1,-1 1,35 9,-14 1,0 1,-2 3,0 2,58 32,-29-7,-2 3,-2 4,117 107,-159-129,0 1,-2 1,46 68,-61-79,0 2,-2 0,0 0,-1 0,-1 1,-2 1,0-1,2 25,-5-29,-2 0,-1 0,0 0,-5 33,2-39,0-1,0 1,-2-1,1 1,-1-1,-1 0,-13 19,5-11,-2-1,-29 29,-43 31,54-50,-55 49,-234 198,311-266,8-5,-1-1,0 0,-1 0,1-1,-12 6,16-9,1 1,-1-1,0 0,1 0,-1 0,0 0,1 0,-1 0,0 0,1 0,-1 0,0 0,1 0,-1-1,0 1,1 0,-1 0,0-1,1 1,-1 0,1-1,-1 1,1-1,-1 1,1 0,-1-1,1 1,-1-1,1 0,-1 1,1-1,0 1,-1-1,1 0,0 1,0-1,-1 0,1 1,0-2,-1-3,0 0,0-1,0-9,1 13,-1-18,1 0,1 0,1 1,1-1,6-20,-7 31,0 1,1-1,1 0,-1 1,2 0,-1 0,1 0,0 1,0-1,1 1,0 0,0 1,10-8,-16 14,0-1,0 1,0 0,1 0,-1 0,0-1,0 1,1 0,-1 0,0 0,0 0,1 0,-1 0,0 0,1-1,-1 1,0 0,0 0,1 0,-1 0,0 0,1 0,-1 0,0 0,0 1,1-1,-1 0,0 0,1 0,-1 0,0 0,0 0,1 0,-1 1,0-1,0 0,0 0,1 0,-1 1,0-1,0 0,0 0,1 1,-1-1,0 0,0 0,0 1,0-1,0 0,0 0,0 1,1-1,-1 0,0 1,1 18,-1-17,-2 37,-11 67,0-21,2 12,11-97,-1 0,1 1,0-1,0 0,0 1,0-1,0 0,0 1,0-1,1 0,-1 1,0-1,0 0,0 1,0-1,0 0,0 1,1-1,-1 0,0 0,0 1,0-1,1 0,-1 0,0 1,0-1,1 0,-1 0,0 0,0 0,1 1,-1-1,0 0,1 0,-1 0,0 0,1 0,0 0,14 0,-12 0,200-35,-107 15,-92 20,-1-1,1 0,0 0,-1 0,1 0,-1 0,4-3,1-2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14T14:11:56.173"/>
    </inkml:context>
    <inkml:brush xml:id="br0">
      <inkml:brushProperty name="width" value="0.025" units="cm"/>
      <inkml:brushProperty name="height" value="0.025" units="cm"/>
      <inkml:brushProperty name="color" value="#FFC114"/>
      <inkml:brushProperty name="ignorePressure" value="1"/>
    </inkml:brush>
  </inkml:definitions>
  <inkml:trace contextRef="#ctx0" brushRef="#br0">173 919,'-6'0,"3"0,-1 0,1 0,0 0,-1-1,-3 0,6 0,0 1,0 0,0-1,0 1,0-1,0 1,0-1,1 0,-1 1,0-1,0 0,1 0,-1 1,0-1,1 0,-1 0,1 0,-1 0,1 0,-1 0,1-1,-3-9,1 0,1 0,0 0,1 0,1-16,0 0,7-156,-4 146,2 1,21-71,-23 94,2 0,0 1,0-1,1 1,1 0,0 1,0 0,1 0,1 1,-1 0,2 1,-1 0,1 0,1 1,0 1,0 0,0 0,1 1,0 1,0 0,0 1,1 0,26-3,-2 4,-1 1,0 1,1 3,-1 1,0 1,45 12,-27-1,0 2,-1 3,69 35,-101-43,0 0,0 1,-1 1,28 26,-41-33,-1 0,0 1,0 0,-1 0,0 0,-1 1,1 0,-2 0,1 1,-1-1,-1 1,0 0,4 16,-4 16,-1-1,-7 71,2-74,-3-1,-19 71,8-56,-33 71,36-94,-2 0,-20 29,27-45,-1-1,-1 1,0-2,0 0,-1 0,-18 12,6-9,0-1,-1-1,0-1,-1-1,0-1,0-2,-53 9,15-9,0-2,-82-5,122-1,1 0,-1-2,-32-8,47 9,1-1,0 1,0-2,1 1,-1-1,1-1,0 1,0-1,0 0,0-1,1 1,0-1,-6-8,-1-5,0-1,1 0,-16-41,-19-72,19 30,3-1,6-1,-12-184,30 265,2-1,0 1,1-1,8-32,-6 41,1 1,0 0,1 0,1 0,0 1,1 0,16-22,-10 19,1 1,0 0,1 1,1 1,1 0,0 2,0 0,1 0,0 2,1 1,29-10,-21 10,0 1,0 2,1 1,-1 1,1 1,0 2,0 1,36 5,-16 3,-6 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15T16:21:54.951"/>
    </inkml:context>
    <inkml:brush xml:id="br0">
      <inkml:brushProperty name="width" value="0.1" units="cm"/>
      <inkml:brushProperty name="height" value="0.1" units="cm"/>
      <inkml:brushProperty name="color" value="#FFC114"/>
      <inkml:brushProperty name="ignorePressure" value="1"/>
    </inkml:brush>
  </inkml:definitions>
  <inkml:trace contextRef="#ctx0" brushRef="#br0">0 983,'38'-109,"84"-170,-96 233,61-83,-63 99,2 1,1 0,42-32,-28 29,3 2,0 2,2 2,0 2,2 2,1 2,0 2,2 2,-1 3,66-9,-30 11,0 3,141 7,-158 6,0 3,-1 3,120 36,-128-27,-1 3,61 32,-85-36,-1 2,0 1,-2 1,41 39,-53-40,-2 0,0 1,28 50,-6-9,153 198,-163-220,-30-42,0 1,0-1,0 0,0 0,0 0,0 0,0 0,0 1,0-1,0 0,0 0,0 0,-1 0,1 0,0 0,0 0,0 1,0-1,0 0,0 0,0 0,-1 0,1 0,0 0,0 0,0 0,0 0,0 0,-1 0,1 0,0 0,0 0,0 0,0 0,-1 0,1 0,0 0,0 0,0 0,0 0,0 0,-1 0,-8 0,8 0,-22-3,1 0,-35-8,-36-18,50 15,-33-5,105 18,82 18,-73-10,9 2,-18-3,-1-1,1-1,52 0,-82-5,0 1,1-1,-1 0,0 1,1-1,-1 0,0 0,1 0,-1 1,1-1,-1 0,1 0,0 0,-1 0,1 0,0 0,0 0,0 0,0-1,-2-3,1-1,1 1,-1-7,3-8,9-37,-4 22,5-23,6-34,-17 81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15T16:21:57.173"/>
    </inkml:context>
    <inkml:brush xml:id="br0">
      <inkml:brushProperty name="width" value="0.1" units="cm"/>
      <inkml:brushProperty name="height" value="0.1" units="cm"/>
      <inkml:brushProperty name="color" value="#FFC114"/>
      <inkml:brushProperty name="ignorePressure" value="1"/>
    </inkml:brush>
  </inkml:definitions>
  <inkml:trace contextRef="#ctx0" brushRef="#br0">1 1,'6'0,"0"1,0 1,0-1,-1 1,1 0,0 0,-1 1,7 3,-1-1,92 45,264 118,-350-161,427 166,-347-145,104 18,104-1,50-23,-258-23,163-25,-75-8,-2-8,181-68,-189 45,-131 46,78-46,-110 57,69-40,-62 39,-12 6,0 0,0-1,0 1,-1-1,1-1,5-4,-12 9,1 0,-1-1,0 1,0 0,0 0,0 0,0 0,1-1,-1 1,0 0,0 0,0 0,0 0,0-1,0 1,0 0,0 0,0 0,0-1,0 1,0 0,0 0,0-1,0 1,0 0,0 0,0 0,0-1,0 1,0 0,0 0,0 0,0-1,0 1,0 0,-1 0,1 0,0 0,0-1,0 1,0 0,0 0,-1 0,1 0,0 0,0-1,0 1,-1 0,-10-4,9 4,-42-8,-55-4,22 4,66 7,5 0,1 1,-1-1,0-1,-9-2,15 4,0 0,0 0,0 0,0 0,0 0,0 0,0 0,0 0,0 0,0 0,0 0,0 0,-1 0,1 0,0 0,0 0,0 0,0 0,0 0,0 0,0 0,0 0,0 0,0 0,0 0,0 0,0-1,0 1,0 0,0 0,0 0,0 0,0 0,-1 0,1 0,0 0,0 0,0 0,0 0,0 0,0 0,0 0,0 0,0-1,0 1,0 0,0 0,0 0,0 0,0 0,1 0,-1 0,0 0,0 0,0 0,0 0,0 0,5-2,9 1,212 1,7-1,-225 1,-1 0,0-1,1-1,-1 1,8-3,-15 3,0 1,1 0,0 0,-1 0,1-1,-1 1,1 0,-1 0,1 0,-1 0,1 0,-1 0,1 0,0 0,-1 0,1 0,-1 0,1 0,-1 1,1-1,-1 0,1 0,-1 0,1 1,-1-1,1 0,-1 1,1-1,-1 0,0 1,1-1,-1 1,1-1,-1 1,0-1,1 2,0 1,0 0,0 0,0 0,-1 0,1 6,1 4,7 23,-3-17,-2 0,0 0,-1 0,0 20,-4 15,1-44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15T16:21:59.773"/>
    </inkml:context>
    <inkml:brush xml:id="br0">
      <inkml:brushProperty name="width" value="0.1" units="cm"/>
      <inkml:brushProperty name="height" value="0.1" units="cm"/>
      <inkml:brushProperty name="color" value="#FFC114"/>
      <inkml:brushProperty name="ignorePressure" value="1"/>
    </inkml:brush>
  </inkml:definitions>
  <inkml:trace contextRef="#ctx0" brushRef="#br0">3288 0,'-1'4,"0"0,-1 0,0 0,0-1,0 1,0 0,-3 3,-1 2,-50 72,-66 76,94-124,-1-2,-2-1,-1-1,-50 34,-21 4,-200 94,-128 17,116-73,-4-17,216-60,-402 97,-3-12,417-93,-90 11,180-31,1 0,-1 0,0 0,0 0,1 1,-1-1,0 0,0 0,1-1,-1 1,0 0,0 0,1 0,-1 0,0-1,0 1,1-1,0 0,1 0,-1 1,0-1,1 0,-1 0,1 1,-1-1,1 0,0 1,-1-1,1 0,0 0,46-50,81-85,-110 119,4-4,-1-1,31-43,-48 57,-8 9,-11 12,-66 75,44-45,-64 56,37-39,63-59,1-1,-1 0,1 1,-1-1,0 1,1-1,-1 1,1-1,-1 1,1 0,-1-1,1 1,0-1,-1 1,1 0,0-1,-1 1,1 0,0 0,0-1,0 1,0 0,0-1,0 1,0 0,0 0,0-1,0 1,0 0,0 0,1 0,0 1,0-1,0 0,0 0,1 0,-1 0,0 1,1-2,-1 1,1 0,-1 0,1 0,2 0,16 6,25 4,7 3,184 79,-161-58,-65-31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14T14:40:36.874"/>
    </inkml:context>
    <inkml:brush xml:id="br0">
      <inkml:brushProperty name="width" value="0.2" units="cm"/>
      <inkml:brushProperty name="height" value="0.4" units="cm"/>
      <inkml:brushProperty name="color" value="#F7DBB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0,'4'1,"0"0,0 0,0 0,0 0,-1 0,1 1,5 2,9 4,25 6,0-3,0-1,1-2,65 2,373 20,24-22,-322-10,-80 2,260-2,-2-20,-25 3,2 19,-162 1,-37 0,252 35,-327-25,126 2,319-14,-505 1,1 0,-1 0,1 0,-1 1,8 2,-12-2,1-1,-1 1,1 0,-1-1,1 1,-1 0,1 0,-1 0,0 0,0 1,1-1,-1 0,0 0,0 1,0-1,0 1,-1-1,1 1,0-1,0 1,0 1,0 0,-1 0,1 0,0 1,-1-1,0 0,0 0,0 0,0 0,0 0,-1 0,1 0,-1 0,0 1,-1 2,0-2,0 0,0-1,-1 1,1 0,-1-1,0 0,0 1,0-1,-7 5,-4 2,-2-1,1 0,-1 0,-1-2,1 0,-1-1,-34 7,-1-3,-74 3,-404-6,301-10,-915 3,980 4,-4 1,-751-6,895 3,1 1,0 0,-42 13,33-7,-7-1,0 0,0-3,-56 1,37-6,-42 1,76 0,0 2,-28 6,16-2,-53 3,54-7,31-3,-1 1,1 0,-1 0,1 0,0 0,0 1,0-1,-1 1,1 0,-3 3,6-4,0-1,0 1,0 0,0 0,0 0,0 0,0 0,0 1,1-1,-1 0,0 0,1 0,-1 1,1-1,-1 2,1-1,0-1,0 1,0 0,0 0,0 0,1-1,-1 1,1 0,-1 0,1-1,-1 1,1 0,0-1,1 3,2 1,-1 0,1 0,0-1,0 1,1-1,0 0,-1 0,10 5,0-1,0-1,17 7,-17-9,0 0,0-1,1-1,24 2,190 11,144-16,-164 0,-150-1,92-13,178-17,-31 3,-53-10,-172 32,114 4,-95 4,-41-2,343-10,-281-1,90-7,156 14,-210 5,272-1,-411 1,0 0,0 0,15 5,10 2,48 1,-48-6,26 2,82-6,-140 1,0 0,0 1,0-1,0 0,4 2,2 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14T14:40:41.551"/>
    </inkml:context>
    <inkml:brush xml:id="br0">
      <inkml:brushProperty name="width" value="0.2" units="cm"/>
      <inkml:brushProperty name="height" value="0.4" units="cm"/>
      <inkml:brushProperty name="color" value="#F7DBBF"/>
      <inkml:brushProperty name="tip" value="rectangle"/>
      <inkml:brushProperty name="rasterOp" value="maskPen"/>
      <inkml:brushProperty name="ignorePressure" value="1"/>
    </inkml:brush>
  </inkml:definitions>
  <inkml:trace contextRef="#ctx0" brushRef="#br0">71 1,'69'3,"110"20,-78-8,214 22,4-20,1857-19,-2028-6,-23 0,361 8,-343 3,39 2,-10-1,14 0,-164-1,-22-3,1 0,-1 0,1 0,-1 0,1 0,-1 1,1-1,-1 0,0 0,1 0,-1 1,1-1,-1 0,0 1,1 0,-1-1,0 0,0 1,0-1,0 0,0 0,0 1,0-1,0 0,0 1,0-1,-1 0,1 0,0 1,0-1,0 0,0 0,-1 1,1-1,0 0,0 0,-1 0,1 1,0-1,0 0,-1 0,1 0,0 0,0 0,-1 0,1 1,-12 4,-1 0,1 0,-14 2,0 1,-436 145,368-125,-2-5,-155 18,-200-16,-230-5,337-9,35-11,-450-8,645-1,-46 0,102 10,1 2,-77 14,-31 6,110-16,42-5,0 1,1 1,0 0,-1 0,2 1,-1 1,0 0,-15 12,20-14,1 2,0-1,1 1,-8 8,-2 4,0-3,-1-1,0-1,-1 0,-1-1,-25 14,28-18,3-2,0 1,0 0,-14 12,22-17,1 1,0 0,1 0,-1 0,0 1,1-1,0 1,0 0,0-1,0 1,0 0,1 0,0 0,0 0,-1 5,1-1,0 0,1 0,-1 0,3 12,-2-18,0 1,1-1,-1 0,1 1,0-1,0 0,0 0,0 0,0 0,0 0,1 0,-1 0,0 0,1 0,0 0,-1-1,1 1,0-1,3 2,14 6,0-1,0 0,39 8,-8-3,-1 3,0-3,0-2,67 7,232-15,-304-4,240-26,-170 10,115-12,244 25,-263 5,53-1,-243-1,-14-1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14T14:40:46.712"/>
    </inkml:context>
    <inkml:brush xml:id="br0">
      <inkml:brushProperty name="width" value="0.2" units="cm"/>
      <inkml:brushProperty name="height" value="0.4" units="cm"/>
      <inkml:brushProperty name="color" value="#F7DBB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1,'2212'0,"-1905"12,-233-7,130 10,178 5,-288-21,173 6,-250-3,0 1,0 1,-1 1,1 1,21 10,-28-12,-9-4,0 1,0-1,0 1,0-1,0 1,0 0,0-1,0 1,0 0,0 0,0 0,0-1,0 1,-1 0,1 0,1 2,-2-2,0 0,0 0,0 0,0 0,0 0,0 0,0 0,0 0,-1 0,1 0,0 0,-1 0,1-1,0 1,-1 0,1 0,-1 0,1 0,-1-1,0 1,1 0,-1 0,0 0,-7 5,1 0,-1 0,0-1,0 0,0 0,-1-1,-9 4,17-8,-60 26,-102 27,-69-1,-279 9,-3-35,-3-24,427-3,-324-3,-74-1,258 15,152-5,69-4,4-2,1 1,-1 1,1-1,-1 0,1 1,-1 0,1 0,0 1,-1-1,1 1,0 0,0 0,0 0,-5 5,-77 55,41-31,43-30,0 1,0 0,0 0,0 0,0 0,0 0,1 0,-1 0,1 1,-1-1,0 4,1-5,1 0,0 1,-1-1,1 0,0 0,0 0,0 0,0 0,0 1,0-1,0 0,0 0,1 0,-1 0,0 0,1 0,-1 0,1 0,-1 0,1 0,-1 0,1 0,0 0,-1 0,1 0,0 0,0 0,0-1,1 2,12 6,0 0,0-1,0-1,21 7,-20-8,35 12,0-2,2-2,0-2,0-3,80 3,314-11,-217-1,527-37,1-1,253 40,-981-1,0 1,0 2,0 1,42 10,-62-11,0 1,0 0,-1 0,12 8,-15-9,0 0,0 1,0 0,-1 0,0 1,0-1,7 10,-9-10,0-1,-1 1,1 0,-1-1,0 1,0 0,0 0,-1 0,1 0,-1-1,0 1,0 0,0 0,-1 0,1 0,-1 0,0 0,0-1,-1 1,1 0,-1-1,1 1,-1-1,0 0,-1 1,1-1,0 0,-1 0,0 0,-5 4,-1-1,0-1,-1 1,1-2,-19 7,-45 10,47-14,-33 7,-2-3,-100 6,-127-13,217-4,-1328-1,741 2,315 24,33 1,84-26,90-1,121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8bb84c219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8bb84c219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8bb84c2190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8bb84c2190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8bb84c2190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8bb84c2190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8bb84c2190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8bb84c2190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8bb84c2190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8bb84c2190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8bb84c2190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8bb84c2190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8bb84c2190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8bb84c2190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8bb84c2190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8bb84c2190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8bb84c2190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8bb84c2190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8bb84c2190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8bb84c2190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chart" Target="../charts/char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g"/><Relationship Id="rId7" Type="http://schemas.openxmlformats.org/officeDocument/2006/relationships/customXml" Target="../ink/ink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customXml" Target="../ink/ink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g"/><Relationship Id="rId7" Type="http://schemas.openxmlformats.org/officeDocument/2006/relationships/customXml" Target="../ink/ink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png"/><Relationship Id="rId5" Type="http://schemas.openxmlformats.org/officeDocument/2006/relationships/customXml" Target="../ink/ink3.xml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customXml" Target="../ink/ink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2.jpg"/><Relationship Id="rId7" Type="http://schemas.openxmlformats.org/officeDocument/2006/relationships/customXml" Target="../ink/ink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0.png"/><Relationship Id="rId5" Type="http://schemas.openxmlformats.org/officeDocument/2006/relationships/customXml" Target="../ink/ink6.xml"/><Relationship Id="rId10" Type="http://schemas.openxmlformats.org/officeDocument/2006/relationships/image" Target="../media/image110.png"/><Relationship Id="rId4" Type="http://schemas.openxmlformats.org/officeDocument/2006/relationships/image" Target="../media/image3.png"/><Relationship Id="rId9" Type="http://schemas.openxmlformats.org/officeDocument/2006/relationships/customXml" Target="../ink/ink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2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60723" y="2697583"/>
            <a:ext cx="8170471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 b="1" dirty="0">
                <a:solidFill>
                  <a:schemeClr val="lt1"/>
                </a:solidFill>
              </a:rPr>
              <a:t>Стартап 40+: переподготовка в сфере ИИ</a:t>
            </a:r>
            <a:endParaRPr sz="4000" b="1" dirty="0">
              <a:solidFill>
                <a:schemeClr val="lt1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572650" y="354350"/>
            <a:ext cx="3044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66666"/>
                </a:solidFill>
              </a:rPr>
              <a:t>управление проектами</a:t>
            </a:r>
            <a:endParaRPr sz="1200">
              <a:solidFill>
                <a:srgbClr val="666666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72650" y="541450"/>
            <a:ext cx="3903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66666"/>
                </a:solidFill>
              </a:rPr>
              <a:t>тюменский государственный университет</a:t>
            </a:r>
            <a:endParaRPr sz="1200">
              <a:solidFill>
                <a:srgbClr val="666666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77050" y="3926225"/>
            <a:ext cx="7682992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lt1"/>
                </a:solidFill>
              </a:rPr>
              <a:t>Организация онлайн платформы для повышения квалификации сотрудников</a:t>
            </a:r>
          </a:p>
        </p:txBody>
      </p:sp>
      <p:sp>
        <p:nvSpPr>
          <p:cNvPr id="58" name="Google Shape;58;p13"/>
          <p:cNvSpPr/>
          <p:nvPr/>
        </p:nvSpPr>
        <p:spPr>
          <a:xfrm>
            <a:off x="7151300" y="457350"/>
            <a:ext cx="1632900" cy="328800"/>
          </a:xfrm>
          <a:prstGeom prst="roundRect">
            <a:avLst>
              <a:gd name="adj" fmla="val 36215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lt1"/>
                </a:solidFill>
              </a:rPr>
              <a:t>команда № 1</a:t>
            </a:r>
            <a:endParaRPr sz="12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проблема аудитории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277475" y="3094725"/>
            <a:ext cx="38532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Целевая аудитория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Пользователь старше 40 лет, испытывающий трудности с ИИ инструментами, нуждающийся в доступном обучении, поддержке в освоении технологий и интуитивно понятных инструментах, которые помогут ему адаптироваться к современным требованиям рынка труда и повысить свою эффективность.</a:t>
            </a:r>
          </a:p>
        </p:txBody>
      </p:sp>
      <p:sp>
        <p:nvSpPr>
          <p:cNvPr id="68" name="Google Shape;68;p14"/>
          <p:cNvSpPr txBox="1"/>
          <p:nvPr/>
        </p:nvSpPr>
        <p:spPr>
          <a:xfrm>
            <a:off x="4693113" y="593036"/>
            <a:ext cx="4088442" cy="2267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Проблема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Большинство опытных работников 40+ испытывают сложности в поисках работы на новом рынке труда (в сферах IT, инженерия, дизайн, менеджмент) так как их должности теперь требуют квалификации в сфере ИИ.</a:t>
            </a: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Причины: изменчивость рынка и быстрый рост уровня развития технологий, к которому тяжело адаптироваться</a:t>
            </a: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Последствия: снижение конкурентоспособности среди старшего поколения, низкий уровень дохода, консервативность взглядов, касающихся передовых технологий.</a:t>
            </a:r>
            <a:endParaRPr sz="1000" dirty="0">
              <a:solidFill>
                <a:schemeClr val="dk1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F34AC1E-F206-4A2E-998D-F0C8CCF611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560146" y="840206"/>
            <a:ext cx="3234484" cy="2154601"/>
          </a:xfrm>
          <a:prstGeom prst="rect">
            <a:avLst/>
          </a:prstGeom>
        </p:spPr>
      </p:pic>
      <p:graphicFrame>
        <p:nvGraphicFramePr>
          <p:cNvPr id="15" name="Объект 5">
            <a:extLst>
              <a:ext uri="{FF2B5EF4-FFF2-40B4-BE49-F238E27FC236}">
                <a16:creationId xmlns:a16="http://schemas.microsoft.com/office/drawing/2014/main" id="{466A8669-151B-47C2-BE00-D99BA211A3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9328996"/>
              </p:ext>
            </p:extLst>
          </p:nvPr>
        </p:nvGraphicFramePr>
        <p:xfrm>
          <a:off x="4714308" y="2810961"/>
          <a:ext cx="3703018" cy="1954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5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проверка гипотезы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77" name="Google Shape;77;p15"/>
          <p:cNvSpPr/>
          <p:nvPr/>
        </p:nvSpPr>
        <p:spPr>
          <a:xfrm>
            <a:off x="462172" y="804805"/>
            <a:ext cx="3737700" cy="16332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 dirty="0">
                <a:solidFill>
                  <a:schemeClr val="dk1"/>
                </a:solidFill>
              </a:rPr>
              <a:t>Гипотеза</a:t>
            </a:r>
            <a:endParaRPr sz="1200" b="1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000" dirty="0">
                <a:solidFill>
                  <a:schemeClr val="dk1"/>
                </a:solidFill>
              </a:rPr>
              <a:t>Более 50% работников сфер, все сильнее сопрягающихся с ИИ, еще не готовы использовать ИИ-инструменты в работе, но стремятся улучшить свои навыки в работе с ИИ</a:t>
            </a:r>
          </a:p>
        </p:txBody>
      </p:sp>
      <p:sp>
        <p:nvSpPr>
          <p:cNvPr id="78" name="Google Shape;78;p15"/>
          <p:cNvSpPr txBox="1"/>
          <p:nvPr/>
        </p:nvSpPr>
        <p:spPr>
          <a:xfrm>
            <a:off x="516615" y="2568446"/>
            <a:ext cx="3737700" cy="2139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Ключевые выводы</a:t>
            </a:r>
            <a:endParaRPr sz="1200" b="1" dirty="0">
              <a:solidFill>
                <a:schemeClr val="dk1"/>
              </a:solidFill>
            </a:endParaRPr>
          </a:p>
          <a:p>
            <a:pPr marL="457200" lvl="0" indent="-2921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ru" sz="1000" dirty="0">
                <a:solidFill>
                  <a:schemeClr val="dk1"/>
                </a:solidFill>
              </a:rPr>
              <a:t>Несмотря на явное отсутствие нужных умений, большая часть работников стремится улучшить свое владение ИИ-инструментами</a:t>
            </a:r>
          </a:p>
          <a:p>
            <a:pPr marL="457200" lvl="0" indent="-2921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ru" sz="1000" dirty="0">
                <a:solidFill>
                  <a:schemeClr val="dk1"/>
                </a:solidFill>
              </a:rPr>
              <a:t>Разработка платформы с понятным интерфейсом и практикоориентированным курсом подготовки может стать востребованна для старшего поколения, стремящегося получить квалификацию в сфере ИИ</a:t>
            </a:r>
          </a:p>
          <a:p>
            <a:pPr marL="457200" lvl="0" indent="-2921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endParaRPr sz="1000" dirty="0">
              <a:solidFill>
                <a:schemeClr val="dk1"/>
              </a:solidFill>
            </a:endParaRPr>
          </a:p>
        </p:txBody>
      </p:sp>
      <p:graphicFrame>
        <p:nvGraphicFramePr>
          <p:cNvPr id="8" name="Объект 5">
            <a:extLst>
              <a:ext uri="{FF2B5EF4-FFF2-40B4-BE49-F238E27FC236}">
                <a16:creationId xmlns:a16="http://schemas.microsoft.com/office/drawing/2014/main" id="{DC33D431-B94D-4E1A-95C8-0D65F89EAB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0564809"/>
              </p:ext>
            </p:extLst>
          </p:nvPr>
        </p:nvGraphicFramePr>
        <p:xfrm>
          <a:off x="5437956" y="2662565"/>
          <a:ext cx="2927896" cy="1843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Объект 5">
            <a:extLst>
              <a:ext uri="{FF2B5EF4-FFF2-40B4-BE49-F238E27FC236}">
                <a16:creationId xmlns:a16="http://schemas.microsoft.com/office/drawing/2014/main" id="{68739761-7FED-463E-B9EF-C28A52D603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6439018"/>
              </p:ext>
            </p:extLst>
          </p:nvPr>
        </p:nvGraphicFramePr>
        <p:xfrm>
          <a:off x="4668889" y="699426"/>
          <a:ext cx="3394181" cy="1738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3F37171E-91A6-409F-B3CB-2E666AB7569D}"/>
                  </a:ext>
                </a:extLst>
              </p14:cNvPr>
              <p14:cNvContentPartPr/>
              <p14:nvPr/>
            </p14:nvContentPartPr>
            <p14:xfrm>
              <a:off x="6698768" y="1689829"/>
              <a:ext cx="837000" cy="969480"/>
            </p14:xfrm>
          </p:contentPart>
        </mc:Choice>
        <mc:Fallback xmlns=""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id="{3F37171E-91A6-409F-B3CB-2E666AB7569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694448" y="1685509"/>
                <a:ext cx="845640" cy="9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Рукописный ввод 2">
                <a:extLst>
                  <a:ext uri="{FF2B5EF4-FFF2-40B4-BE49-F238E27FC236}">
                    <a16:creationId xmlns:a16="http://schemas.microsoft.com/office/drawing/2014/main" id="{9E099722-B8B8-4D9F-8C3A-2A18C61E6BD2}"/>
                  </a:ext>
                </a:extLst>
              </p14:cNvPr>
              <p14:cNvContentPartPr/>
              <p14:nvPr/>
            </p14:nvContentPartPr>
            <p14:xfrm>
              <a:off x="6474488" y="4035357"/>
              <a:ext cx="448560" cy="516960"/>
            </p14:xfrm>
          </p:contentPart>
        </mc:Choice>
        <mc:Fallback xmlns="">
          <p:pic>
            <p:nvPicPr>
              <p:cNvPr id="3" name="Рукописный ввод 2">
                <a:extLst>
                  <a:ext uri="{FF2B5EF4-FFF2-40B4-BE49-F238E27FC236}">
                    <a16:creationId xmlns:a16="http://schemas.microsoft.com/office/drawing/2014/main" id="{9E099722-B8B8-4D9F-8C3A-2A18C61E6BD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470168" y="4031037"/>
                <a:ext cx="457200" cy="525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6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описание продукта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87" name="Google Shape;87;p16"/>
          <p:cNvSpPr/>
          <p:nvPr/>
        </p:nvSpPr>
        <p:spPr>
          <a:xfrm>
            <a:off x="310781" y="3081141"/>
            <a:ext cx="3737700" cy="16332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Технология</a:t>
            </a:r>
            <a:endParaRPr sz="1200" b="1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Искусственный интеллект, интегрированный в платформу, становится непосредственной частью обучения, являясь помощником и ментором для пользователя</a:t>
            </a: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Лежащий в основе игровой формат заданий направлен на выработку навыка работы с ИИ</a:t>
            </a: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277475" y="668025"/>
            <a:ext cx="3737700" cy="2277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Продукт: </a:t>
            </a:r>
            <a:r>
              <a:rPr lang="ru-RU" sz="1200" b="1" dirty="0">
                <a:solidFill>
                  <a:schemeClr val="dk1"/>
                </a:solidFill>
              </a:rPr>
              <a:t>Интерактивная платформа для прохождения авторского онлайн-курса по работе с ИИ</a:t>
            </a:r>
          </a:p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000" dirty="0">
                <a:solidFill>
                  <a:schemeClr val="dk1"/>
                </a:solidFill>
              </a:rPr>
              <a:t>Ключевые функции / возможности:</a:t>
            </a:r>
          </a:p>
          <a:p>
            <a:pPr marL="171450" lvl="0" indent="-171450" algn="l" rtl="0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" sz="1000" dirty="0">
                <a:solidFill>
                  <a:schemeClr val="dk1"/>
                </a:solidFill>
              </a:rPr>
              <a:t>Понятный интерфейс</a:t>
            </a:r>
          </a:p>
          <a:p>
            <a:pPr marL="171450" lvl="0" indent="-171450" algn="l" rtl="0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" sz="1000" dirty="0">
                <a:solidFill>
                  <a:schemeClr val="dk1"/>
                </a:solidFill>
              </a:rPr>
              <a:t>Практикоориентированный курс</a:t>
            </a:r>
          </a:p>
          <a:p>
            <a:pPr marL="171450" lvl="0" indent="-171450" algn="l" rtl="0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" sz="1000" dirty="0">
                <a:solidFill>
                  <a:schemeClr val="dk1"/>
                </a:solidFill>
              </a:rPr>
              <a:t>Задания для закрепления навыков в игровом формате</a:t>
            </a:r>
          </a:p>
          <a:p>
            <a:pPr marL="171450" lvl="0" indent="-171450" algn="l" rtl="0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" sz="1000" dirty="0">
                <a:solidFill>
                  <a:schemeClr val="dk1"/>
                </a:solidFill>
              </a:rPr>
              <a:t>ИИ в качестве помощника-наставника</a:t>
            </a:r>
            <a:endParaRPr sz="1000" dirty="0">
              <a:solidFill>
                <a:schemeClr val="dk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C258C03-6A9C-4F02-8A7F-C39FF57ECF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5681" y="2073266"/>
            <a:ext cx="2518385" cy="251838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6CA3B5A-9E97-4AD6-8B1B-9D9FC02789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8165" y="988810"/>
            <a:ext cx="2277516" cy="22775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7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7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сценарий использования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BF7960-6543-4BD7-B657-F14FE1759827}"/>
              </a:ext>
            </a:extLst>
          </p:cNvPr>
          <p:cNvSpPr txBox="1"/>
          <p:nvPr/>
        </p:nvSpPr>
        <p:spPr>
          <a:xfrm>
            <a:off x="447368" y="2081317"/>
            <a:ext cx="2286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Пользователь заходит на сайт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974FCA-7A07-4B83-A8F4-CB126F3C6EB2}"/>
              </a:ext>
            </a:extLst>
          </p:cNvPr>
          <p:cNvSpPr txBox="1"/>
          <p:nvPr/>
        </p:nvSpPr>
        <p:spPr>
          <a:xfrm>
            <a:off x="2978050" y="2065678"/>
            <a:ext cx="288853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/>
              <a:t>Проходит ежедневные задания: 1) блок теории с ИИ-помощником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D50E0C-623F-4EBF-AE54-C96550F03802}"/>
              </a:ext>
            </a:extLst>
          </p:cNvPr>
          <p:cNvSpPr txBox="1"/>
          <p:nvPr/>
        </p:nvSpPr>
        <p:spPr>
          <a:xfrm>
            <a:off x="1171764" y="1080793"/>
            <a:ext cx="6976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rgbClr val="FFC000"/>
                </a:solidFill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27635C2-A1C1-4F90-931C-E30802FB5137}"/>
              </a:ext>
            </a:extLst>
          </p:cNvPr>
          <p:cNvSpPr txBox="1"/>
          <p:nvPr/>
        </p:nvSpPr>
        <p:spPr>
          <a:xfrm>
            <a:off x="3781741" y="1088097"/>
            <a:ext cx="3360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200" b="1" dirty="0">
                <a:solidFill>
                  <a:srgbClr val="FFC000"/>
                </a:solidFill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014A0E4-38B0-4742-A892-11BE93A92CC2}"/>
              </a:ext>
            </a:extLst>
          </p:cNvPr>
          <p:cNvSpPr txBox="1"/>
          <p:nvPr/>
        </p:nvSpPr>
        <p:spPr>
          <a:xfrm>
            <a:off x="6740273" y="978514"/>
            <a:ext cx="31792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200" b="1" dirty="0">
                <a:solidFill>
                  <a:srgbClr val="FFC000"/>
                </a:solidFill>
              </a:rPr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4DED4A3-E0CC-4483-95D7-F53ED0369FFF}"/>
              </a:ext>
            </a:extLst>
          </p:cNvPr>
          <p:cNvSpPr txBox="1"/>
          <p:nvPr/>
        </p:nvSpPr>
        <p:spPr>
          <a:xfrm>
            <a:off x="6028858" y="2065678"/>
            <a:ext cx="310840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/>
              <a:t>Проходит ежедневные задания: 2) блок практики в игровом формате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8974BC2-60F4-4760-9B6A-6CB2B947144D}"/>
              </a:ext>
            </a:extLst>
          </p:cNvPr>
          <p:cNvSpPr txBox="1"/>
          <p:nvPr/>
        </p:nvSpPr>
        <p:spPr>
          <a:xfrm>
            <a:off x="3908910" y="2665842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200" b="1" dirty="0">
                <a:solidFill>
                  <a:srgbClr val="FFC000"/>
                </a:solidFill>
              </a:rPr>
              <a:t>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498F8F2-3117-461C-BDFD-4EACE9799D37}"/>
              </a:ext>
            </a:extLst>
          </p:cNvPr>
          <p:cNvSpPr txBox="1"/>
          <p:nvPr/>
        </p:nvSpPr>
        <p:spPr>
          <a:xfrm>
            <a:off x="2249664" y="3631821"/>
            <a:ext cx="408942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/>
              <a:t>По завершении курса получает сертификат о повышении квалификации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D88E567D-CF44-4ED2-9B8F-DCB86592101E}"/>
                  </a:ext>
                </a:extLst>
              </p14:cNvPr>
              <p14:cNvContentPartPr/>
              <p14:nvPr/>
            </p14:nvContentPartPr>
            <p14:xfrm>
              <a:off x="2228288" y="1220517"/>
              <a:ext cx="975600" cy="354240"/>
            </p14:xfrm>
          </p:contentPart>
        </mc:Choice>
        <mc:Fallback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id="{D88E567D-CF44-4ED2-9B8F-DCB86592101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10288" y="1202517"/>
                <a:ext cx="1011240" cy="38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Рукописный ввод 2">
                <a:extLst>
                  <a:ext uri="{FF2B5EF4-FFF2-40B4-BE49-F238E27FC236}">
                    <a16:creationId xmlns:a16="http://schemas.microsoft.com/office/drawing/2014/main" id="{B9376E99-8FD3-47BD-BFCE-CF30EAC17479}"/>
                  </a:ext>
                </a:extLst>
              </p14:cNvPr>
              <p14:cNvContentPartPr/>
              <p14:nvPr/>
            </p14:nvContentPartPr>
            <p14:xfrm>
              <a:off x="4953128" y="1683117"/>
              <a:ext cx="1387440" cy="203400"/>
            </p14:xfrm>
          </p:contentPart>
        </mc:Choice>
        <mc:Fallback>
          <p:pic>
            <p:nvPicPr>
              <p:cNvPr id="3" name="Рукописный ввод 2">
                <a:extLst>
                  <a:ext uri="{FF2B5EF4-FFF2-40B4-BE49-F238E27FC236}">
                    <a16:creationId xmlns:a16="http://schemas.microsoft.com/office/drawing/2014/main" id="{B9376E99-8FD3-47BD-BFCE-CF30EAC1747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935488" y="1665477"/>
                <a:ext cx="1423080" cy="23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9A971D1F-4905-4129-A038-24D8F7F53C76}"/>
                  </a:ext>
                </a:extLst>
              </p14:cNvPr>
              <p14:cNvContentPartPr/>
              <p14:nvPr/>
            </p14:nvContentPartPr>
            <p14:xfrm>
              <a:off x="5144288" y="2685357"/>
              <a:ext cx="1184040" cy="559800"/>
            </p14:xfrm>
          </p:contentPart>
        </mc:Choice>
        <mc:Fallback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9A971D1F-4905-4129-A038-24D8F7F53C7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126648" y="2667357"/>
                <a:ext cx="1219680" cy="595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8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8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конкурентный анализ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105" name="Google Shape;105;p18"/>
          <p:cNvSpPr txBox="1"/>
          <p:nvPr/>
        </p:nvSpPr>
        <p:spPr>
          <a:xfrm>
            <a:off x="277475" y="668025"/>
            <a:ext cx="8579700" cy="497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Наше ключевое преимущество: </a:t>
            </a:r>
            <a:r>
              <a:rPr lang="ru" sz="1200" dirty="0">
                <a:solidFill>
                  <a:schemeClr val="dk1"/>
                </a:solidFill>
              </a:rPr>
              <a:t>фокус на аудиторию</a:t>
            </a:r>
            <a:endParaRPr sz="1000" dirty="0">
              <a:solidFill>
                <a:schemeClr val="dk1"/>
              </a:solidFill>
            </a:endParaRPr>
          </a:p>
        </p:txBody>
      </p:sp>
      <p:graphicFrame>
        <p:nvGraphicFramePr>
          <p:cNvPr id="106" name="Google Shape;106;p18"/>
          <p:cNvGraphicFramePr/>
          <p:nvPr>
            <p:extLst>
              <p:ext uri="{D42A27DB-BD31-4B8C-83A1-F6EECF244321}">
                <p14:modId xmlns:p14="http://schemas.microsoft.com/office/powerpoint/2010/main" val="1328054130"/>
              </p:ext>
            </p:extLst>
          </p:nvPr>
        </p:nvGraphicFramePr>
        <p:xfrm>
          <a:off x="286825" y="1227227"/>
          <a:ext cx="8512875" cy="3253540"/>
        </p:xfrm>
        <a:graphic>
          <a:graphicData uri="http://schemas.openxmlformats.org/drawingml/2006/table">
            <a:tbl>
              <a:tblPr>
                <a:noFill/>
                <a:tableStyleId>{A4BAC6EF-DD8B-4A26-A1AC-F01BEE92B616}</a:tableStyleId>
              </a:tblPr>
              <a:tblGrid>
                <a:gridCol w="1403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1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2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2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2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6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9654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dirty="0">
                          <a:solidFill>
                            <a:srgbClr val="FFFFFF"/>
                          </a:solidFill>
                        </a:rPr>
                        <a:t>Стартап 40+: переподготовка в сфере ИИ</a:t>
                      </a:r>
                      <a:endParaRPr sz="900" b="1" dirty="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E9654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1" dirty="0" err="1">
                          <a:solidFill>
                            <a:srgbClr val="FFFFFF"/>
                          </a:solidFill>
                        </a:rPr>
                        <a:t>Skillbox</a:t>
                      </a:r>
                      <a:r>
                        <a:rPr lang="ru-RU" sz="900" b="1" dirty="0">
                          <a:solidFill>
                            <a:srgbClr val="FFFFFF"/>
                          </a:solidFill>
                        </a:rPr>
                        <a:t>: Нейросети практический курс</a:t>
                      </a:r>
                      <a:endParaRPr sz="900" b="1" dirty="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E9654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900" b="1" dirty="0">
                          <a:solidFill>
                            <a:srgbClr val="FFFFFF"/>
                          </a:solidFill>
                        </a:rPr>
                        <a:t>Курс </a:t>
                      </a:r>
                      <a:r>
                        <a:rPr lang="en-US" sz="900" b="1" dirty="0">
                          <a:solidFill>
                            <a:srgbClr val="FFFFFF"/>
                          </a:solidFill>
                        </a:rPr>
                        <a:t>netology.ru</a:t>
                      </a:r>
                      <a:endParaRPr sz="900" b="1" dirty="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E9654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900" b="1" dirty="0">
                          <a:solidFill>
                            <a:srgbClr val="FFFFFF"/>
                          </a:solidFill>
                        </a:rPr>
                        <a:t>Курс </a:t>
                      </a:r>
                      <a:r>
                        <a:rPr lang="en-US" sz="900" b="1" dirty="0">
                          <a:solidFill>
                            <a:srgbClr val="FFFFFF"/>
                          </a:solidFill>
                        </a:rPr>
                        <a:t>AI for everyone</a:t>
                      </a:r>
                      <a:endParaRPr sz="900" b="1" dirty="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E965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dirty="0"/>
                        <a:t>Целевая аудитория</a:t>
                      </a:r>
                      <a:endParaRPr sz="900" dirty="0"/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/>
                        <a:t>Специалисты 40+, ищущие новые навыки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/>
                        <a:t>Люди разных возрастов, начинающие и профессионалы</a:t>
                      </a:r>
                      <a:endParaRPr sz="9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/>
                        <a:t>Широкая аудитория: </a:t>
                      </a:r>
                      <a:r>
                        <a:rPr lang="en-US" sz="900" dirty="0"/>
                        <a:t>AI</a:t>
                      </a:r>
                      <a:r>
                        <a:rPr lang="ru-RU" sz="900" dirty="0"/>
                        <a:t> и другие сферы</a:t>
                      </a:r>
                      <a:endParaRPr sz="9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/>
                        <a:t>Менеджеры, руководители</a:t>
                      </a:r>
                      <a:endParaRPr sz="9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dirty="0"/>
                        <a:t>Ориентировка на возраст пользователя</a:t>
                      </a:r>
                      <a:endParaRPr sz="900" dirty="0"/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/>
                        <a:t>Специально разработан для участников старше 40 лет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/>
                        <a:t>Нет акцента</a:t>
                      </a:r>
                      <a:endParaRPr sz="9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/>
                        <a:t>Нет акцента</a:t>
                      </a:r>
                      <a:endParaRPr sz="9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/>
                        <a:t>Нет акцента</a:t>
                      </a:r>
                      <a:endParaRPr sz="9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/>
                        <a:t>Ф</a:t>
                      </a:r>
                      <a:r>
                        <a:rPr lang="ru" sz="900" dirty="0"/>
                        <a:t>ормат обучения</a:t>
                      </a:r>
                      <a:endParaRPr sz="900" dirty="0"/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/>
                        <a:t>Интерактивные курсы с проектными работами и практическими заданиями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/>
                        <a:t>Видеоуроки, практические задания</a:t>
                      </a:r>
                      <a:endParaRPr sz="9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/>
                        <a:t>Видеоуроки, текстовые материалы</a:t>
                      </a:r>
                      <a:endParaRPr sz="9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/>
                        <a:t>Видеоуроки, лекции</a:t>
                      </a:r>
                      <a:endParaRPr sz="9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dirty="0"/>
                        <a:t>Поддержка и менторство</a:t>
                      </a:r>
                      <a:endParaRPr sz="900" dirty="0"/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/>
                        <a:t>Индивидуальное менторство и поддержка со стороны ИИ-наставника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/>
                        <a:t>Формулы, чаты, ограниченная поддержка</a:t>
                      </a:r>
                      <a:endParaRPr sz="9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/>
                        <a:t>Ограниченная поддержка</a:t>
                      </a:r>
                      <a:endParaRPr sz="9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/>
                        <a:t>Обсуждения на форумах</a:t>
                      </a:r>
                      <a:endParaRPr sz="9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1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dirty="0"/>
                        <a:t>Практическое применение</a:t>
                      </a:r>
                      <a:endParaRPr sz="900" dirty="0"/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/>
                        <a:t>Практические кейсы и проекты на основе реальных бизнес-задач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/>
                        <a:t>Практические задания, проекты</a:t>
                      </a:r>
                      <a:endParaRPr sz="9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/>
                        <a:t>Примеры из разных сфер</a:t>
                      </a:r>
                      <a:endParaRPr sz="9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/>
                        <a:t>Общее понимание ИИ</a:t>
                      </a:r>
                      <a:endParaRPr sz="9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Рукописный ввод 12">
                <a:extLst>
                  <a:ext uri="{FF2B5EF4-FFF2-40B4-BE49-F238E27FC236}">
                    <a16:creationId xmlns:a16="http://schemas.microsoft.com/office/drawing/2014/main" id="{92CD4926-CF40-482D-83E8-D588D329C913}"/>
                  </a:ext>
                </a:extLst>
              </p14:cNvPr>
              <p14:cNvContentPartPr/>
              <p14:nvPr/>
            </p14:nvContentPartPr>
            <p14:xfrm>
              <a:off x="1755968" y="2440197"/>
              <a:ext cx="1711440" cy="224640"/>
            </p14:xfrm>
          </p:contentPart>
        </mc:Choice>
        <mc:Fallback xmlns="">
          <p:pic>
            <p:nvPicPr>
              <p:cNvPr id="13" name="Рукописный ввод 12">
                <a:extLst>
                  <a:ext uri="{FF2B5EF4-FFF2-40B4-BE49-F238E27FC236}">
                    <a16:creationId xmlns:a16="http://schemas.microsoft.com/office/drawing/2014/main" id="{92CD4926-CF40-482D-83E8-D588D329C91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19968" y="2368197"/>
                <a:ext cx="1783080" cy="36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666D8C08-5E9E-44F1-92DB-9FEAF072C2EB}"/>
                  </a:ext>
                </a:extLst>
              </p14:cNvPr>
              <p14:cNvContentPartPr/>
              <p14:nvPr/>
            </p14:nvContentPartPr>
            <p14:xfrm>
              <a:off x="1754888" y="3554037"/>
              <a:ext cx="1692720" cy="352080"/>
            </p14:xfrm>
          </p:contentPart>
        </mc:Choice>
        <mc:Fallback xmlns=""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666D8C08-5E9E-44F1-92DB-9FEAF072C2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718888" y="3482397"/>
                <a:ext cx="1764360" cy="49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48C853B6-CE65-4E8C-98C1-EE86F5724464}"/>
                  </a:ext>
                </a:extLst>
              </p14:cNvPr>
              <p14:cNvContentPartPr/>
              <p14:nvPr/>
            </p14:nvContentPartPr>
            <p14:xfrm>
              <a:off x="1746608" y="2939517"/>
              <a:ext cx="1467360" cy="354960"/>
            </p14:xfrm>
          </p:contentPart>
        </mc:Choice>
        <mc:Fallback xmlns=""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id="{48C853B6-CE65-4E8C-98C1-EE86F572446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710968" y="2867877"/>
                <a:ext cx="1539000" cy="498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9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9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бизнес-модель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115" name="Google Shape;115;p19"/>
          <p:cNvSpPr txBox="1"/>
          <p:nvPr/>
        </p:nvSpPr>
        <p:spPr>
          <a:xfrm>
            <a:off x="277475" y="668025"/>
            <a:ext cx="8579700" cy="497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Ценность нашего продукта для аудитории: </a:t>
            </a:r>
            <a:r>
              <a:rPr lang="ru" sz="1200" dirty="0">
                <a:solidFill>
                  <a:schemeClr val="dk1"/>
                </a:solidFill>
              </a:rPr>
              <a:t>понятные интерфейс и методика, доступная цена.</a:t>
            </a:r>
            <a:endParaRPr sz="1000" dirty="0">
              <a:solidFill>
                <a:schemeClr val="dk1"/>
              </a:solidFill>
            </a:endParaRPr>
          </a:p>
        </p:txBody>
      </p:sp>
      <p:sp>
        <p:nvSpPr>
          <p:cNvPr id="116" name="Google Shape;116;p19"/>
          <p:cNvSpPr/>
          <p:nvPr/>
        </p:nvSpPr>
        <p:spPr>
          <a:xfrm>
            <a:off x="277475" y="1227225"/>
            <a:ext cx="2626500" cy="3657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Как продаём</a:t>
            </a:r>
            <a:endParaRPr sz="1200" b="1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Стартовая цена прохождения курса: 900 р. Пользователь регистрируется на платформе и разово оплачивает доступ к контенту.</a:t>
            </a: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Возможна монетизация с помощью размещения рекламы на платформе</a:t>
            </a:r>
          </a:p>
        </p:txBody>
      </p:sp>
      <p:sp>
        <p:nvSpPr>
          <p:cNvPr id="117" name="Google Shape;117;p19"/>
          <p:cNvSpPr/>
          <p:nvPr/>
        </p:nvSpPr>
        <p:spPr>
          <a:xfrm>
            <a:off x="3258750" y="1227225"/>
            <a:ext cx="2626500" cy="3657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Как продвигаем</a:t>
            </a:r>
            <a:endParaRPr sz="1200" b="1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Таргетированная реклама в социальных сетях: ВКонтакте и Одноклассники, размещение браузерных баннеров (Яндекс)</a:t>
            </a:r>
          </a:p>
        </p:txBody>
      </p:sp>
      <p:sp>
        <p:nvSpPr>
          <p:cNvPr id="118" name="Google Shape;118;p19"/>
          <p:cNvSpPr/>
          <p:nvPr/>
        </p:nvSpPr>
        <p:spPr>
          <a:xfrm>
            <a:off x="6230625" y="1227225"/>
            <a:ext cx="2626500" cy="3657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Кто поможет</a:t>
            </a:r>
            <a:endParaRPr sz="1200" b="1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Образовательные платформы и интеграторы: </a:t>
            </a:r>
            <a:r>
              <a:rPr lang="ru-RU" sz="1000" dirty="0" err="1">
                <a:solidFill>
                  <a:schemeClr val="dk1"/>
                </a:solidFill>
              </a:rPr>
              <a:t>Skillfactory</a:t>
            </a:r>
            <a:r>
              <a:rPr lang="ru-RU" sz="1000" dirty="0">
                <a:solidFill>
                  <a:schemeClr val="dk1"/>
                </a:solidFill>
              </a:rPr>
              <a:t>, Яндекс-практикум.</a:t>
            </a: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Университеты (НИУ ВШЭ, МГУ, </a:t>
            </a:r>
            <a:r>
              <a:rPr lang="ru-RU" sz="1000" dirty="0" err="1">
                <a:solidFill>
                  <a:schemeClr val="dk1"/>
                </a:solidFill>
              </a:rPr>
              <a:t>ТюмГУ</a:t>
            </a:r>
            <a:r>
              <a:rPr lang="ru-RU" sz="1000" dirty="0">
                <a:solidFill>
                  <a:schemeClr val="dk1"/>
                </a:solidFill>
              </a:rPr>
              <a:t>)</a:t>
            </a:r>
            <a:endParaRPr sz="10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0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0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0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план реализации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126" name="Google Shape;126;p20"/>
          <p:cNvSpPr txBox="1"/>
          <p:nvPr/>
        </p:nvSpPr>
        <p:spPr>
          <a:xfrm>
            <a:off x="277475" y="668025"/>
            <a:ext cx="5541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200" b="1">
                <a:solidFill>
                  <a:schemeClr val="dk1"/>
                </a:solidFill>
              </a:rPr>
              <a:t>Визуализируйте план реализации по этапам в любом удобном виде: таблица, Диаграмма Ганта, инфографика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27" name="Google Shape;127;p20"/>
          <p:cNvSpPr/>
          <p:nvPr/>
        </p:nvSpPr>
        <p:spPr>
          <a:xfrm>
            <a:off x="5913170" y="668025"/>
            <a:ext cx="3001800" cy="4146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b="1" dirty="0">
                <a:solidFill>
                  <a:schemeClr val="tx1"/>
                </a:solidFill>
              </a:rPr>
              <a:t>Количественные результаты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defRPr/>
            </a:pPr>
            <a:endParaRPr lang="ru-RU" sz="1000" dirty="0">
              <a:solidFill>
                <a:schemeClr val="tx1"/>
              </a:solidFill>
            </a:endParaRPr>
          </a:p>
          <a:p>
            <a:pPr lvl="0"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1. 1100+ покупок премиум подписки 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2. 10 000 сертификатов о завершении обучения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3. 500 пользователей ежедневно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defRPr/>
            </a:pPr>
            <a:endParaRPr lang="ru-RU" sz="1000" dirty="0">
              <a:solidFill>
                <a:schemeClr val="tx1"/>
              </a:solidFill>
            </a:endParaRPr>
          </a:p>
          <a:p>
            <a:pPr lvl="0"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tx1"/>
                </a:solidFill>
              </a:rPr>
              <a:t>Качественные результаты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defRPr/>
            </a:pPr>
            <a:endParaRPr lang="ru-RU" sz="1000" dirty="0">
              <a:solidFill>
                <a:schemeClr val="tx1"/>
              </a:solidFill>
            </a:endParaRPr>
          </a:p>
          <a:p>
            <a:pPr lvl="0"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1.  Пользователь улучшит навыки владения ИИ-инструментами 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2.  Пользователям проще найти работу в ИИ-сфере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3.  Уверенное владение ИИ-инструментами в работе и быту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4.  На рынке появится больше квалифицированных в сфере ИИ работников старшего возраста 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defRPr/>
            </a:pPr>
            <a:endParaRPr lang="ru-RU" sz="1000" dirty="0">
              <a:solidFill>
                <a:schemeClr val="tx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lang="ru-RU" sz="1000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lang="ru" sz="1000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lang="ru-RU" sz="1000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000" dirty="0">
              <a:solidFill>
                <a:schemeClr val="dk1"/>
              </a:solidFill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DCC9A57C-B4B1-412F-8879-241267CAC0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0604191"/>
              </p:ext>
            </p:extLst>
          </p:nvPr>
        </p:nvGraphicFramePr>
        <p:xfrm>
          <a:off x="286850" y="590984"/>
          <a:ext cx="5374371" cy="39246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5306">
                  <a:extLst>
                    <a:ext uri="{9D8B030D-6E8A-4147-A177-3AD203B41FA5}">
                      <a16:colId xmlns:a16="http://schemas.microsoft.com/office/drawing/2014/main" val="905465594"/>
                    </a:ext>
                  </a:extLst>
                </a:gridCol>
                <a:gridCol w="2667505">
                  <a:extLst>
                    <a:ext uri="{9D8B030D-6E8A-4147-A177-3AD203B41FA5}">
                      <a16:colId xmlns:a16="http://schemas.microsoft.com/office/drawing/2014/main" val="2039874749"/>
                    </a:ext>
                  </a:extLst>
                </a:gridCol>
                <a:gridCol w="1561560">
                  <a:extLst>
                    <a:ext uri="{9D8B030D-6E8A-4147-A177-3AD203B41FA5}">
                      <a16:colId xmlns:a16="http://schemas.microsoft.com/office/drawing/2014/main" val="1203389017"/>
                    </a:ext>
                  </a:extLst>
                </a:gridCol>
              </a:tblGrid>
              <a:tr h="179935">
                <a:tc>
                  <a:txBody>
                    <a:bodyPr/>
                    <a:lstStyle/>
                    <a:p>
                      <a:r>
                        <a:rPr lang="ru-RU" sz="900" dirty="0"/>
                        <a:t>Название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Короткое содержание работ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Продолжительность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748451428"/>
                  </a:ext>
                </a:extLst>
              </a:tr>
              <a:tr h="539806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9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Исследование рынка</a:t>
                      </a:r>
                      <a:endParaRPr lang="ru-RU" sz="9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Анализ потребностей целевой аудитории, конкурентный анализ, определение ключевых трендов в сфере переподготовки и ИИ.</a:t>
                      </a:r>
                      <a:endParaRPr lang="ru-RU" sz="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недели </a:t>
                      </a:r>
                      <a:endParaRPr lang="ru-RU" sz="9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18791586"/>
                  </a:ext>
                </a:extLst>
              </a:tr>
              <a:tr h="539806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9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Формирование команды</a:t>
                      </a:r>
                      <a:endParaRPr lang="ru-RU" sz="9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Подбор ключевых специалистов: разработчиков, маркетологов, экспертов в области ИИ и образования.</a:t>
                      </a:r>
                      <a:endParaRPr lang="ru-RU" sz="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недели</a:t>
                      </a:r>
                      <a:endParaRPr lang="ru-RU" sz="9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385949478"/>
                  </a:ext>
                </a:extLst>
              </a:tr>
              <a:tr h="539806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9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Проектирование </a:t>
                      </a:r>
                      <a:r>
                        <a:rPr lang="en-US" sz="9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MVP</a:t>
                      </a:r>
                      <a:endParaRPr lang="ru-RU" sz="9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Определение функционала первой версии продукта, создание прототипа интерфейса, разработка архитектуры платформы.</a:t>
                      </a:r>
                      <a:endParaRPr lang="ru-RU" sz="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недели</a:t>
                      </a:r>
                      <a:endParaRPr lang="ru-RU" sz="9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55726899"/>
                  </a:ext>
                </a:extLst>
              </a:tr>
              <a:tr h="539806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9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Разработка </a:t>
                      </a:r>
                      <a:r>
                        <a:rPr lang="en-US" sz="9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MVP</a:t>
                      </a:r>
                      <a:endParaRPr lang="ru-RU" sz="9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Программирование основных функций и модулей платформы, интеграция с необходимыми сервисами.</a:t>
                      </a:r>
                      <a:endParaRPr lang="ru-RU" sz="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недель</a:t>
                      </a:r>
                      <a:endParaRPr lang="ru-RU" sz="9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249363555"/>
                  </a:ext>
                </a:extLst>
              </a:tr>
              <a:tr h="419849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9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Тестирование</a:t>
                      </a:r>
                      <a:endParaRPr lang="ru-RU" sz="9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Проведение тестирования MVP на фокус-группе, сбор отзывов и исправление ошибок.</a:t>
                      </a:r>
                      <a:endParaRPr lang="ru-RU" sz="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недели </a:t>
                      </a:r>
                      <a:endParaRPr lang="ru-RU" sz="9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75894560"/>
                  </a:ext>
                </a:extLst>
              </a:tr>
              <a:tr h="419849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9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Запуск и маркетинг</a:t>
                      </a:r>
                      <a:endParaRPr lang="ru-RU" sz="9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Запуск платформы на рынок, реализация маркетинговой стратегии для привлечения пользователей.</a:t>
                      </a:r>
                      <a:endParaRPr lang="ru-RU" sz="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недели</a:t>
                      </a:r>
                      <a:endParaRPr lang="ru-RU" sz="9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808126233"/>
                  </a:ext>
                </a:extLst>
              </a:tr>
              <a:tr h="659762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9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 Сбор обратной связи</a:t>
                      </a:r>
                      <a:endParaRPr lang="ru-RU" sz="9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Анализ отзывов пользователей, доработка функционала на основе полученной информации, планирование следующих этапов развития.</a:t>
                      </a:r>
                      <a:endParaRPr lang="ru-RU" sz="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недели</a:t>
                      </a:r>
                      <a:endParaRPr lang="ru-RU" sz="9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602202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1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1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1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ресурсы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135" name="Google Shape;135;p21"/>
          <p:cNvSpPr txBox="1"/>
          <p:nvPr/>
        </p:nvSpPr>
        <p:spPr>
          <a:xfrm>
            <a:off x="277475" y="668025"/>
            <a:ext cx="4730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200" b="1">
                <a:solidFill>
                  <a:schemeClr val="dk1"/>
                </a:solidFill>
              </a:rPr>
              <a:t>Сколько нужно средств на проект: __________ руб.</a:t>
            </a:r>
            <a:endParaRPr sz="1000">
              <a:solidFill>
                <a:schemeClr val="dk1"/>
              </a:solidFill>
            </a:endParaRPr>
          </a:p>
        </p:txBody>
      </p:sp>
      <p:graphicFrame>
        <p:nvGraphicFramePr>
          <p:cNvPr id="136" name="Google Shape;136;p21"/>
          <p:cNvGraphicFramePr/>
          <p:nvPr>
            <p:extLst>
              <p:ext uri="{D42A27DB-BD31-4B8C-83A1-F6EECF244321}">
                <p14:modId xmlns:p14="http://schemas.microsoft.com/office/powerpoint/2010/main" val="1480583282"/>
              </p:ext>
            </p:extLst>
          </p:nvPr>
        </p:nvGraphicFramePr>
        <p:xfrm>
          <a:off x="310866" y="701342"/>
          <a:ext cx="4663918" cy="3840150"/>
        </p:xfrm>
        <a:graphic>
          <a:graphicData uri="http://schemas.openxmlformats.org/drawingml/2006/table">
            <a:tbl>
              <a:tblPr>
                <a:noFill/>
                <a:tableStyleId>{A4BAC6EF-DD8B-4A26-A1AC-F01BEE92B616}</a:tableStyleId>
              </a:tblPr>
              <a:tblGrid>
                <a:gridCol w="2829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39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237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 dirty="0">
                          <a:solidFill>
                            <a:srgbClr val="FFFFFF"/>
                          </a:solidFill>
                        </a:rPr>
                        <a:t>Статья расходов</a:t>
                      </a:r>
                      <a:endParaRPr sz="1000" b="1" dirty="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3F98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solidFill>
                            <a:srgbClr val="FFFFFF"/>
                          </a:solidFill>
                        </a:rPr>
                        <a:t>Общая стоимость, руб</a:t>
                      </a:r>
                      <a:endParaRPr sz="1000"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3F9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55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Разработка сайта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360 000 (разово)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3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Продвижение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5 000 * 12 = 60 000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37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237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37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237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237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237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237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237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solidFill>
                            <a:srgbClr val="FFFFFF"/>
                          </a:solidFill>
                        </a:rPr>
                        <a:t>ИТОГО</a:t>
                      </a:r>
                      <a:endParaRPr sz="1000"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rgbClr val="FFFFFF"/>
                          </a:solidFill>
                        </a:rPr>
                        <a:t>420 000</a:t>
                      </a:r>
                      <a:endParaRPr sz="1000" dirty="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66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37" name="Google Shape;137;p21"/>
          <p:cNvSpPr/>
          <p:nvPr/>
        </p:nvSpPr>
        <p:spPr>
          <a:xfrm>
            <a:off x="5855350" y="668025"/>
            <a:ext cx="3001800" cy="4146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Что уже есть</a:t>
            </a:r>
            <a:endParaRPr sz="1200" b="1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" sz="1000" dirty="0">
                <a:solidFill>
                  <a:schemeClr val="dk1"/>
                </a:solidFill>
              </a:rPr>
              <a:t>Возможность привлечь студентов технических курсов для помощи в разработке плаформы и обучении ИИ-консультанта</a:t>
            </a: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0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2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2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2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команда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146" name="Google Shape;146;p22"/>
          <p:cNvSpPr/>
          <p:nvPr/>
        </p:nvSpPr>
        <p:spPr>
          <a:xfrm>
            <a:off x="299825" y="1290975"/>
            <a:ext cx="1210200" cy="1167000"/>
          </a:xfrm>
          <a:prstGeom prst="rect">
            <a:avLst/>
          </a:prstGeom>
          <a:noFill/>
          <a:ln w="84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950" tIns="80950" rIns="80950" bIns="8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354"/>
              </a:spcAft>
              <a:buNone/>
            </a:pPr>
            <a:r>
              <a:rPr lang="ru" sz="885">
                <a:solidFill>
                  <a:schemeClr val="dk1"/>
                </a:solidFill>
              </a:rPr>
              <a:t>фото</a:t>
            </a:r>
            <a:endParaRPr sz="885">
              <a:solidFill>
                <a:schemeClr val="dk1"/>
              </a:solidFill>
            </a:endParaRPr>
          </a:p>
        </p:txBody>
      </p:sp>
      <p:sp>
        <p:nvSpPr>
          <p:cNvPr id="147" name="Google Shape;147;p22"/>
          <p:cNvSpPr txBox="1"/>
          <p:nvPr/>
        </p:nvSpPr>
        <p:spPr>
          <a:xfrm>
            <a:off x="286850" y="2419125"/>
            <a:ext cx="1254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>
                <a:solidFill>
                  <a:schemeClr val="dk1"/>
                </a:solidFill>
              </a:rPr>
              <a:t>Кристина Сергейчева</a:t>
            </a:r>
            <a:endParaRPr sz="1000" b="1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solidFill>
                  <a:schemeClr val="dk1"/>
                </a:solidFill>
              </a:rPr>
              <a:t>В</a:t>
            </a:r>
            <a:r>
              <a:rPr lang="ru" sz="800" dirty="0">
                <a:solidFill>
                  <a:schemeClr val="dk1"/>
                </a:solidFill>
              </a:rPr>
              <a:t>се роли в проекте</a:t>
            </a:r>
            <a:endParaRPr sz="800" dirty="0">
              <a:solidFill>
                <a:schemeClr val="dk1"/>
              </a:solidFill>
            </a:endParaRPr>
          </a:p>
        </p:txBody>
      </p:sp>
      <p:sp>
        <p:nvSpPr>
          <p:cNvPr id="148" name="Google Shape;148;p22"/>
          <p:cNvSpPr/>
          <p:nvPr/>
        </p:nvSpPr>
        <p:spPr>
          <a:xfrm>
            <a:off x="299825" y="3138225"/>
            <a:ext cx="1210200" cy="1167000"/>
          </a:xfrm>
          <a:prstGeom prst="rect">
            <a:avLst/>
          </a:prstGeom>
          <a:noFill/>
          <a:ln w="84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950" tIns="80950" rIns="80950" bIns="8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354"/>
              </a:spcAft>
              <a:buNone/>
            </a:pPr>
            <a:r>
              <a:rPr lang="ru" sz="885">
                <a:solidFill>
                  <a:schemeClr val="dk1"/>
                </a:solidFill>
              </a:rPr>
              <a:t>фото</a:t>
            </a:r>
            <a:endParaRPr sz="885">
              <a:solidFill>
                <a:schemeClr val="dk1"/>
              </a:solidFill>
            </a:endParaRPr>
          </a:p>
        </p:txBody>
      </p:sp>
      <p:sp>
        <p:nvSpPr>
          <p:cNvPr id="149" name="Google Shape;149;p22"/>
          <p:cNvSpPr txBox="1"/>
          <p:nvPr/>
        </p:nvSpPr>
        <p:spPr>
          <a:xfrm>
            <a:off x="277475" y="4279048"/>
            <a:ext cx="1278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 err="1">
                <a:solidFill>
                  <a:schemeClr val="dk1"/>
                </a:solidFill>
              </a:rPr>
              <a:t>Ананикян</a:t>
            </a:r>
            <a:r>
              <a:rPr lang="ru-RU" sz="1000" b="1" dirty="0">
                <a:solidFill>
                  <a:schemeClr val="dk1"/>
                </a:solidFill>
              </a:rPr>
              <a:t> Зоя</a:t>
            </a:r>
            <a:endParaRPr sz="1000" b="1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dirty="0">
                <a:solidFill>
                  <a:schemeClr val="dk1"/>
                </a:solidFill>
              </a:rPr>
              <a:t>Все роли в проекте</a:t>
            </a:r>
            <a:endParaRPr sz="800" dirty="0">
              <a:solidFill>
                <a:schemeClr val="dk1"/>
              </a:solidFill>
            </a:endParaRPr>
          </a:p>
        </p:txBody>
      </p:sp>
      <p:sp>
        <p:nvSpPr>
          <p:cNvPr id="150" name="Google Shape;150;p22"/>
          <p:cNvSpPr/>
          <p:nvPr/>
        </p:nvSpPr>
        <p:spPr>
          <a:xfrm>
            <a:off x="2089375" y="1290975"/>
            <a:ext cx="1210200" cy="1167000"/>
          </a:xfrm>
          <a:prstGeom prst="rect">
            <a:avLst/>
          </a:prstGeom>
          <a:noFill/>
          <a:ln w="84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950" tIns="80950" rIns="80950" bIns="8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354"/>
              </a:spcAft>
              <a:buNone/>
            </a:pPr>
            <a:r>
              <a:rPr lang="ru" sz="885">
                <a:solidFill>
                  <a:schemeClr val="dk1"/>
                </a:solidFill>
              </a:rPr>
              <a:t>фото</a:t>
            </a:r>
            <a:endParaRPr sz="885">
              <a:solidFill>
                <a:schemeClr val="dk1"/>
              </a:solidFill>
            </a:endParaRPr>
          </a:p>
        </p:txBody>
      </p:sp>
      <p:sp>
        <p:nvSpPr>
          <p:cNvPr id="151" name="Google Shape;151;p22"/>
          <p:cNvSpPr txBox="1"/>
          <p:nvPr/>
        </p:nvSpPr>
        <p:spPr>
          <a:xfrm>
            <a:off x="2067025" y="2431798"/>
            <a:ext cx="1278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 err="1">
                <a:solidFill>
                  <a:schemeClr val="dk1"/>
                </a:solidFill>
              </a:rPr>
              <a:t>Ердаков</a:t>
            </a:r>
            <a:r>
              <a:rPr lang="ru-RU" sz="1000" b="1" dirty="0">
                <a:solidFill>
                  <a:schemeClr val="dk1"/>
                </a:solidFill>
              </a:rPr>
              <a:t> Дмитрий</a:t>
            </a:r>
            <a:endParaRPr sz="1000" b="1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dirty="0">
                <a:solidFill>
                  <a:schemeClr val="dk1"/>
                </a:solidFill>
              </a:rPr>
              <a:t>хакер</a:t>
            </a:r>
            <a:endParaRPr sz="800" dirty="0">
              <a:solidFill>
                <a:schemeClr val="dk1"/>
              </a:solidFill>
            </a:endParaRPr>
          </a:p>
        </p:txBody>
      </p:sp>
      <p:sp>
        <p:nvSpPr>
          <p:cNvPr id="152" name="Google Shape;152;p22"/>
          <p:cNvSpPr/>
          <p:nvPr/>
        </p:nvSpPr>
        <p:spPr>
          <a:xfrm>
            <a:off x="2089375" y="3138225"/>
            <a:ext cx="1210200" cy="1167000"/>
          </a:xfrm>
          <a:prstGeom prst="rect">
            <a:avLst/>
          </a:prstGeom>
          <a:noFill/>
          <a:ln w="84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950" tIns="80950" rIns="80950" bIns="8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354"/>
              </a:spcAft>
              <a:buNone/>
            </a:pPr>
            <a:r>
              <a:rPr lang="ru" sz="885">
                <a:solidFill>
                  <a:schemeClr val="dk1"/>
                </a:solidFill>
              </a:rPr>
              <a:t>фото</a:t>
            </a:r>
            <a:endParaRPr sz="885">
              <a:solidFill>
                <a:schemeClr val="dk1"/>
              </a:solidFill>
            </a:endParaRPr>
          </a:p>
        </p:txBody>
      </p:sp>
      <p:sp>
        <p:nvSpPr>
          <p:cNvPr id="153" name="Google Shape;153;p22"/>
          <p:cNvSpPr txBox="1"/>
          <p:nvPr/>
        </p:nvSpPr>
        <p:spPr>
          <a:xfrm>
            <a:off x="2067025" y="4279048"/>
            <a:ext cx="1278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>
                <a:solidFill>
                  <a:schemeClr val="dk1"/>
                </a:solidFill>
              </a:rPr>
              <a:t>Фадеева Мария</a:t>
            </a:r>
            <a:endParaRPr sz="1000" b="1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dirty="0">
                <a:solidFill>
                  <a:schemeClr val="dk1"/>
                </a:solidFill>
              </a:rPr>
              <a:t>Все роли в проекте</a:t>
            </a:r>
            <a:endParaRPr sz="800" dirty="0">
              <a:solidFill>
                <a:schemeClr val="dk1"/>
              </a:solidFill>
            </a:endParaRPr>
          </a:p>
        </p:txBody>
      </p:sp>
      <p:sp>
        <p:nvSpPr>
          <p:cNvPr id="154" name="Google Shape;154;p22"/>
          <p:cNvSpPr/>
          <p:nvPr/>
        </p:nvSpPr>
        <p:spPr>
          <a:xfrm>
            <a:off x="3878925" y="1290975"/>
            <a:ext cx="1210200" cy="1167000"/>
          </a:xfrm>
          <a:prstGeom prst="rect">
            <a:avLst/>
          </a:prstGeom>
          <a:noFill/>
          <a:ln w="84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950" tIns="80950" rIns="80950" bIns="8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354"/>
              </a:spcAft>
              <a:buNone/>
            </a:pPr>
            <a:r>
              <a:rPr lang="ru" sz="885">
                <a:solidFill>
                  <a:schemeClr val="dk1"/>
                </a:solidFill>
              </a:rPr>
              <a:t>фото</a:t>
            </a:r>
            <a:endParaRPr sz="885">
              <a:solidFill>
                <a:schemeClr val="dk1"/>
              </a:solidFill>
            </a:endParaRPr>
          </a:p>
        </p:txBody>
      </p:sp>
      <p:sp>
        <p:nvSpPr>
          <p:cNvPr id="155" name="Google Shape;155;p22"/>
          <p:cNvSpPr txBox="1"/>
          <p:nvPr/>
        </p:nvSpPr>
        <p:spPr>
          <a:xfrm>
            <a:off x="3856575" y="2431798"/>
            <a:ext cx="1278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>
                <a:solidFill>
                  <a:schemeClr val="dk1"/>
                </a:solidFill>
              </a:rPr>
              <a:t>Сизов Максим</a:t>
            </a:r>
            <a:endParaRPr sz="1000" b="1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dirty="0">
                <a:solidFill>
                  <a:schemeClr val="dk1"/>
                </a:solidFill>
              </a:rPr>
              <a:t>хипстер</a:t>
            </a:r>
            <a:endParaRPr sz="800" dirty="0">
              <a:solidFill>
                <a:schemeClr val="dk1"/>
              </a:solidFill>
            </a:endParaRPr>
          </a:p>
        </p:txBody>
      </p:sp>
      <p:sp>
        <p:nvSpPr>
          <p:cNvPr id="156" name="Google Shape;156;p22"/>
          <p:cNvSpPr/>
          <p:nvPr/>
        </p:nvSpPr>
        <p:spPr>
          <a:xfrm>
            <a:off x="3878925" y="3138225"/>
            <a:ext cx="1210200" cy="1167000"/>
          </a:xfrm>
          <a:prstGeom prst="rect">
            <a:avLst/>
          </a:prstGeom>
          <a:noFill/>
          <a:ln w="84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950" tIns="80950" rIns="80950" bIns="8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354"/>
              </a:spcAft>
              <a:buNone/>
            </a:pPr>
            <a:r>
              <a:rPr lang="ru" sz="885">
                <a:solidFill>
                  <a:schemeClr val="dk1"/>
                </a:solidFill>
              </a:rPr>
              <a:t>фото</a:t>
            </a:r>
            <a:endParaRPr sz="885">
              <a:solidFill>
                <a:schemeClr val="dk1"/>
              </a:solidFill>
            </a:endParaRPr>
          </a:p>
        </p:txBody>
      </p:sp>
      <p:sp>
        <p:nvSpPr>
          <p:cNvPr id="157" name="Google Shape;157;p22"/>
          <p:cNvSpPr txBox="1"/>
          <p:nvPr/>
        </p:nvSpPr>
        <p:spPr>
          <a:xfrm>
            <a:off x="3856575" y="4279048"/>
            <a:ext cx="1278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 err="1">
                <a:solidFill>
                  <a:schemeClr val="dk1"/>
                </a:solidFill>
              </a:rPr>
              <a:t>Челак</a:t>
            </a:r>
            <a:r>
              <a:rPr lang="ru-RU" sz="1000" b="1" dirty="0">
                <a:solidFill>
                  <a:schemeClr val="dk1"/>
                </a:solidFill>
              </a:rPr>
              <a:t> Николай</a:t>
            </a:r>
            <a:endParaRPr sz="1000" b="1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dirty="0">
                <a:solidFill>
                  <a:schemeClr val="dk1"/>
                </a:solidFill>
              </a:rPr>
              <a:t>Хакер, хипстер</a:t>
            </a:r>
            <a:endParaRPr sz="800" dirty="0">
              <a:solidFill>
                <a:schemeClr val="dk1"/>
              </a:solidFill>
            </a:endParaRPr>
          </a:p>
        </p:txBody>
      </p:sp>
      <p:sp>
        <p:nvSpPr>
          <p:cNvPr id="158" name="Google Shape;158;p22"/>
          <p:cNvSpPr/>
          <p:nvPr/>
        </p:nvSpPr>
        <p:spPr>
          <a:xfrm>
            <a:off x="5855350" y="1290975"/>
            <a:ext cx="3001800" cy="352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Кого ищем</a:t>
            </a:r>
            <a:endParaRPr sz="1200" b="1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</a:rPr>
              <a:t>IT</a:t>
            </a:r>
            <a:r>
              <a:rPr lang="ru-RU" sz="1000" dirty="0">
                <a:solidFill>
                  <a:schemeClr val="dk1"/>
                </a:solidFill>
              </a:rPr>
              <a:t>-специалистов, разработчиков, экспертов в сфере ИИ, СММ-специалистов</a:t>
            </a:r>
            <a:endParaRPr sz="1000" dirty="0">
              <a:solidFill>
                <a:schemeClr val="dk1"/>
              </a:solidFill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1E00A329-F533-4894-B273-20D1BB12A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25" y="1247775"/>
            <a:ext cx="1210200" cy="12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Picture background">
            <a:extLst>
              <a:ext uri="{FF2B5EF4-FFF2-40B4-BE49-F238E27FC236}">
                <a16:creationId xmlns:a16="http://schemas.microsoft.com/office/drawing/2014/main" id="{09A00D21-126F-4131-A056-2BD940AA1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722" y="1247775"/>
            <a:ext cx="1210200" cy="12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Picture background">
            <a:extLst>
              <a:ext uri="{FF2B5EF4-FFF2-40B4-BE49-F238E27FC236}">
                <a16:creationId xmlns:a16="http://schemas.microsoft.com/office/drawing/2014/main" id="{D9F1C7DF-A6C0-4AA6-B906-3CCCA9327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03" y="3114746"/>
            <a:ext cx="1210200" cy="12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Picture background">
            <a:extLst>
              <a:ext uri="{FF2B5EF4-FFF2-40B4-BE49-F238E27FC236}">
                <a16:creationId xmlns:a16="http://schemas.microsoft.com/office/drawing/2014/main" id="{BAC49B10-1354-4FA1-95BA-3915C9201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722" y="3114746"/>
            <a:ext cx="1210200" cy="12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Picture background">
            <a:extLst>
              <a:ext uri="{FF2B5EF4-FFF2-40B4-BE49-F238E27FC236}">
                <a16:creationId xmlns:a16="http://schemas.microsoft.com/office/drawing/2014/main" id="{292B9648-F0F4-4FE6-91B1-43C6072DE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925" y="1247775"/>
            <a:ext cx="1210200" cy="12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id="{0F32E3E7-CA4F-4353-B83C-734361BF3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925" y="3114746"/>
            <a:ext cx="1210200" cy="12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885</Words>
  <Application>Microsoft Office PowerPoint</Application>
  <PresentationFormat>Экран (16:9)</PresentationFormat>
  <Paragraphs>155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Arial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Masha</dc:creator>
  <cp:lastModifiedBy>Masha</cp:lastModifiedBy>
  <cp:revision>15</cp:revision>
  <dcterms:modified xsi:type="dcterms:W3CDTF">2025-10-15T16:30:11Z</dcterms:modified>
</cp:coreProperties>
</file>