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21"/>
  </p:notesMasterIdLst>
  <p:handoutMasterIdLst>
    <p:handoutMasterId r:id="rId22"/>
  </p:handoutMasterIdLst>
  <p:sldIdLst>
    <p:sldId id="260" r:id="rId6"/>
    <p:sldId id="304" r:id="rId7"/>
    <p:sldId id="297" r:id="rId8"/>
    <p:sldId id="305" r:id="rId9"/>
    <p:sldId id="298" r:id="rId10"/>
    <p:sldId id="306" r:id="rId11"/>
    <p:sldId id="299" r:id="rId12"/>
    <p:sldId id="300" r:id="rId13"/>
    <p:sldId id="302" r:id="rId14"/>
    <p:sldId id="310" r:id="rId15"/>
    <p:sldId id="307" r:id="rId16"/>
    <p:sldId id="308" r:id="rId17"/>
    <p:sldId id="309" r:id="rId18"/>
    <p:sldId id="301" r:id="rId19"/>
    <p:sldId id="303" r:id="rId20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0D7C0"/>
    <a:srgbClr val="0640BC"/>
    <a:srgbClr val="FFEAA7"/>
    <a:srgbClr val="FF8200"/>
    <a:srgbClr val="F1FBFF"/>
    <a:srgbClr val="086B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23" autoAdjust="0"/>
    <p:restoredTop sz="95604" autoAdjust="0"/>
  </p:normalViewPr>
  <p:slideViewPr>
    <p:cSldViewPr snapToGrid="0">
      <p:cViewPr varScale="1">
        <p:scale>
          <a:sx n="69" d="100"/>
          <a:sy n="69" d="100"/>
        </p:scale>
        <p:origin x="-870" y="-114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title>
      <c:tx>
        <c:rich>
          <a:bodyPr/>
          <a:lstStyle/>
          <a:p>
            <a:pPr>
              <a:defRPr sz="2800"/>
            </a:pPr>
            <a:r>
              <a:rPr lang="ru-RU" sz="2800" dirty="0"/>
              <a:t>МАСШТАБИРОВАНИЕ РЫНКА</a:t>
            </a:r>
            <a:br>
              <a:rPr lang="ru-RU" sz="2800" dirty="0"/>
            </a:br>
            <a:r>
              <a:rPr lang="ru-RU" sz="2800" dirty="0"/>
              <a:t>количество платящих пользователей </a:t>
            </a:r>
          </a:p>
        </c:rich>
      </c:tx>
      <c:layout>
        <c:manualLayout>
          <c:xMode val="edge"/>
          <c:yMode val="edge"/>
          <c:x val="0.35613658336246667"/>
          <c:y val="2.323564755142199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МАСШТАБИРОВАНИЕ РЫНКА</c:v>
                </c:pt>
              </c:strCache>
            </c:strRef>
          </c:tx>
          <c:spPr>
            <a:solidFill>
              <a:srgbClr val="92D050">
                <a:alpha val="84000"/>
              </a:srgbClr>
            </a:solidFill>
          </c:spPr>
          <c:cat>
            <c:strRef>
              <c:f>Лист1!$A$2:$A$6</c:f>
              <c:strCache>
                <c:ptCount val="5"/>
                <c:pt idx="0">
                  <c:v>1 год (рынок РФ), безубыточность</c:v>
                </c:pt>
                <c:pt idx="1">
                  <c:v>2 год (рынок СНГ), прибыль</c:v>
                </c:pt>
                <c:pt idx="2">
                  <c:v>3 год (выход на рынок США и Канады</c:v>
                </c:pt>
                <c:pt idx="3">
                  <c:v>4 год (выход на рынок Великобритании и Ирландии)</c:v>
                </c:pt>
                <c:pt idx="4">
                  <c:v>5 год (выход на рынок Австралии и Новой Зеландии)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3500</c:v>
                </c:pt>
                <c:pt idx="1">
                  <c:v>10000</c:v>
                </c:pt>
                <c:pt idx="2">
                  <c:v>40000</c:v>
                </c:pt>
                <c:pt idx="3">
                  <c:v>90000</c:v>
                </c:pt>
                <c:pt idx="4">
                  <c:v>170000</c:v>
                </c:pt>
              </c:numCache>
            </c:numRef>
          </c:val>
        </c:ser>
        <c:axId val="176880256"/>
        <c:axId val="151064960"/>
      </c:barChart>
      <c:catAx>
        <c:axId val="176880256"/>
        <c:scaling>
          <c:orientation val="minMax"/>
        </c:scaling>
        <c:axPos val="b"/>
        <c:tickLblPos val="nextTo"/>
        <c:txPr>
          <a:bodyPr/>
          <a:lstStyle/>
          <a:p>
            <a:pPr>
              <a:defRPr sz="2800"/>
            </a:pPr>
            <a:endParaRPr lang="ru-RU"/>
          </a:p>
        </c:txPr>
        <c:crossAx val="151064960"/>
        <c:crosses val="autoZero"/>
        <c:auto val="1"/>
        <c:lblAlgn val="ctr"/>
        <c:lblOffset val="100"/>
      </c:catAx>
      <c:valAx>
        <c:axId val="1510649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800"/>
            </a:pPr>
            <a:endParaRPr lang="ru-RU"/>
          </a:p>
        </c:txPr>
        <c:crossAx val="176880256"/>
        <c:crosses val="autoZero"/>
        <c:crossBetween val="between"/>
      </c:valAx>
    </c:plotArea>
    <c:plotVisOnly val="1"/>
  </c:chart>
  <c:spPr>
    <a:ln w="19050">
      <a:solidFill>
        <a:srgbClr val="00B050"/>
      </a:solidFill>
    </a:ln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26.07.2021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eo@apromt.ru" TargetMode="External"/><Relationship Id="rId2" Type="http://schemas.openxmlformats.org/officeDocument/2006/relationships/hyperlink" Target="http://apromt.ru/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png"/><Relationship Id="rId4" Type="http://schemas.openxmlformats.org/officeDocument/2006/relationships/hyperlink" Target="mailto:forborder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1" y="3830106"/>
            <a:ext cx="7887399" cy="5573201"/>
          </a:xfrm>
        </p:spPr>
        <p:txBody>
          <a:bodyPr/>
          <a:lstStyle/>
          <a:p>
            <a:pPr algn="ctr"/>
            <a:r>
              <a:rPr lang="en-US" sz="11500" dirty="0" smtClean="0"/>
              <a:t>APromotion</a:t>
            </a:r>
            <a:endParaRPr lang="en-US" sz="6000" dirty="0" smtClean="0"/>
          </a:p>
          <a:p>
            <a:pPr algn="ctr"/>
            <a:r>
              <a:rPr lang="ru-RU" sz="2800" dirty="0" smtClean="0"/>
              <a:t>приложение для взаимодействия с клиентами</a:t>
            </a:r>
          </a:p>
          <a:p>
            <a:pPr algn="ctr"/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ru-RU" sz="4800" dirty="0" smtClean="0"/>
              <a:t>помогаем микро и малому бизнесу увеличить доход до 30%.</a:t>
            </a:r>
            <a:endParaRPr lang="ru-RU" sz="4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0335" y="10374313"/>
            <a:ext cx="11234039" cy="531812"/>
          </a:xfrm>
        </p:spPr>
        <p:txBody>
          <a:bodyPr/>
          <a:lstStyle/>
          <a:p>
            <a:r>
              <a:rPr lang="en-US" i="1" dirty="0" smtClean="0"/>
              <a:t>https://pt.2035.university/project/apromotion?_ga=2.74223634.1094348286.1626368656-1824931548.1625405070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pic>
        <p:nvPicPr>
          <p:cNvPr id="7" name="Рисунок 6" descr="f041286fe29e15b9de04b5d4a4b47bc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173" y="1689054"/>
            <a:ext cx="4956489" cy="4411497"/>
          </a:xfrm>
          <a:prstGeom prst="rect">
            <a:avLst/>
          </a:prstGeom>
        </p:spPr>
      </p:pic>
      <p:pic>
        <p:nvPicPr>
          <p:cNvPr id="9" name="Рисунок 8" descr="15586480571554827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906" y="1900547"/>
            <a:ext cx="5923875" cy="4193147"/>
          </a:xfrm>
          <a:prstGeom prst="rect">
            <a:avLst/>
          </a:prstGeom>
        </p:spPr>
      </p:pic>
      <p:pic>
        <p:nvPicPr>
          <p:cNvPr id="12" name="Рисунок 11" descr="stad-turist-försvunnen-karta-stock-foto_csp373049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2853" y="1801504"/>
            <a:ext cx="4885899" cy="421715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96836" y="6796585"/>
            <a:ext cx="59367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В некоторых регионах мира </a:t>
            </a:r>
            <a:r>
              <a:rPr lang="ru-RU" sz="2800" b="1" dirty="0" smtClean="0"/>
              <a:t>до 90%</a:t>
            </a:r>
            <a:r>
              <a:rPr lang="ru-RU" sz="2800" dirty="0" smtClean="0"/>
              <a:t> (в СНГ до 70%) </a:t>
            </a:r>
            <a:r>
              <a:rPr lang="ru-RU" sz="2800" b="1" dirty="0" smtClean="0"/>
              <a:t>покупателей имеют доход средний и ниже</a:t>
            </a:r>
            <a:r>
              <a:rPr lang="ru-RU" sz="2800" dirty="0" smtClean="0"/>
              <a:t>. Вынуждены постоянно искать товары/услуги согласно бюджета и актуальной локации.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23582" y="6864824"/>
            <a:ext cx="48858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В мире около </a:t>
            </a:r>
            <a:r>
              <a:rPr lang="ru-RU" sz="2800" b="1" dirty="0" smtClean="0"/>
              <a:t>9 млн.</a:t>
            </a:r>
            <a:r>
              <a:rPr lang="ru-RU" sz="2800" dirty="0" smtClean="0"/>
              <a:t> (в СНГ около 300 тыс.) </a:t>
            </a:r>
            <a:r>
              <a:rPr lang="ru-RU" sz="2800" b="1" dirty="0" smtClean="0"/>
              <a:t>микро и малых бизнесов теряют до 30-40% клиентов</a:t>
            </a:r>
            <a:r>
              <a:rPr lang="ru-RU" sz="2800" dirty="0" smtClean="0"/>
              <a:t> из-за отсутствия дешевых, удобных способов привлечения и удержания клиентов.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4343797" y="6851176"/>
            <a:ext cx="51725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До </a:t>
            </a:r>
            <a:r>
              <a:rPr lang="ru-RU" sz="2800" b="1" dirty="0" smtClean="0"/>
              <a:t>1,5 млн. туристов</a:t>
            </a:r>
            <a:r>
              <a:rPr lang="ru-RU" sz="2800" dirty="0" smtClean="0"/>
              <a:t> не имеют возможности коммуницировать с продавцом товаров/услуг при путешествиях, а </a:t>
            </a:r>
            <a:r>
              <a:rPr lang="ru-RU" sz="2800" b="1" dirty="0" smtClean="0"/>
              <a:t>переплаты</a:t>
            </a:r>
            <a:r>
              <a:rPr lang="ru-RU" sz="2800" dirty="0" smtClean="0"/>
              <a:t> </a:t>
            </a:r>
            <a:r>
              <a:rPr lang="ru-RU" sz="2800" b="1" dirty="0" smtClean="0"/>
              <a:t>за товары/услуги в 2-а, 3-и раза</a:t>
            </a:r>
            <a:r>
              <a:rPr lang="ru-RU" sz="2800" dirty="0" smtClean="0"/>
              <a:t> это норма.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pic>
        <p:nvPicPr>
          <p:cNvPr id="8" name="Рисунок 7" descr="Screenshot_20210407-221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406" y="2006220"/>
            <a:ext cx="4499076" cy="79983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392072" y="1978925"/>
            <a:ext cx="4531056" cy="7902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642746" y="3548418"/>
            <a:ext cx="9498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Мобильное приложение (</a:t>
            </a:r>
            <a:r>
              <a:rPr lang="en-US" sz="3200" dirty="0" smtClean="0"/>
              <a:t>WEB-</a:t>
            </a:r>
            <a:r>
              <a:rPr lang="ru-RU" sz="3200" dirty="0" smtClean="0"/>
              <a:t>версия продукта):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6387152" y="4940490"/>
            <a:ext cx="132383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/>
              <a:t> сокращение расходов на привлечение/удержание клиентов от 50% до 95%;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сокращение расходов покупателей до 15%;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сокращение расходов путешественников до 3-х раз.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Продукт</a:t>
            </a:r>
          </a:p>
        </p:txBody>
      </p:sp>
      <p:pic>
        <p:nvPicPr>
          <p:cNvPr id="7" name="Рисунок 6" descr="Screenshot_20210407-2209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94" y="1310185"/>
            <a:ext cx="2615685" cy="465010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46161" y="1296537"/>
            <a:ext cx="2620370" cy="491319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Screenshot_20210407-2211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968" y="6168789"/>
            <a:ext cx="2594780" cy="461294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68793" y="6155140"/>
            <a:ext cx="2590562" cy="461294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574507" y="1624084"/>
            <a:ext cx="9498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Мобильное приложение (</a:t>
            </a:r>
            <a:r>
              <a:rPr lang="en-US" sz="3200" dirty="0" smtClean="0"/>
              <a:t>WEB-</a:t>
            </a:r>
            <a:r>
              <a:rPr lang="ru-RU" sz="3200" dirty="0" smtClean="0"/>
              <a:t>версия продукта):</a:t>
            </a:r>
            <a:endParaRPr lang="ru-RU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6005015" y="3370997"/>
            <a:ext cx="1349763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/>
              <a:t> через минуту создана дисконтная программа/визитка со списком клиентов и с возможностью коммуницировать (</a:t>
            </a:r>
            <a:r>
              <a:rPr lang="en-US" sz="2800" dirty="0" smtClean="0"/>
              <a:t>CRM)</a:t>
            </a:r>
            <a:r>
              <a:rPr lang="ru-RU" sz="2800" dirty="0" smtClean="0"/>
              <a:t>;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подписка = самые эффективные программы лояльности, </a:t>
            </a:r>
            <a:r>
              <a:rPr lang="en-US" sz="2800" dirty="0" smtClean="0"/>
              <a:t>CMS</a:t>
            </a:r>
            <a:r>
              <a:rPr lang="ru-RU" sz="2800" dirty="0" smtClean="0"/>
              <a:t>, участие в поисковой системе;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покупатель - хранение всех дисконтных карт, подбор согласно бюджету и актуальной локации товаров/услуг;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при путешествиях/</a:t>
            </a:r>
            <a:r>
              <a:rPr lang="ru-RU" sz="2800" dirty="0" err="1" smtClean="0"/>
              <a:t>бизнес-поездках</a:t>
            </a:r>
            <a:r>
              <a:rPr lang="ru-RU" sz="2800" dirty="0" smtClean="0"/>
              <a:t> экономия до 70% средств и коммуникация с продавцом не зная языка.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53000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Конкуренты</a:t>
            </a:r>
          </a:p>
        </p:txBody>
      </p:sp>
      <p:sp>
        <p:nvSpPr>
          <p:cNvPr id="6" name="Счетверенная стрелка 5"/>
          <p:cNvSpPr/>
          <p:nvPr/>
        </p:nvSpPr>
        <p:spPr>
          <a:xfrm>
            <a:off x="3962400" y="1648691"/>
            <a:ext cx="10543309" cy="9088582"/>
          </a:xfrm>
          <a:prstGeom prst="quadArrow">
            <a:avLst>
              <a:gd name="adj1" fmla="val 915"/>
              <a:gd name="adj2" fmla="val 1167"/>
              <a:gd name="adj3" fmla="val 4665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504219" y="1676400"/>
            <a:ext cx="1330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ЦЕНА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4741236" y="5902037"/>
            <a:ext cx="2549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УДОБСТВО</a:t>
            </a:r>
            <a:endParaRPr lang="ru-RU" sz="3200" dirty="0"/>
          </a:p>
        </p:txBody>
      </p:sp>
      <p:pic>
        <p:nvPicPr>
          <p:cNvPr id="10" name="Рисунок 9" descr="ss-6fe2db64766285fa5cce05eed9aafb26-4723654cbdbbca2a3c5e30508f554bd8-thumb-800x4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258" y="6379584"/>
            <a:ext cx="2656197" cy="10325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61854" y="6497781"/>
            <a:ext cx="3754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Типографии</a:t>
            </a:r>
          </a:p>
        </p:txBody>
      </p:sp>
      <p:pic>
        <p:nvPicPr>
          <p:cNvPr id="14" name="Рисунок 13" descr="akciya-vizitki-dostavka-besplatno-3961296_bi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890" y="7016750"/>
            <a:ext cx="2064032" cy="1365250"/>
          </a:xfrm>
          <a:prstGeom prst="rect">
            <a:avLst/>
          </a:prstGeom>
        </p:spPr>
      </p:pic>
      <p:pic>
        <p:nvPicPr>
          <p:cNvPr id="15" name="Рисунок 14" descr="__table_tent_ru____-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985" y="2359314"/>
            <a:ext cx="1201305" cy="1201305"/>
          </a:xfrm>
          <a:prstGeom prst="rect">
            <a:avLst/>
          </a:prstGeom>
        </p:spPr>
      </p:pic>
      <p:pic>
        <p:nvPicPr>
          <p:cNvPr id="16" name="Рисунок 15" descr="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4832928"/>
            <a:ext cx="1226704" cy="1226704"/>
          </a:xfrm>
          <a:prstGeom prst="rect">
            <a:avLst/>
          </a:prstGeom>
        </p:spPr>
      </p:pic>
      <p:pic>
        <p:nvPicPr>
          <p:cNvPr id="17" name="Рисунок 16" descr="52165129_2237498119857603_2185779294398054400_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8782" y="3920837"/>
            <a:ext cx="997527" cy="99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20945" y="2951019"/>
            <a:ext cx="64839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/>
              <a:t> На рынке Ю.В. и Ю. Азии использование мобильных телефонов для поиска и покупок растет на 2-3% в год (Российская венчурная компания).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7 из 10-ти стран с самым быстрорастущим ВВП находятся в Африке (</a:t>
            </a:r>
            <a:r>
              <a:rPr lang="en-US" sz="2800" dirty="0" smtClean="0"/>
              <a:t>Bloomberg</a:t>
            </a:r>
            <a:r>
              <a:rPr lang="ru-RU" sz="2800" dirty="0" smtClean="0"/>
              <a:t>).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en-US" sz="2800" dirty="0" smtClean="0"/>
              <a:t>TAM = SAM</a:t>
            </a:r>
            <a:r>
              <a:rPr lang="ru-RU" sz="2800" dirty="0" smtClean="0"/>
              <a:t> при масштабировании продукта</a:t>
            </a:r>
            <a:endParaRPr lang="ru-RU" sz="2800" dirty="0"/>
          </a:p>
        </p:txBody>
      </p:sp>
      <p:sp>
        <p:nvSpPr>
          <p:cNvPr id="5" name="Овал 4"/>
          <p:cNvSpPr/>
          <p:nvPr/>
        </p:nvSpPr>
        <p:spPr>
          <a:xfrm>
            <a:off x="1066801" y="1731818"/>
            <a:ext cx="8077200" cy="8215745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607126" y="3380509"/>
            <a:ext cx="6941129" cy="65532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493818" y="5375563"/>
            <a:ext cx="5181602" cy="457199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463636" y="1939637"/>
            <a:ext cx="3366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TAM</a:t>
            </a:r>
          </a:p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7.2  </a:t>
            </a:r>
            <a:r>
              <a:rPr lang="ru-RU" sz="4400" dirty="0" smtClean="0">
                <a:solidFill>
                  <a:schemeClr val="bg1"/>
                </a:solidFill>
              </a:rPr>
              <a:t>млрд. </a:t>
            </a:r>
            <a:r>
              <a:rPr lang="en-US" sz="4400" dirty="0" smtClean="0">
                <a:solidFill>
                  <a:schemeClr val="bg1"/>
                </a:solidFill>
              </a:rPr>
              <a:t>$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2073" y="3796146"/>
            <a:ext cx="3366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SAM</a:t>
            </a:r>
          </a:p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2.2  </a:t>
            </a:r>
            <a:r>
              <a:rPr lang="ru-RU" sz="4400" dirty="0" smtClean="0">
                <a:solidFill>
                  <a:schemeClr val="bg1"/>
                </a:solidFill>
              </a:rPr>
              <a:t>млрд. </a:t>
            </a:r>
            <a:r>
              <a:rPr lang="en-US" sz="4400" dirty="0" smtClean="0">
                <a:solidFill>
                  <a:schemeClr val="bg1"/>
                </a:solidFill>
              </a:rPr>
              <a:t>$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55818" y="6276110"/>
            <a:ext cx="37407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SOM</a:t>
            </a:r>
          </a:p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0.65  </a:t>
            </a:r>
            <a:r>
              <a:rPr lang="ru-RU" sz="4400" dirty="0" smtClean="0">
                <a:solidFill>
                  <a:schemeClr val="bg1"/>
                </a:solidFill>
              </a:rPr>
              <a:t>млрд. </a:t>
            </a:r>
            <a:r>
              <a:rPr lang="en-US" sz="4400" dirty="0" smtClean="0">
                <a:solidFill>
                  <a:schemeClr val="bg1"/>
                </a:solidFill>
              </a:rPr>
              <a:t>$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7" name="Рисунок 6" descr="totango-understanding-the-customer-success-team-stru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45" y="3361409"/>
            <a:ext cx="5909743" cy="3680836"/>
          </a:xfrm>
          <a:prstGeom prst="rect">
            <a:avLst/>
          </a:prstGeom>
        </p:spPr>
      </p:pic>
      <p:pic>
        <p:nvPicPr>
          <p:cNvPr id="8" name="Рисунок 7" descr="dec749b0edb2008d3ec171168edcec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78" y="8133709"/>
            <a:ext cx="1571625" cy="23907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37778" y="9976513"/>
            <a:ext cx="6810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Для покупателя продукт бесплатный.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42448" y="1883391"/>
            <a:ext cx="245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B2B2C</a:t>
            </a:r>
            <a:r>
              <a:rPr lang="ru-RU" sz="3600" dirty="0" smtClean="0"/>
              <a:t>2В</a:t>
            </a:r>
            <a:endParaRPr lang="ru-RU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8925636" y="2129051"/>
            <a:ext cx="23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Freemium</a:t>
            </a:r>
            <a:endParaRPr lang="ru-RU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9949218" y="3016155"/>
            <a:ext cx="93487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Визитки/дисконтная программа (простой дисконт),</a:t>
            </a:r>
            <a:r>
              <a:rPr lang="en-US" sz="2800" dirty="0" smtClean="0"/>
              <a:t> </a:t>
            </a:r>
            <a:r>
              <a:rPr lang="ru-RU" sz="2800" dirty="0" smtClean="0"/>
              <a:t>коммуникация с клиентом (</a:t>
            </a:r>
            <a:r>
              <a:rPr lang="en-US" sz="2800" dirty="0" smtClean="0"/>
              <a:t>CRM)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Создаем экосистему. 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8952929" y="4885899"/>
            <a:ext cx="9853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Подписка</a:t>
            </a:r>
            <a:endParaRPr lang="ru-RU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31104" y="6155141"/>
            <a:ext cx="85162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Программы лояльности (накопительная, партнерская, количество посещений …), </a:t>
            </a:r>
            <a:r>
              <a:rPr lang="en-US" sz="2800" dirty="0" smtClean="0"/>
              <a:t>CMS</a:t>
            </a:r>
            <a:r>
              <a:rPr lang="ru-RU" sz="2800" dirty="0" smtClean="0"/>
              <a:t>, участие в поисковой системе.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058400" y="7675417"/>
            <a:ext cx="95807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Цена при выходе на каждый новый рынок – цена используемой оффлайн продукции.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31" name="Рисунок 30" descr="unname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083579">
            <a:off x="4995691" y="7971613"/>
            <a:ext cx="1549677" cy="1607790"/>
          </a:xfrm>
          <a:prstGeom prst="rect">
            <a:avLst/>
          </a:prstGeom>
        </p:spPr>
      </p:pic>
      <p:pic>
        <p:nvPicPr>
          <p:cNvPr id="34" name="Рисунок 33" descr="unname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070384">
            <a:off x="16578091" y="2980059"/>
            <a:ext cx="1549677" cy="1607790"/>
          </a:xfrm>
          <a:prstGeom prst="rect">
            <a:avLst/>
          </a:prstGeom>
        </p:spPr>
      </p:pic>
      <p:pic>
        <p:nvPicPr>
          <p:cNvPr id="35" name="Рисунок 34" descr="unname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161916">
            <a:off x="8680998" y="6485257"/>
            <a:ext cx="1549677" cy="1607790"/>
          </a:xfrm>
          <a:prstGeom prst="rect">
            <a:avLst/>
          </a:prstGeom>
        </p:spPr>
      </p:pic>
      <p:pic>
        <p:nvPicPr>
          <p:cNvPr id="47" name="Рисунок 46" descr="unname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200167">
            <a:off x="12435581" y="4698022"/>
            <a:ext cx="1549677" cy="160779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11769" y="7766491"/>
            <a:ext cx="44234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Конец 2020г. – формулировка идеи, </a:t>
            </a:r>
            <a:r>
              <a:rPr lang="en-US" sz="2800" dirty="0" smtClean="0">
                <a:solidFill>
                  <a:schemeClr val="tx1"/>
                </a:solidFill>
              </a:rPr>
              <a:t>CustDev (</a:t>
            </a:r>
            <a:r>
              <a:rPr lang="ru-RU" sz="2800" dirty="0" smtClean="0">
                <a:solidFill>
                  <a:schemeClr val="tx1"/>
                </a:solidFill>
              </a:rPr>
              <a:t>в т.ч. Канада), проблемные интервью, преакселераторы, акселератор. Прототип </a:t>
            </a:r>
            <a:r>
              <a:rPr lang="en-US" sz="2800" dirty="0" smtClean="0">
                <a:solidFill>
                  <a:schemeClr val="tx1"/>
                </a:solidFill>
              </a:rPr>
              <a:t>Android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299855" y="5054626"/>
            <a:ext cx="46359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Апрель 2021г. – </a:t>
            </a:r>
            <a:r>
              <a:rPr lang="en-US" sz="2800" dirty="0" smtClean="0">
                <a:solidFill>
                  <a:schemeClr val="tx1"/>
                </a:solidFill>
              </a:rPr>
              <a:t>MVP Android</a:t>
            </a:r>
            <a:r>
              <a:rPr lang="ru-RU" sz="2800" dirty="0" smtClean="0">
                <a:solidFill>
                  <a:schemeClr val="tx1"/>
                </a:solidFill>
              </a:rPr>
              <a:t>, пилот на собственном бизнесе, подтверждение гипотез.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56763" y="3198117"/>
            <a:ext cx="4501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6 бизнесов тестируют продукт (4 РБ, 2 РФ), создаем </a:t>
            </a:r>
            <a:r>
              <a:rPr lang="en-US" sz="2800" dirty="0" smtClean="0">
                <a:solidFill>
                  <a:schemeClr val="tx1"/>
                </a:solidFill>
              </a:rPr>
              <a:t>iOS</a:t>
            </a:r>
            <a:r>
              <a:rPr lang="ru-RU" sz="2800" dirty="0" smtClean="0">
                <a:solidFill>
                  <a:schemeClr val="tx1"/>
                </a:solidFill>
              </a:rPr>
              <a:t> версию продукта.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610109" y="1259195"/>
            <a:ext cx="51677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Последний месяц: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+ 10% установок;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34,29% конверсия стр. приложения, фиксим </a:t>
            </a:r>
            <a:r>
              <a:rPr lang="en-US" sz="2800" dirty="0" smtClean="0">
                <a:solidFill>
                  <a:schemeClr val="tx1"/>
                </a:solidFill>
              </a:rPr>
              <a:t>iOS </a:t>
            </a:r>
            <a:r>
              <a:rPr lang="ru-RU" sz="2800" dirty="0" smtClean="0">
                <a:solidFill>
                  <a:schemeClr val="tx1"/>
                </a:solidFill>
              </a:rPr>
              <a:t>версию.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872836" y="1385455"/>
          <a:ext cx="18412691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601199" y="9462653"/>
            <a:ext cx="4087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Х10 для инвесторов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5738764" y="8936181"/>
            <a:ext cx="3519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Ю.В. и Ю. Азия, Европа.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5600218" y="9947563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Х12 для инвесторов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438400" y="9476509"/>
            <a:ext cx="6040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Средневзвешенный подход: 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983673" y="1496291"/>
            <a:ext cx="1565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Кол-во</a:t>
            </a:r>
          </a:p>
          <a:p>
            <a:r>
              <a:rPr lang="ru-RU" sz="2400" dirty="0" smtClean="0"/>
              <a:t>клиентов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Интеллектуальная собственность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144982" y="9019309"/>
            <a:ext cx="14062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Вся интеллектуальная собственность принадлежит сооснователям.</a:t>
            </a:r>
            <a:endParaRPr lang="ru-RU" sz="3200" dirty="0"/>
          </a:p>
        </p:txBody>
      </p:sp>
      <p:pic>
        <p:nvPicPr>
          <p:cNvPr id="11" name="Рисунок 10" descr="business-man-friendship-man-together-hugging_148889-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888" y="1900670"/>
            <a:ext cx="59626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227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Финансы</a:t>
            </a:r>
            <a:endParaRPr lang="ru-RU" dirty="0"/>
          </a:p>
        </p:txBody>
      </p:sp>
      <p:pic>
        <p:nvPicPr>
          <p:cNvPr id="7" name="Рисунок 6" descr="unnamed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54" y="3364533"/>
            <a:ext cx="7351192" cy="55065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16656" y="9225887"/>
            <a:ext cx="242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25 000,00 </a:t>
            </a:r>
            <a:r>
              <a:rPr lang="en-US" sz="3200" dirty="0" smtClean="0"/>
              <a:t>$</a:t>
            </a:r>
            <a:endParaRPr lang="ru-RU" sz="3200" dirty="0"/>
          </a:p>
        </p:txBody>
      </p:sp>
      <p:pic>
        <p:nvPicPr>
          <p:cNvPr id="10" name="Рисунок 9" descr="Pro-1080x7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870" y="2456738"/>
            <a:ext cx="7988583" cy="53109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238328" y="8079475"/>
            <a:ext cx="2497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15 000,00 </a:t>
            </a:r>
            <a:r>
              <a:rPr lang="en-US" sz="3200" dirty="0" smtClean="0"/>
              <a:t>$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7334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Предложение для инвестора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765576" y="3575712"/>
            <a:ext cx="111365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Неразмываемая доля 10% за инвестиции в размере 500 000,00</a:t>
            </a:r>
            <a:r>
              <a:rPr lang="en-US" sz="3600" dirty="0" smtClean="0"/>
              <a:t>$</a:t>
            </a:r>
            <a:r>
              <a:rPr lang="ru-RU" sz="3600" dirty="0" smtClean="0"/>
              <a:t>. </a:t>
            </a:r>
          </a:p>
          <a:p>
            <a:endParaRPr lang="ru-RU" sz="3600" dirty="0" smtClean="0"/>
          </a:p>
          <a:p>
            <a:r>
              <a:rPr lang="ru-RU" sz="3600" dirty="0" smtClean="0"/>
              <a:t>Лица, имеющие долю в проекте, имеют первоочередное право на покупку долей в компании.</a:t>
            </a:r>
          </a:p>
          <a:p>
            <a:endParaRPr lang="ru-RU" sz="3600" dirty="0" smtClean="0"/>
          </a:p>
          <a:p>
            <a:r>
              <a:rPr lang="ru-RU" sz="3600" dirty="0" smtClean="0"/>
              <a:t>При необходимости, выход из проекта с х10 (</a:t>
            </a:r>
            <a:r>
              <a:rPr lang="en-US" sz="3600" dirty="0" smtClean="0"/>
              <a:t>min)</a:t>
            </a:r>
            <a:r>
              <a:rPr lang="ru-RU" sz="3600" dirty="0" smtClean="0"/>
              <a:t> через 5-ть лет.</a:t>
            </a:r>
            <a:endParaRPr lang="ru-RU" sz="3600" dirty="0"/>
          </a:p>
        </p:txBody>
      </p:sp>
      <p:pic>
        <p:nvPicPr>
          <p:cNvPr id="12" name="Рисунок 11" descr="depositphotos_124793962-stock-illustration-shaking-hands-business-vector-illustr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591" y="2909533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150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Предложение для Партнёра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243248" y="2074459"/>
            <a:ext cx="85434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Можем быть полезны Банкам:</a:t>
            </a:r>
            <a:endParaRPr lang="ru-RU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7233311" y="3275462"/>
            <a:ext cx="1169613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dirty="0" smtClean="0"/>
              <a:t> выход на международные рынки/построение партнерства с игроками на международных рынках;</a:t>
            </a:r>
          </a:p>
          <a:p>
            <a:pPr>
              <a:buFont typeface="Arial" pitchFamily="34" charset="0"/>
              <a:buChar char="•"/>
            </a:pPr>
            <a:endParaRPr lang="ru-RU" sz="3600" dirty="0" smtClean="0"/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 более эффективное использование средств, на 20%, затрачиваемых на маркетинг;</a:t>
            </a:r>
          </a:p>
          <a:p>
            <a:pPr>
              <a:buFont typeface="Arial" pitchFamily="34" charset="0"/>
              <a:buChar char="•"/>
            </a:pPr>
            <a:endParaRPr lang="ru-RU" sz="3600" dirty="0" smtClean="0"/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 увеличение клиентов, физических и юридических лиц (малый и средний бизнес), на 2-3% в год;</a:t>
            </a:r>
          </a:p>
          <a:p>
            <a:pPr>
              <a:buFont typeface="Arial" pitchFamily="34" charset="0"/>
              <a:buChar char="•"/>
            </a:pPr>
            <a:endParaRPr lang="ru-RU" sz="3600" dirty="0" smtClean="0"/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 сокращение проблемных активов (кредиты), среди привлеченных клиентов, на 95%;</a:t>
            </a:r>
          </a:p>
        </p:txBody>
      </p:sp>
      <p:pic>
        <p:nvPicPr>
          <p:cNvPr id="11" name="Рисунок 10" descr="unnam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88" y="4310987"/>
            <a:ext cx="5606955" cy="420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32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СЕО, основатель проекта.</a:t>
            </a:r>
          </a:p>
          <a:p>
            <a:r>
              <a:rPr lang="ru-RU" dirty="0" smtClean="0"/>
              <a:t>Офицер запаса, юрист. Руководящие, аналитические должности – 14 лет.                              Разработки ПО для ПВ – 5.5 лет. Микро и малый бизнес – 4,5 года.</a:t>
            </a:r>
            <a:r>
              <a:rPr lang="ru-RU" dirty="0"/>
              <a:t> </a:t>
            </a:r>
            <a:r>
              <a:rPr lang="ru-RU" dirty="0" smtClean="0"/>
              <a:t>Бухгалтерия, кадровый учет, закупки, предоставление отчетностей, взаимодействие с </a:t>
            </a:r>
            <a:r>
              <a:rPr lang="ru-RU" dirty="0" err="1" smtClean="0"/>
              <a:t>гос.органами</a:t>
            </a:r>
            <a:r>
              <a:rPr lang="ru-RU" dirty="0" smtClean="0"/>
              <a:t>.</a:t>
            </a:r>
          </a:p>
        </p:txBody>
      </p:sp>
      <p:pic>
        <p:nvPicPr>
          <p:cNvPr id="17" name="Рисунок 16" descr="1313.jpg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3290" r="3290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Сергей Денискин</a:t>
            </a:r>
          </a:p>
          <a:p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СТО, </a:t>
            </a:r>
            <a:r>
              <a:rPr lang="en-US" dirty="0" smtClean="0"/>
              <a:t>Android dev.</a:t>
            </a:r>
            <a:r>
              <a:rPr lang="ru-RU" dirty="0" smtClean="0"/>
              <a:t>, сооснователь</a:t>
            </a:r>
          </a:p>
          <a:p>
            <a:r>
              <a:rPr lang="ru-RU" dirty="0" smtClean="0"/>
              <a:t>Разработка приложений для интернет-магазинов. Студент БГУИР (заочно), окончил колледж.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Виталий Дранкевич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smtClean="0"/>
              <a:t>iOS dev</a:t>
            </a:r>
            <a:r>
              <a:rPr lang="ru-RU" dirty="0" smtClean="0"/>
              <a:t>., сооснователь</a:t>
            </a:r>
          </a:p>
          <a:p>
            <a:r>
              <a:rPr lang="ru-RU" dirty="0" smtClean="0"/>
              <a:t>Разработка ПО, занимал руководящие должности на предприятии АПК. Продажи.</a:t>
            </a:r>
            <a:endParaRPr lang="ru-RU" dirty="0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Алексей Метельский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 smtClean="0"/>
              <a:t>САО</a:t>
            </a:r>
            <a:endParaRPr lang="en-US" dirty="0" smtClean="0"/>
          </a:p>
          <a:p>
            <a:r>
              <a:rPr lang="ru-RU" dirty="0" smtClean="0"/>
              <a:t>БГЭУ, международная торговля, проходит переквалификацию на маркетинг в </a:t>
            </a:r>
            <a:r>
              <a:rPr lang="en-US" dirty="0" smtClean="0"/>
              <a:t>IT</a:t>
            </a:r>
            <a:r>
              <a:rPr lang="ru-RU" dirty="0" smtClean="0"/>
              <a:t>. Опыт работы в Канаде около 3-х лет.</a:t>
            </a:r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smtClean="0"/>
              <a:t>Владимир </a:t>
            </a:r>
            <a:r>
              <a:rPr lang="ru-RU" dirty="0" err="1" smtClean="0"/>
              <a:t>Луцкив</a:t>
            </a:r>
            <a:endParaRPr lang="ru-RU" dirty="0"/>
          </a:p>
        </p:txBody>
      </p:sp>
      <p:pic>
        <p:nvPicPr>
          <p:cNvPr id="36" name="Рисунок 35" descr="photo-02.jpg"/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t="3753" b="3753"/>
          <a:stretch>
            <a:fillRect/>
          </a:stretch>
        </p:blipFill>
        <p:spPr/>
      </p:pic>
      <p:pic>
        <p:nvPicPr>
          <p:cNvPr id="38" name="Рисунок 37" descr="photo1-13.jpg"/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l="37" r="37"/>
          <a:stretch>
            <a:fillRect/>
          </a:stretch>
        </p:blipFill>
        <p:spPr/>
      </p:pic>
      <p:pic>
        <p:nvPicPr>
          <p:cNvPr id="40" name="Рисунок 39" descr="изображение_viber_2021-07-23_14-28-22-293.jpg"/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 t="7552" b="75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15760554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 smtClean="0"/>
              <a:t>Контакты</a:t>
            </a:r>
            <a:r>
              <a:rPr lang="ru-RU" dirty="0" smtClean="0"/>
              <a:t>: Денискин Сергей Евгеньевич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>
                <a:hlinkClick r:id="rId2"/>
              </a:rPr>
              <a:t>apromt.ru</a:t>
            </a:r>
            <a:r>
              <a:rPr lang="ru-RU" sz="2800" dirty="0" smtClean="0"/>
              <a:t>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+375 (29</a:t>
            </a:r>
            <a:r>
              <a:rPr lang="ru-RU" sz="2800" dirty="0" smtClean="0"/>
              <a:t>) </a:t>
            </a:r>
            <a:r>
              <a:rPr lang="en-US" sz="2800" dirty="0" smtClean="0"/>
              <a:t>577</a:t>
            </a:r>
            <a:r>
              <a:rPr lang="ru-RU" sz="2800" dirty="0" smtClean="0"/>
              <a:t>-</a:t>
            </a:r>
            <a:r>
              <a:rPr lang="en-US" sz="2800" dirty="0" smtClean="0"/>
              <a:t>80</a:t>
            </a:r>
            <a:r>
              <a:rPr lang="ru-RU" sz="2800" dirty="0" smtClean="0"/>
              <a:t>-</a:t>
            </a:r>
            <a:r>
              <a:rPr lang="en-US" sz="2800" dirty="0" smtClean="0"/>
              <a:t>87 (</a:t>
            </a:r>
            <a:r>
              <a:rPr lang="ru-RU" sz="2800" dirty="0" smtClean="0"/>
              <a:t>                  )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>
                <a:hlinkClick r:id="rId3"/>
              </a:rPr>
              <a:t>ceo@apromt.ru</a:t>
            </a: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>
                <a:hlinkClick r:id="rId4"/>
              </a:rPr>
              <a:t>forborder@mail.ru</a:t>
            </a:r>
            <a:endParaRPr lang="ru-RU" sz="2800" dirty="0"/>
          </a:p>
        </p:txBody>
      </p:sp>
      <p:pic>
        <p:nvPicPr>
          <p:cNvPr id="5" name="Рисунок 4" descr="9999-vi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254" y="8368145"/>
            <a:ext cx="1585674" cy="554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0109" y="3075708"/>
            <a:ext cx="145487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ДАВАЙТЕ УЖЕ СЕГОДНЯ СОЗДАВАТЬ УДОБНЫЙ МИР БУДУЩЕГО ВМЕСТЕ !!!</a:t>
            </a:r>
            <a:endParaRPr lang="ru-RU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Архипелаг_2121_Шаблон_для_проектов" id="{C24EC6AA-96DA-484C-A205-2DB6A7D8341B}" vid="{F7FCBE34-BF1B-C745-8B84-6FF8F3FAFD4D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Архипелаг_2121_Шаблон_для_проектов" id="{C24EC6AA-96DA-484C-A205-2DB6A7D8341B}" vid="{C20FD28D-3459-A647-8E0A-537B416CA760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ОБЛОЖКИ</Template>
  <TotalTime>2656</TotalTime>
  <Words>708</Words>
  <Application>Microsoft Office PowerPoint</Application>
  <PresentationFormat>Произвольный</PresentationFormat>
  <Paragraphs>106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ОБЛОЖКИ</vt:lpstr>
      <vt:lpstr>РАЗДЕЛИТЕЛИ</vt:lpstr>
      <vt:lpstr>Слайд 1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Партнёра</vt:lpstr>
      <vt:lpstr>Команда</vt:lpstr>
      <vt:lpstr>Контакты: Денискин Сергей Евгеньевич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 Мельянцова</dc:creator>
  <cp:lastModifiedBy>Сергей Д</cp:lastModifiedBy>
  <cp:revision>148</cp:revision>
  <dcterms:created xsi:type="dcterms:W3CDTF">2021-07-02T15:32:26Z</dcterms:created>
  <dcterms:modified xsi:type="dcterms:W3CDTF">2021-07-26T18:02:13Z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