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  <p:sldMasterId id="2147483658" r:id="rId2"/>
  </p:sldMasterIdLst>
  <p:notesMasterIdLst>
    <p:notesMasterId r:id="rId16"/>
  </p:notesMasterIdLst>
  <p:sldIdLst>
    <p:sldId id="256" r:id="rId3"/>
    <p:sldId id="272" r:id="rId4"/>
    <p:sldId id="277" r:id="rId5"/>
    <p:sldId id="259" r:id="rId6"/>
    <p:sldId id="278" r:id="rId7"/>
    <p:sldId id="273" r:id="rId8"/>
    <p:sldId id="270" r:id="rId9"/>
    <p:sldId id="263" r:id="rId10"/>
    <p:sldId id="271" r:id="rId11"/>
    <p:sldId id="265" r:id="rId12"/>
    <p:sldId id="266" r:id="rId13"/>
    <p:sldId id="267" r:id="rId14"/>
    <p:sldId id="268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6332">
          <p15:clr>
            <a:srgbClr val="A4A3A4"/>
          </p15:clr>
        </p15:guide>
        <p15:guide id="3" orient="horz" pos="3564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0" roundtripDataSignature="AMtx7mhq5AdbR3oC2vCPHKkJOZi3DwlC4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5AAE"/>
    <a:srgbClr val="8B95CF"/>
    <a:srgbClr val="CC3300"/>
    <a:srgbClr val="8993CC"/>
    <a:srgbClr val="8C96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3DC2F88-221D-436A-9287-5C2C7602F339}">
  <a:tblStyle styleId="{23DC2F88-221D-436A-9287-5C2C7602F33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492" y="84"/>
      </p:cViewPr>
      <p:guideLst>
        <p:guide pos="6332"/>
        <p:guide orient="horz" pos="35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Динамика продаж, кол-во договоров</a:t>
            </a: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Лист3!$E$24</c:f>
              <c:strCache>
                <c:ptCount val="1"/>
                <c:pt idx="0">
                  <c:v>общественные организации </c:v>
                </c:pt>
              </c:strCache>
            </c:strRef>
          </c:tx>
          <c:spPr>
            <a:solidFill>
              <a:srgbClr val="4F81BD"/>
            </a:solidFill>
            <a:ln w="25400">
              <a:noFill/>
            </a:ln>
          </c:spPr>
          <c:invertIfNegative val="0"/>
          <c:cat>
            <c:numRef>
              <c:f>Лист3!$H$23:$K$23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Лист3!$H$24:$K$24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E36-418C-8BA9-36EC36A7CEDD}"/>
            </c:ext>
          </c:extLst>
        </c:ser>
        <c:ser>
          <c:idx val="1"/>
          <c:order val="1"/>
          <c:tx>
            <c:strRef>
              <c:f>Лист3!$E$25</c:f>
              <c:strCache>
                <c:ptCount val="1"/>
                <c:pt idx="0">
                  <c:v>СМП</c:v>
                </c:pt>
              </c:strCache>
            </c:strRef>
          </c:tx>
          <c:spPr>
            <a:solidFill>
              <a:srgbClr val="C0504D"/>
            </a:solidFill>
            <a:ln w="25400">
              <a:noFill/>
            </a:ln>
          </c:spPr>
          <c:invertIfNegative val="0"/>
          <c:cat>
            <c:numRef>
              <c:f>Лист3!$H$23:$K$23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Лист3!$H$25:$K$25</c:f>
              <c:numCache>
                <c:formatCode>General</c:formatCode>
                <c:ptCount val="4"/>
                <c:pt idx="0">
                  <c:v>20</c:v>
                </c:pt>
                <c:pt idx="1">
                  <c:v>50</c:v>
                </c:pt>
                <c:pt idx="2">
                  <c:v>100</c:v>
                </c:pt>
                <c:pt idx="3">
                  <c:v>200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E36-418C-8BA9-36EC36A7CEDD}"/>
            </c:ext>
          </c:extLst>
        </c:ser>
        <c:ser>
          <c:idx val="2"/>
          <c:order val="2"/>
          <c:tx>
            <c:strRef>
              <c:f>Лист3!$E$26</c:f>
              <c:strCache>
                <c:ptCount val="1"/>
                <c:pt idx="0">
                  <c:v>Самозанятые</c:v>
                </c:pt>
              </c:strCache>
            </c:strRef>
          </c:tx>
          <c:spPr>
            <a:solidFill>
              <a:srgbClr val="9BBB59"/>
            </a:solidFill>
            <a:ln w="25400">
              <a:noFill/>
            </a:ln>
          </c:spPr>
          <c:invertIfNegative val="0"/>
          <c:cat>
            <c:numRef>
              <c:f>Лист3!$H$23:$K$23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Лист3!$H$26:$K$26</c:f>
              <c:numCache>
                <c:formatCode>General</c:formatCode>
                <c:ptCount val="4"/>
                <c:pt idx="0">
                  <c:v>20</c:v>
                </c:pt>
                <c:pt idx="1">
                  <c:v>50</c:v>
                </c:pt>
                <c:pt idx="2">
                  <c:v>100</c:v>
                </c:pt>
                <c:pt idx="3">
                  <c:v>200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E36-418C-8BA9-36EC36A7CE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1541248"/>
        <c:axId val="201538504"/>
      </c:barChart>
      <c:catAx>
        <c:axId val="201541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1538504"/>
        <c:crosses val="autoZero"/>
        <c:auto val="1"/>
        <c:lblAlgn val="ctr"/>
        <c:lblOffset val="100"/>
        <c:noMultiLvlLbl val="0"/>
      </c:catAx>
      <c:valAx>
        <c:axId val="201538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154124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Динамика продаж, кол-во договоров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Лист3!$E$27</c:f>
              <c:strCache>
                <c:ptCount val="1"/>
                <c:pt idx="0">
                  <c:v>корпорации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Лист3!$H$23:$L$23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Лист3!$H$27:$K$27</c:f>
              <c:numCache>
                <c:formatCode>General</c:formatCode>
                <c:ptCount val="4"/>
                <c:pt idx="0">
                  <c:v>3</c:v>
                </c:pt>
                <c:pt idx="1">
                  <c:v>5</c:v>
                </c:pt>
                <c:pt idx="2">
                  <c:v>10</c:v>
                </c:pt>
                <c:pt idx="3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B44-4A6E-AAC7-C33D3F9BF52E}"/>
            </c:ext>
          </c:extLst>
        </c:ser>
        <c:ser>
          <c:idx val="1"/>
          <c:order val="1"/>
          <c:tx>
            <c:strRef>
              <c:f>Лист3!$E$28</c:f>
              <c:strCache>
                <c:ptCount val="1"/>
                <c:pt idx="0">
                  <c:v>муниципалитеты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Лист3!$H$23:$L$23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Лист3!$H$28:$K$28</c:f>
              <c:numCache>
                <c:formatCode>General</c:formatCode>
                <c:ptCount val="4"/>
                <c:pt idx="0">
                  <c:v>5</c:v>
                </c:pt>
                <c:pt idx="1">
                  <c:v>5</c:v>
                </c:pt>
                <c:pt idx="2">
                  <c:v>10</c:v>
                </c:pt>
                <c:pt idx="3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B44-4A6E-AAC7-C33D3F9BF52E}"/>
            </c:ext>
          </c:extLst>
        </c:ser>
        <c:ser>
          <c:idx val="2"/>
          <c:order val="2"/>
          <c:tx>
            <c:strRef>
              <c:f>Лист3!$E$29</c:f>
              <c:strCache>
                <c:ptCount val="1"/>
                <c:pt idx="0">
                  <c:v>ведомства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Лист3!$H$23:$L$23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Лист3!$H$29:$K$29</c:f>
              <c:numCache>
                <c:formatCode>General</c:formatCode>
                <c:ptCount val="4"/>
                <c:pt idx="0">
                  <c:v>4</c:v>
                </c:pt>
                <c:pt idx="1">
                  <c:v>5</c:v>
                </c:pt>
                <c:pt idx="2">
                  <c:v>10</c:v>
                </c:pt>
                <c:pt idx="3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B44-4A6E-AAC7-C33D3F9BF5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1539288"/>
        <c:axId val="201535368"/>
      </c:barChart>
      <c:catAx>
        <c:axId val="201539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1535368"/>
        <c:crosses val="autoZero"/>
        <c:auto val="1"/>
        <c:lblAlgn val="ctr"/>
        <c:lblOffset val="100"/>
        <c:noMultiLvlLbl val="0"/>
      </c:catAx>
      <c:valAx>
        <c:axId val="201535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1539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Прибыль, себестоимость, руб.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Лист3!$E$32</c:f>
              <c:strCache>
                <c:ptCount val="1"/>
                <c:pt idx="0">
                  <c:v>прибыль до налогообложения 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Лист3!$H$23:$K$23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Лист3!$H$32:$K$32</c:f>
              <c:numCache>
                <c:formatCode>#,##0.00</c:formatCode>
                <c:ptCount val="4"/>
                <c:pt idx="0">
                  <c:v>18100000</c:v>
                </c:pt>
                <c:pt idx="1">
                  <c:v>27000000</c:v>
                </c:pt>
                <c:pt idx="2">
                  <c:v>79000000</c:v>
                </c:pt>
                <c:pt idx="3">
                  <c:v>225000000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D82-403F-8510-2F36D660B87E}"/>
            </c:ext>
          </c:extLst>
        </c:ser>
        <c:ser>
          <c:idx val="1"/>
          <c:order val="1"/>
          <c:tx>
            <c:strRef>
              <c:f>Лист3!$E$33</c:f>
              <c:strCache>
                <c:ptCount val="1"/>
                <c:pt idx="0">
                  <c:v>прибыль после налогообложения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Лист3!$H$23:$K$23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Лист3!$H$33:$K$33</c:f>
              <c:numCache>
                <c:formatCode>#,##0.00</c:formatCode>
                <c:ptCount val="4"/>
                <c:pt idx="0">
                  <c:v>17014000</c:v>
                </c:pt>
                <c:pt idx="1">
                  <c:v>25380000</c:v>
                </c:pt>
                <c:pt idx="2">
                  <c:v>74260000</c:v>
                </c:pt>
                <c:pt idx="3">
                  <c:v>211500000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D82-403F-8510-2F36D660B87E}"/>
            </c:ext>
          </c:extLst>
        </c:ser>
        <c:ser>
          <c:idx val="2"/>
          <c:order val="2"/>
          <c:tx>
            <c:strRef>
              <c:f>Лист3!$E$34</c:f>
              <c:strCache>
                <c:ptCount val="1"/>
                <c:pt idx="0">
                  <c:v>себестоимость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Лист3!$H$23:$K$23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Лист3!$H$34:$K$34</c:f>
              <c:numCache>
                <c:formatCode>#,##0.00</c:formatCode>
                <c:ptCount val="4"/>
                <c:pt idx="0">
                  <c:v>30000000</c:v>
                </c:pt>
                <c:pt idx="1">
                  <c:v>35000000</c:v>
                </c:pt>
                <c:pt idx="2">
                  <c:v>45000000</c:v>
                </c:pt>
                <c:pt idx="3">
                  <c:v>80000000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D82-403F-8510-2F36D660B87E}"/>
            </c:ext>
          </c:extLst>
        </c:ser>
        <c:ser>
          <c:idx val="3"/>
          <c:order val="3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Лист3!$H$23:$K$23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Лист3!$H$35:$K$35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D82-403F-8510-2F36D660B8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1538112"/>
        <c:axId val="201536544"/>
      </c:barChart>
      <c:catAx>
        <c:axId val="201538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1536544"/>
        <c:crosses val="autoZero"/>
        <c:auto val="1"/>
        <c:lblAlgn val="ctr"/>
        <c:lblOffset val="100"/>
        <c:noMultiLvlLbl val="0"/>
      </c:catAx>
      <c:valAx>
        <c:axId val="201536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153811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9273601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59300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3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061339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4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43698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5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94255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6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14807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Заменить логотипы на цветные и красиво расставить на слайде, что бы не было пустот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ru-RU"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43983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8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75331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9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121315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0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714298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1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601817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42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066770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43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697237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4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40241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4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88226" y="566928"/>
            <a:ext cx="10849819" cy="1165167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46"/>
          <p:cNvSpPr txBox="1"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" name="Google Shape;14;p46"/>
          <p:cNvSpPr txBox="1"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46"/>
          <p:cNvSpPr txBox="1">
            <a:spLocks noGrp="1"/>
          </p:cNvSpPr>
          <p:nvPr>
            <p:ph type="body" idx="2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D7C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6" name="Google Shape;16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2976" y="740509"/>
            <a:ext cx="5432746" cy="19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725488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47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2" name="Google Shape;22;p47"/>
          <p:cNvSpPr txBox="1">
            <a:spLocks noGrp="1"/>
          </p:cNvSpPr>
          <p:nvPr>
            <p:ph type="body" idx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47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47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47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Google Shape;26;p47"/>
          <p:cNvSpPr txBox="1">
            <a:spLocks noGrp="1"/>
          </p:cNvSpPr>
          <p:nvPr>
            <p:ph type="body" idx="4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Пользовательский макет">
  <p:cSld name="5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8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1" name="Google Shape;31;p48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48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3" name="Google Shape;33;p48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49"/>
          <p:cNvPicPr preferRelativeResize="0"/>
          <p:nvPr/>
        </p:nvPicPr>
        <p:blipFill rotWithShape="1">
          <a:blip r:embed="rId3">
            <a:alphaModFix amt="58000"/>
          </a:blip>
          <a:srcRect/>
          <a:stretch/>
        </p:blipFill>
        <p:spPr>
          <a:xfrm>
            <a:off x="8650225" y="-2453964"/>
            <a:ext cx="14708921" cy="1376966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49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Google Shape;37;p49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38" name="Google Shape;38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49"/>
          <p:cNvSpPr txBox="1">
            <a:spLocks noGrp="1"/>
          </p:cNvSpPr>
          <p:nvPr>
            <p:ph type="body" idx="2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Google Shape;41;p49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Пользовательский макет">
  <p:cSld name="2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27138" y="225635"/>
            <a:ext cx="16355822" cy="156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50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7" name="Google Shape;47;p50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Google Shape;48;p50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9" name="Google Shape;49;p50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Google Shape;50;p50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27138" y="225635"/>
            <a:ext cx="16355822" cy="156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51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56" name="Google Shape;56;p51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Google Shape;57;p51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8" name="Google Shape;58;p51"/>
          <p:cNvSpPr txBox="1">
            <a:spLocks noGrp="1"/>
          </p:cNvSpPr>
          <p:nvPr>
            <p:ph type="body" idx="2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p51"/>
          <p:cNvSpPr>
            <a:spLocks noGrp="1"/>
          </p:cNvSpPr>
          <p:nvPr>
            <p:ph type="pic" idx="3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p51"/>
          <p:cNvSpPr txBox="1">
            <a:spLocks noGrp="1"/>
          </p:cNvSpPr>
          <p:nvPr>
            <p:ph type="body" idx="4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p51"/>
          <p:cNvSpPr txBox="1">
            <a:spLocks noGrp="1"/>
          </p:cNvSpPr>
          <p:nvPr>
            <p:ph type="body" idx="5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Google Shape;62;p51"/>
          <p:cNvSpPr>
            <a:spLocks noGrp="1"/>
          </p:cNvSpPr>
          <p:nvPr>
            <p:ph type="pic" idx="6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Google Shape;63;p51"/>
          <p:cNvSpPr txBox="1">
            <a:spLocks noGrp="1"/>
          </p:cNvSpPr>
          <p:nvPr>
            <p:ph type="body" idx="7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51"/>
          <p:cNvSpPr txBox="1">
            <a:spLocks noGrp="1"/>
          </p:cNvSpPr>
          <p:nvPr>
            <p:ph type="body" idx="8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Google Shape;65;p51"/>
          <p:cNvSpPr>
            <a:spLocks noGrp="1"/>
          </p:cNvSpPr>
          <p:nvPr>
            <p:ph type="pic" idx="9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6" name="Google Shape;66;p51"/>
          <p:cNvSpPr txBox="1">
            <a:spLocks noGrp="1"/>
          </p:cNvSpPr>
          <p:nvPr>
            <p:ph type="body" idx="13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Google Shape;67;p51"/>
          <p:cNvSpPr txBox="1">
            <a:spLocks noGrp="1"/>
          </p:cNvSpPr>
          <p:nvPr>
            <p:ph type="body" idx="14"/>
          </p:nvPr>
        </p:nvSpPr>
        <p:spPr>
          <a:xfrm>
            <a:off x="15143227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Google Shape;68;p51"/>
          <p:cNvSpPr>
            <a:spLocks noGrp="1"/>
          </p:cNvSpPr>
          <p:nvPr>
            <p:ph type="pic" idx="15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Google Shape;69;p51"/>
          <p:cNvSpPr txBox="1">
            <a:spLocks noGrp="1"/>
          </p:cNvSpPr>
          <p:nvPr>
            <p:ph type="body" idx="16"/>
          </p:nvPr>
        </p:nvSpPr>
        <p:spPr>
          <a:xfrm>
            <a:off x="15143227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итульный слайд">
  <p:cSld name="1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54"/>
          <p:cNvPicPr preferRelativeResize="0"/>
          <p:nvPr/>
        </p:nvPicPr>
        <p:blipFill rotWithShape="1">
          <a:blip r:embed="rId3">
            <a:alphaModFix/>
          </a:blip>
          <a:srcRect l="-911" r="6517" b="8318"/>
          <a:stretch/>
        </p:blipFill>
        <p:spPr>
          <a:xfrm>
            <a:off x="0" y="0"/>
            <a:ext cx="20228512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54"/>
          <p:cNvSpPr txBox="1"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3" name="Google Shape;73;p54"/>
          <p:cNvSpPr txBox="1"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Google Shape;74;p54"/>
          <p:cNvSpPr txBox="1">
            <a:spLocks noGrp="1"/>
          </p:cNvSpPr>
          <p:nvPr>
            <p:ph type="body" idx="2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D7C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75" name="Google Shape;75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1538" y="725488"/>
            <a:ext cx="5432746" cy="19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Пользовательский макет">
  <p:cSld name="3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55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1" name="Google Shape;81;p55"/>
          <p:cNvSpPr txBox="1">
            <a:spLocks noGrp="1"/>
          </p:cNvSpPr>
          <p:nvPr>
            <p:ph type="body" idx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p55"/>
          <p:cNvSpPr txBox="1"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3" name="Google Shape;83;p55"/>
          <p:cNvSpPr txBox="1">
            <a:spLocks noGrp="1"/>
          </p:cNvSpPr>
          <p:nvPr>
            <p:ph type="body" idx="2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4" name="Google Shape;84;p55"/>
          <p:cNvSpPr>
            <a:spLocks noGrp="1"/>
          </p:cNvSpPr>
          <p:nvPr>
            <p:ph type="pic" idx="3"/>
          </p:nvPr>
        </p:nvSpPr>
        <p:spPr>
          <a:xfrm>
            <a:off x="0" y="0"/>
            <a:ext cx="10202755" cy="113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Пользовательский макет">
  <p:cSld name="4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56"/>
          <p:cNvPicPr preferRelativeResize="0"/>
          <p:nvPr/>
        </p:nvPicPr>
        <p:blipFill rotWithShape="1">
          <a:blip r:embed="rId3">
            <a:alphaModFix amt="58000"/>
          </a:blip>
          <a:srcRect/>
          <a:stretch/>
        </p:blipFill>
        <p:spPr>
          <a:xfrm rot="10800000">
            <a:off x="-2925209" y="4296696"/>
            <a:ext cx="10473263" cy="9804479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56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56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89" name="Google Shape;89;p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56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2" name="Google Shape;92;p56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3" name="Google Shape;93;p56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=""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3161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итульный слайд">
  <p:cSld name="1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63346" y="-3760202"/>
            <a:ext cx="15445313" cy="1446412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53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99" name="Google Shape;99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53"/>
          <p:cNvSpPr txBox="1">
            <a:spLocks noGrp="1"/>
          </p:cNvSpPr>
          <p:nvPr>
            <p:ph type="subTitle" idx="1"/>
          </p:nvPr>
        </p:nvSpPr>
        <p:spPr>
          <a:xfrm>
            <a:off x="906400" y="5923756"/>
            <a:ext cx="15078074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1" name="Google Shape;101;p53"/>
          <p:cNvSpPr txBox="1">
            <a:spLocks noGrp="1"/>
          </p:cNvSpPr>
          <p:nvPr>
            <p:ph type="title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2" name="Google Shape;102;p53"/>
          <p:cNvSpPr txBox="1">
            <a:spLocks noGrp="1"/>
          </p:cNvSpPr>
          <p:nvPr>
            <p:ph type="ftr" idx="11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03" name="Google Shape;103;p5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06400" y="714058"/>
            <a:ext cx="3177669" cy="1182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7"/>
          <p:cNvSpPr txBox="1">
            <a:spLocks noGrp="1"/>
          </p:cNvSpPr>
          <p:nvPr>
            <p:ph type="subTitle" idx="1"/>
          </p:nvPr>
        </p:nvSpPr>
        <p:spPr>
          <a:xfrm>
            <a:off x="888112" y="5923756"/>
            <a:ext cx="15078074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06" name="Google Shape;106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75391">
            <a:off x="5474785" y="-2762628"/>
            <a:ext cx="17590815" cy="16840956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57"/>
          <p:cNvSpPr txBox="1">
            <a:spLocks noGrp="1"/>
          </p:cNvSpPr>
          <p:nvPr>
            <p:ph type="title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8" name="Google Shape;108;p57"/>
          <p:cNvSpPr txBox="1">
            <a:spLocks noGrp="1"/>
          </p:cNvSpPr>
          <p:nvPr>
            <p:ph type="ftr" idx="11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9" name="Google Shape;109;p57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10" name="Google Shape;110;p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8112" y="714058"/>
            <a:ext cx="3177669" cy="1182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5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4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Титульный слайд">
  <p:cSld name="3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8"/>
          <p:cNvSpPr txBox="1"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4" name="Google Shape;114;p58"/>
          <p:cNvSpPr txBox="1">
            <a:spLocks noGrp="1"/>
          </p:cNvSpPr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15" name="Google Shape;115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97805" y="-1758684"/>
            <a:ext cx="15018686" cy="1536487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58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7" name="Google Shape;117;p58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18" name="Google Shape;118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5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Титульный слайд">
  <p:cSld name="4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9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22" name="Google Shape;122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59"/>
          <p:cNvSpPr txBox="1"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5" name="Google Shape;125;p59"/>
          <p:cNvSpPr txBox="1">
            <a:spLocks noGrp="1"/>
          </p:cNvSpPr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6" name="Google Shape;126;p59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Титульный слайд">
  <p:cSld name="2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60"/>
          <p:cNvPicPr preferRelativeResize="0"/>
          <p:nvPr/>
        </p:nvPicPr>
        <p:blipFill rotWithShape="1">
          <a:blip r:embed="rId3">
            <a:alphaModFix/>
          </a:blip>
          <a:srcRect l="9099" t="15719" r="12464" b="31480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60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30" name="Google Shape;130;p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6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60"/>
          <p:cNvSpPr txBox="1"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3" name="Google Shape;133;p60"/>
          <p:cNvSpPr txBox="1">
            <a:spLocks noGrp="1"/>
          </p:cNvSpPr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4" name="Google Shape;134;p60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5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4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54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2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t.2035.university/project/konstruktor-cifrovyh-platforma-nbicsnet?_ga=2.77619293.818652619.1627111973-170736627.162301321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jpeg"/><Relationship Id="rId15" Type="http://schemas.openxmlformats.org/officeDocument/2006/relationships/image" Target="../media/image39.gif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quote.rbc.ru/news/article/5f4363819a79479d6cdb08a1" TargetMode="External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1.tiff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lubinka.ru/" TargetMode="External"/><Relationship Id="rId3" Type="http://schemas.openxmlformats.org/officeDocument/2006/relationships/hyperlink" Target="https://sc.gov39.ru/ru%20/" TargetMode="External"/><Relationship Id="rId7" Type="http://schemas.openxmlformats.org/officeDocument/2006/relationships/image" Target="../media/image58.png"/><Relationship Id="rId12" Type="http://schemas.openxmlformats.org/officeDocument/2006/relationships/hyperlink" Target="https://sc.gov39.ru/ru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7.png"/><Relationship Id="rId11" Type="http://schemas.openxmlformats.org/officeDocument/2006/relationships/image" Target="../media/image60.png"/><Relationship Id="rId5" Type="http://schemas.openxmlformats.org/officeDocument/2006/relationships/hyperlink" Target="https://mtpp.nbics.net/ru" TargetMode="External"/><Relationship Id="rId10" Type="http://schemas.openxmlformats.org/officeDocument/2006/relationships/hyperlink" Target="https://gusev.nbics.net/" TargetMode="External"/><Relationship Id="rId4" Type="http://schemas.openxmlformats.org/officeDocument/2006/relationships/image" Target="../media/image56.png"/><Relationship Id="rId9" Type="http://schemas.openxmlformats.org/officeDocument/2006/relationships/image" Target="../media/image5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8.svg"/><Relationship Id="rId5" Type="http://schemas.openxmlformats.org/officeDocument/2006/relationships/image" Target="../media/image70.png"/><Relationship Id="rId4" Type="http://schemas.openxmlformats.org/officeDocument/2006/relationships/image" Target="../media/image8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"/>
          <p:cNvSpPr txBox="1">
            <a:spLocks noGrp="1"/>
          </p:cNvSpPr>
          <p:nvPr>
            <p:ph type="ctrTitle"/>
          </p:nvPr>
        </p:nvSpPr>
        <p:spPr>
          <a:xfrm>
            <a:off x="828150" y="3370335"/>
            <a:ext cx="9916050" cy="3171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r>
              <a:rPr lang="ru-RU" sz="6000" dirty="0"/>
              <a:t>Конструктор </a:t>
            </a:r>
            <a:r>
              <a:rPr lang="en-US" sz="6000" dirty="0" smtClean="0"/>
              <a:t>NBICS.NET </a:t>
            </a:r>
            <a:r>
              <a:rPr lang="ru-RU" sz="6000" dirty="0"/>
              <a:t/>
            </a:r>
            <a:br>
              <a:rPr lang="ru-RU" sz="6000" dirty="0"/>
            </a:br>
            <a:endParaRPr dirty="0"/>
          </a:p>
        </p:txBody>
      </p:sp>
      <p:sp>
        <p:nvSpPr>
          <p:cNvPr id="140" name="Google Shape;140;p12"/>
          <p:cNvSpPr txBox="1">
            <a:spLocks noGrp="1"/>
          </p:cNvSpPr>
          <p:nvPr>
            <p:ph type="subTitle" idx="1"/>
          </p:nvPr>
        </p:nvSpPr>
        <p:spPr>
          <a:xfrm>
            <a:off x="871538" y="8112507"/>
            <a:ext cx="11256262" cy="7867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spcBef>
                <a:spcPts val="0"/>
              </a:spcBef>
              <a:buSzPts val="4400"/>
            </a:pPr>
            <a:r>
              <a:rPr lang="ru-RU" sz="4400" b="1" dirty="0" smtClean="0"/>
              <a:t>Просто, дешево, функционально</a:t>
            </a:r>
          </a:p>
          <a:p>
            <a:pPr lvl="0">
              <a:spcBef>
                <a:spcPts val="0"/>
              </a:spcBef>
              <a:buSzPts val="4400"/>
            </a:pPr>
            <a:r>
              <a:rPr lang="ru-RU" sz="4400" b="1" dirty="0" smtClean="0"/>
              <a:t>и…. более справедливо !!!</a:t>
            </a:r>
            <a:endParaRPr lang="en-US" sz="4400" b="1" dirty="0" smtClean="0"/>
          </a:p>
          <a:p>
            <a:pPr lvl="0">
              <a:spcBef>
                <a:spcPts val="0"/>
              </a:spcBef>
              <a:buSzPts val="4400"/>
            </a:pPr>
            <a:endParaRPr lang="ru-RU" sz="4400" dirty="0"/>
          </a:p>
        </p:txBody>
      </p:sp>
      <p:sp>
        <p:nvSpPr>
          <p:cNvPr id="141" name="Google Shape;141;p12"/>
          <p:cNvSpPr txBox="1">
            <a:spLocks noGrp="1"/>
          </p:cNvSpPr>
          <p:nvPr>
            <p:ph type="body" idx="2"/>
          </p:nvPr>
        </p:nvSpPr>
        <p:spPr>
          <a:xfrm>
            <a:off x="910335" y="10374313"/>
            <a:ext cx="11234039" cy="53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D7C0"/>
              </a:buClr>
              <a:buSzPts val="1400"/>
              <a:buNone/>
            </a:pPr>
            <a:r>
              <a:rPr lang="en-US" i="1" dirty="0">
                <a:hlinkClick r:id="rId3"/>
              </a:rPr>
              <a:t>https://pt.2035.university/project/konstruktor-cifrovyh-platforma-nbicsnet?_ga=2.77619293.818652619.1627111973-170736627.162301321</a:t>
            </a:r>
            <a:r>
              <a:rPr lang="en-US" i="1" dirty="0"/>
              <a:t> Cc</a:t>
            </a:r>
            <a:r>
              <a:rPr lang="ru-RU" i="1" dirty="0" err="1"/>
              <a:t>ылка</a:t>
            </a:r>
            <a:r>
              <a:rPr lang="ru-RU" i="1" dirty="0"/>
              <a:t> на проект на сайте Архипелага</a:t>
            </a:r>
            <a:endParaRPr dirty="0"/>
          </a:p>
        </p:txBody>
      </p:sp>
      <p:sp>
        <p:nvSpPr>
          <p:cNvPr id="5" name="Google Shape;140;p12"/>
          <p:cNvSpPr txBox="1">
            <a:spLocks/>
          </p:cNvSpPr>
          <p:nvPr/>
        </p:nvSpPr>
        <p:spPr>
          <a:xfrm>
            <a:off x="14458949" y="9681617"/>
            <a:ext cx="4734815" cy="7867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spcBef>
                <a:spcPts val="0"/>
              </a:spcBef>
              <a:buSzPts val="4400"/>
            </a:pPr>
            <a:r>
              <a:rPr lang="ru-RU" sz="2800" dirty="0"/>
              <a:t>Руководитель проекта</a:t>
            </a:r>
          </a:p>
          <a:p>
            <a:pPr algn="r">
              <a:spcBef>
                <a:spcPts val="0"/>
              </a:spcBef>
              <a:buSzPts val="4400"/>
            </a:pPr>
            <a:r>
              <a:rPr lang="ru-RU" sz="2800" dirty="0"/>
              <a:t>к.т.н. Меркулов Александр</a:t>
            </a:r>
            <a:endParaRPr lang="en-US" sz="2800" dirty="0"/>
          </a:p>
          <a:p>
            <a:pPr algn="r">
              <a:spcBef>
                <a:spcPts val="0"/>
              </a:spcBef>
              <a:buSzPts val="4400"/>
            </a:pP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3"/>
          <p:cNvSpPr txBox="1">
            <a:spLocks noGrp="1"/>
          </p:cNvSpPr>
          <p:nvPr>
            <p:ph type="title"/>
          </p:nvPr>
        </p:nvSpPr>
        <p:spPr>
          <a:xfrm>
            <a:off x="886257" y="161737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 dirty="0" smtClean="0">
                <a:solidFill>
                  <a:schemeClr val="tx1"/>
                </a:solidFill>
              </a:rPr>
              <a:t>Проблема</a:t>
            </a:r>
            <a:r>
              <a:rPr lang="en-US" b="1" dirty="0" smtClean="0">
                <a:solidFill>
                  <a:schemeClr val="tx1"/>
                </a:solidFill>
              </a:rPr>
              <a:t>: </a:t>
            </a:r>
            <a:r>
              <a:rPr lang="ru-RU" b="1" dirty="0" smtClean="0">
                <a:solidFill>
                  <a:schemeClr val="tx1"/>
                </a:solidFill>
              </a:rPr>
              <a:t>ЧЕЛОВЕК ДЛЯ ЦИФРЫ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EC7C458-731C-4768-A31F-83E2CC4E2C0C}"/>
              </a:ext>
            </a:extLst>
          </p:cNvPr>
          <p:cNvSpPr txBox="1"/>
          <p:nvPr/>
        </p:nvSpPr>
        <p:spPr>
          <a:xfrm>
            <a:off x="1226534" y="6757059"/>
            <a:ext cx="105737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0" algn="just"/>
            <a:r>
              <a:rPr lang="ru-RU" sz="2400" b="1" dirty="0">
                <a:solidFill>
                  <a:schemeClr val="bg1"/>
                </a:solidFill>
              </a:rPr>
              <a:t>Тренды на повышение эффективности производства за счет цифровизации и автоматизации процессов в условиях ограниченного доступа к цифровым ресурсам создают социальную напряженность как в России, так и в Мире двух типов</a:t>
            </a:r>
            <a:r>
              <a:rPr lang="en-US" sz="2400" b="1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2175333-8CA4-4A96-9E3E-48279AE644B1}"/>
              </a:ext>
            </a:extLst>
          </p:cNvPr>
          <p:cNvSpPr txBox="1"/>
          <p:nvPr/>
        </p:nvSpPr>
        <p:spPr>
          <a:xfrm>
            <a:off x="6356350" y="7740650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50F3714-7011-480E-80F5-40B7C69402A6}"/>
              </a:ext>
            </a:extLst>
          </p:cNvPr>
          <p:cNvSpPr txBox="1"/>
          <p:nvPr/>
        </p:nvSpPr>
        <p:spPr>
          <a:xfrm>
            <a:off x="785595" y="1949989"/>
            <a:ext cx="11120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0" algn="just"/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B04C7F20-6E15-44F7-B812-3F3DD0DC6C06}"/>
              </a:ext>
            </a:extLst>
          </p:cNvPr>
          <p:cNvSpPr txBox="1"/>
          <p:nvPr/>
        </p:nvSpPr>
        <p:spPr>
          <a:xfrm>
            <a:off x="1279815" y="8649726"/>
            <a:ext cx="5168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0" algn="just"/>
            <a:r>
              <a:rPr lang="en-US" sz="2400" dirty="0">
                <a:solidFill>
                  <a:schemeClr val="bg1"/>
                </a:solidFill>
              </a:rPr>
              <a:t>1.</a:t>
            </a:r>
            <a:r>
              <a:rPr lang="ru-RU" sz="2400" dirty="0">
                <a:solidFill>
                  <a:schemeClr val="bg1"/>
                </a:solidFill>
              </a:rPr>
              <a:t> Сокращение персонала внутри корпорации вследствие цифровой трансформации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F11D4B94-A1AC-45C7-9314-B11F8370B032}"/>
              </a:ext>
            </a:extLst>
          </p:cNvPr>
          <p:cNvSpPr txBox="1"/>
          <p:nvPr/>
        </p:nvSpPr>
        <p:spPr>
          <a:xfrm>
            <a:off x="6764346" y="8673626"/>
            <a:ext cx="63322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2. Формирование олигополии с доминированием ограниченного количества  участников</a:t>
            </a:r>
          </a:p>
          <a:p>
            <a:endParaRPr lang="ru-RU" sz="2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37160" y="1072826"/>
            <a:ext cx="199669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/>
              <a:t>C</a:t>
            </a:r>
            <a:r>
              <a:rPr lang="ru-RU" sz="3600" b="1" dirty="0" err="1" smtClean="0"/>
              <a:t>уществующая</a:t>
            </a:r>
            <a:r>
              <a:rPr lang="ru-RU" sz="3600" b="1" dirty="0" smtClean="0"/>
              <a:t> бизнес - модель программно-технологического  развития  породила </a:t>
            </a:r>
          </a:p>
          <a:p>
            <a:pPr algn="ctr"/>
            <a:r>
              <a:rPr lang="ru-RU" sz="3600" b="1" dirty="0" smtClean="0"/>
              <a:t>динозавров цифрового мира  на основе </a:t>
            </a:r>
            <a:endParaRPr lang="ru-RU" sz="3600" b="1" dirty="0" smtClean="0"/>
          </a:p>
          <a:p>
            <a:pPr algn="ctr"/>
            <a:r>
              <a:rPr lang="ru-RU" sz="3600" dirty="0" smtClean="0"/>
              <a:t> </a:t>
            </a:r>
            <a:r>
              <a:rPr lang="ru-RU" sz="3600" b="1" dirty="0" smtClean="0"/>
              <a:t>«БОЛЬШИХ»</a:t>
            </a:r>
            <a:r>
              <a:rPr lang="ru-RU" sz="3600" dirty="0" smtClean="0"/>
              <a:t> </a:t>
            </a:r>
            <a:r>
              <a:rPr lang="ru-RU" sz="3600" b="1" dirty="0" smtClean="0"/>
              <a:t>цифровых </a:t>
            </a:r>
            <a:r>
              <a:rPr lang="ru-RU" sz="3600" b="1" dirty="0" smtClean="0"/>
              <a:t>платформ и </a:t>
            </a:r>
            <a:r>
              <a:rPr lang="ru-RU" sz="3600" b="1" dirty="0" smtClean="0"/>
              <a:t>«БОЛЬШИХ» цифровых </a:t>
            </a:r>
            <a:r>
              <a:rPr lang="ru-RU" sz="3600" b="1" dirty="0" smtClean="0"/>
              <a:t>экосистем</a:t>
            </a:r>
            <a:r>
              <a:rPr lang="ru-RU" sz="3600" dirty="0" smtClean="0"/>
              <a:t>. </a:t>
            </a:r>
          </a:p>
          <a:p>
            <a:pPr algn="ctr"/>
            <a:r>
              <a:rPr lang="ru-RU" sz="3600" b="1" dirty="0" smtClean="0"/>
              <a:t>Внутри которых </a:t>
            </a:r>
            <a:r>
              <a:rPr lang="ru-RU" sz="3600" b="1" dirty="0" smtClean="0"/>
              <a:t>со временем человек </a:t>
            </a:r>
            <a:r>
              <a:rPr lang="ru-RU" sz="3600" b="1" dirty="0" smtClean="0"/>
              <a:t>будет не нужен, а </a:t>
            </a:r>
            <a:r>
              <a:rPr lang="ru-RU" sz="3600" b="1" dirty="0" smtClean="0"/>
              <a:t>вне </a:t>
            </a:r>
            <a:r>
              <a:rPr lang="ru-RU" sz="3600" b="1" dirty="0" smtClean="0"/>
              <a:t>не будет иметь смысла </a:t>
            </a:r>
            <a:endParaRPr lang="ru-RU" sz="36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534" y="3381150"/>
            <a:ext cx="18011450" cy="7426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6126" y="4175760"/>
            <a:ext cx="1591071" cy="1605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7600" y="4456946"/>
            <a:ext cx="1818979" cy="1647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2715" y="4924862"/>
            <a:ext cx="7108652" cy="281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3202" y="6278880"/>
            <a:ext cx="1815958" cy="126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090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B035C08A-EC4F-4F87-9586-C68CBF04DE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69566" y="5706989"/>
            <a:ext cx="6734559" cy="6151891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52" y="2008822"/>
            <a:ext cx="19125476" cy="902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5152" y="438537"/>
            <a:ext cx="19653796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6"/>
                </a:solidFill>
              </a:rPr>
              <a:t>Решение </a:t>
            </a:r>
            <a:r>
              <a:rPr lang="en-US" sz="4000" b="1" dirty="0">
                <a:solidFill>
                  <a:schemeClr val="accent6"/>
                </a:solidFill>
              </a:rPr>
              <a:t>: </a:t>
            </a:r>
            <a:r>
              <a:rPr lang="ru-RU" sz="4000" b="1" dirty="0" smtClean="0">
                <a:solidFill>
                  <a:schemeClr val="accent6"/>
                </a:solidFill>
              </a:rPr>
              <a:t>«</a:t>
            </a:r>
            <a:r>
              <a:rPr lang="ru-RU" sz="4000" b="1" dirty="0" smtClean="0">
                <a:solidFill>
                  <a:schemeClr val="accent6"/>
                </a:solidFill>
              </a:rPr>
              <a:t>малые </a:t>
            </a:r>
            <a:r>
              <a:rPr lang="ru-RU" sz="4000" b="1" dirty="0" smtClean="0">
                <a:solidFill>
                  <a:schemeClr val="accent6"/>
                </a:solidFill>
              </a:rPr>
              <a:t>социотехнические» платформы </a:t>
            </a:r>
            <a:r>
              <a:rPr lang="ru-RU" sz="4000" b="1" dirty="0">
                <a:solidFill>
                  <a:schemeClr val="accent6"/>
                </a:solidFill>
              </a:rPr>
              <a:t>и </a:t>
            </a:r>
            <a:r>
              <a:rPr lang="ru-RU" sz="4000" b="1" dirty="0" smtClean="0">
                <a:solidFill>
                  <a:schemeClr val="accent6"/>
                </a:solidFill>
              </a:rPr>
              <a:t>экосистемы </a:t>
            </a:r>
            <a:r>
              <a:rPr lang="ru-RU" sz="4000" b="1" dirty="0" smtClean="0">
                <a:solidFill>
                  <a:schemeClr val="accent6"/>
                </a:solidFill>
              </a:rPr>
              <a:t>на основе </a:t>
            </a:r>
            <a:r>
              <a:rPr lang="ru-RU" sz="4000" b="1" dirty="0" smtClean="0">
                <a:solidFill>
                  <a:schemeClr val="accent6"/>
                </a:solidFill>
              </a:rPr>
              <a:t>децентрализованного конвергентного </a:t>
            </a:r>
            <a:r>
              <a:rPr lang="ru-RU" sz="4000" b="1" dirty="0" smtClean="0">
                <a:solidFill>
                  <a:schemeClr val="accent6"/>
                </a:solidFill>
              </a:rPr>
              <a:t>сетевого взаимодействия </a:t>
            </a:r>
            <a:r>
              <a:rPr lang="en-US" sz="4000" b="1" dirty="0" smtClean="0">
                <a:solidFill>
                  <a:schemeClr val="accent6"/>
                </a:solidFill>
              </a:rPr>
              <a:t>NBICS.NET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1407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91CDAF6B-DFF0-4641-AA57-3C0DB3DECC5A}"/>
              </a:ext>
            </a:extLst>
          </p:cNvPr>
          <p:cNvSpPr/>
          <p:nvPr/>
        </p:nvSpPr>
        <p:spPr>
          <a:xfrm>
            <a:off x="10257808" y="1473127"/>
            <a:ext cx="8996743" cy="9553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8" name="Google Shape;158;p35"/>
          <p:cNvSpPr txBox="1">
            <a:spLocks noGrp="1"/>
          </p:cNvSpPr>
          <p:nvPr>
            <p:ph type="title"/>
          </p:nvPr>
        </p:nvSpPr>
        <p:spPr>
          <a:xfrm>
            <a:off x="894588" y="562037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 dirty="0">
                <a:solidFill>
                  <a:schemeClr val="accent6"/>
                </a:solidFill>
              </a:rPr>
              <a:t>Продукт</a:t>
            </a:r>
            <a:endParaRPr dirty="0">
              <a:solidFill>
                <a:schemeClr val="accent6"/>
              </a:solidFill>
            </a:endParaRPr>
          </a:p>
        </p:txBody>
      </p:sp>
      <p:sp>
        <p:nvSpPr>
          <p:cNvPr id="4" name="Google Shape;159;p35">
            <a:extLst>
              <a:ext uri="{FF2B5EF4-FFF2-40B4-BE49-F238E27FC236}">
                <a16:creationId xmlns="" xmlns:a16="http://schemas.microsoft.com/office/drawing/2014/main" id="{3ACBBAAA-4991-4421-A1A0-E1D4F959A9BF}"/>
              </a:ext>
            </a:extLst>
          </p:cNvPr>
          <p:cNvSpPr txBox="1">
            <a:spLocks/>
          </p:cNvSpPr>
          <p:nvPr/>
        </p:nvSpPr>
        <p:spPr>
          <a:xfrm>
            <a:off x="822452" y="1275268"/>
            <a:ext cx="9202502" cy="1793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5875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Конструктор </a:t>
            </a:r>
            <a:r>
              <a:rPr lang="en-US" sz="2400" b="1" dirty="0" smtClean="0">
                <a:solidFill>
                  <a:srgbClr val="FF0000"/>
                </a:solidFill>
              </a:rPr>
              <a:t>NBICS.NET</a:t>
            </a:r>
            <a:r>
              <a:rPr lang="ru-RU" sz="2400" b="1" dirty="0" smtClean="0">
                <a:solidFill>
                  <a:schemeClr val="accent6"/>
                </a:solidFill>
              </a:rPr>
              <a:t>, для создания  </a:t>
            </a:r>
            <a:r>
              <a:rPr lang="en-US" sz="2400" b="1" dirty="0" smtClean="0">
                <a:solidFill>
                  <a:schemeClr val="accent6"/>
                </a:solidFill>
              </a:rPr>
              <a:t>,</a:t>
            </a:r>
            <a:r>
              <a:rPr lang="ru-RU" sz="2400" b="1" dirty="0" smtClean="0">
                <a:solidFill>
                  <a:srgbClr val="FF0000"/>
                </a:solidFill>
              </a:rPr>
              <a:t>социотехнических </a:t>
            </a:r>
            <a:r>
              <a:rPr lang="ru-RU" sz="2400" b="1" dirty="0" smtClean="0">
                <a:solidFill>
                  <a:srgbClr val="FF0000"/>
                </a:solidFill>
              </a:rPr>
              <a:t>систем нового типа</a:t>
            </a:r>
            <a:r>
              <a:rPr lang="ru-RU" sz="2400" b="1" dirty="0" smtClean="0">
                <a:solidFill>
                  <a:schemeClr val="accent6"/>
                </a:solidFill>
              </a:rPr>
              <a:t>, </a:t>
            </a:r>
            <a:r>
              <a:rPr lang="ru-RU" sz="2400" b="1" dirty="0">
                <a:solidFill>
                  <a:schemeClr val="accent6"/>
                </a:solidFill>
              </a:rPr>
              <a:t>обеспечивающих снижение транзакционных издержек</a:t>
            </a:r>
            <a:r>
              <a:rPr lang="en-US" sz="2400" b="1" dirty="0">
                <a:solidFill>
                  <a:schemeClr val="accent6"/>
                </a:solidFill>
              </a:rPr>
              <a:t> </a:t>
            </a:r>
            <a:r>
              <a:rPr lang="ru-RU" sz="2400" b="1" dirty="0">
                <a:solidFill>
                  <a:schemeClr val="accent6"/>
                </a:solidFill>
              </a:rPr>
              <a:t>за счет  </a:t>
            </a:r>
            <a:r>
              <a:rPr lang="ru-RU" sz="2400" b="1" dirty="0" smtClean="0">
                <a:solidFill>
                  <a:srgbClr val="FF0000"/>
                </a:solidFill>
              </a:rPr>
              <a:t>уникальных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природосообразных</a:t>
            </a:r>
            <a:r>
              <a:rPr lang="ru-RU" sz="2400" b="1" dirty="0" smtClean="0">
                <a:solidFill>
                  <a:srgbClr val="FF0000"/>
                </a:solidFill>
              </a:rPr>
              <a:t> подсистем</a:t>
            </a:r>
            <a:r>
              <a:rPr lang="ru-RU" sz="2400" b="1" dirty="0" smtClean="0">
                <a:solidFill>
                  <a:schemeClr val="accent6"/>
                </a:solidFill>
              </a:rPr>
              <a:t> </a:t>
            </a:r>
            <a:r>
              <a:rPr lang="ru-RU" sz="2400" b="1" dirty="0">
                <a:solidFill>
                  <a:schemeClr val="accent6"/>
                </a:solidFill>
              </a:rPr>
              <a:t>и формирование </a:t>
            </a:r>
            <a:r>
              <a:rPr lang="ru-RU" sz="2400" b="1" dirty="0">
                <a:solidFill>
                  <a:srgbClr val="FF0000"/>
                </a:solidFill>
              </a:rPr>
              <a:t>новой  </a:t>
            </a:r>
            <a:r>
              <a:rPr lang="ru-RU" sz="2400" b="1" dirty="0" smtClean="0">
                <a:solidFill>
                  <a:srgbClr val="FF0000"/>
                </a:solidFill>
              </a:rPr>
              <a:t>бизнес модели </a:t>
            </a:r>
            <a:r>
              <a:rPr lang="ru-RU" sz="2400" b="1" dirty="0">
                <a:solidFill>
                  <a:schemeClr val="accent6"/>
                </a:solidFill>
              </a:rPr>
              <a:t>разделения труда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70419CC2-94DF-4BFB-9865-F332B3844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85157" y="7446089"/>
            <a:ext cx="1097360" cy="106366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36A6C2D-1C8D-441C-960F-D56D4ED57D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0515" y="7322088"/>
            <a:ext cx="998541" cy="123349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A44C88D0-47A4-4C10-AF1D-3ACD03EB386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779" t="24697" r="4263" b="24040"/>
          <a:stretch/>
        </p:blipFill>
        <p:spPr>
          <a:xfrm>
            <a:off x="16611715" y="7491909"/>
            <a:ext cx="1931556" cy="108862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2CF99861-3A57-4010-A81E-E190DBFBCC3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6310" b="17101"/>
          <a:stretch/>
        </p:blipFill>
        <p:spPr>
          <a:xfrm>
            <a:off x="12636824" y="8900663"/>
            <a:ext cx="1594026" cy="113496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FE9A1188-4B03-440A-89CD-E1AE939CFA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1500" y="3271336"/>
            <a:ext cx="932203" cy="92009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67A19703-DC39-46FF-90FD-15FAFCB237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671305" y="9657322"/>
            <a:ext cx="1800479" cy="28891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BA453683-AF2B-44F5-8B20-180944116C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634792" y="8911937"/>
            <a:ext cx="1836992" cy="46225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F5066BED-4D3D-41C9-B792-2B7D4121D31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03554" y="9063599"/>
            <a:ext cx="1167937" cy="97202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22C839E6-DA5A-4611-96DC-DBD5D23088A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153968" y="8865782"/>
            <a:ext cx="1169841" cy="1169841"/>
          </a:xfrm>
          <a:prstGeom prst="rect">
            <a:avLst/>
          </a:prstGeom>
        </p:spPr>
      </p:pic>
      <p:pic>
        <p:nvPicPr>
          <p:cNvPr id="19" name="Picture 6">
            <a:extLst>
              <a:ext uri="{FF2B5EF4-FFF2-40B4-BE49-F238E27FC236}">
                <a16:creationId xmlns="" xmlns:a16="http://schemas.microsoft.com/office/drawing/2014/main" id="{6EA81587-D08A-4A1F-B23C-1B10C34049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5534" y="7491909"/>
            <a:ext cx="872017" cy="106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ФГБОУ ВО &amp;quot;КГТУ&amp;quot; · Stepik">
            <a:extLst>
              <a:ext uri="{FF2B5EF4-FFF2-40B4-BE49-F238E27FC236}">
                <a16:creationId xmlns="" xmlns:a16="http://schemas.microsoft.com/office/drawing/2014/main" id="{377CF724-83AA-4D92-9C9D-1CA1BF259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944" y="3068644"/>
            <a:ext cx="1179005" cy="1179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2" descr="Универсиада по географии и туризму - Универсиада «Ломоносов»">
            <a:extLst>
              <a:ext uri="{FF2B5EF4-FFF2-40B4-BE49-F238E27FC236}">
                <a16:creationId xmlns="" xmlns:a16="http://schemas.microsoft.com/office/drawing/2014/main" id="{F49E7054-EF96-450E-8FA3-0D55C671C5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895" y="3204658"/>
            <a:ext cx="1259145" cy="1042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>
            <a:extLst>
              <a:ext uri="{FF2B5EF4-FFF2-40B4-BE49-F238E27FC236}">
                <a16:creationId xmlns="" xmlns:a16="http://schemas.microsoft.com/office/drawing/2014/main" id="{9904C14F-3D40-4F9A-B9A3-D838D11E0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549" y="3266662"/>
            <a:ext cx="932204" cy="932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Минпросвещения России">
            <a:extLst>
              <a:ext uri="{FF2B5EF4-FFF2-40B4-BE49-F238E27FC236}">
                <a16:creationId xmlns="" xmlns:a16="http://schemas.microsoft.com/office/drawing/2014/main" id="{ED5ADAED-895A-460E-AE2E-CA81EC353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328" y="3280448"/>
            <a:ext cx="1077474" cy="910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Google Shape;158;p35">
            <a:extLst>
              <a:ext uri="{FF2B5EF4-FFF2-40B4-BE49-F238E27FC236}">
                <a16:creationId xmlns="" xmlns:a16="http://schemas.microsoft.com/office/drawing/2014/main" id="{B2A9C128-0F30-4B69-902D-490F790E02A8}"/>
              </a:ext>
            </a:extLst>
          </p:cNvPr>
          <p:cNvSpPr txBox="1">
            <a:spLocks/>
          </p:cNvSpPr>
          <p:nvPr/>
        </p:nvSpPr>
        <p:spPr>
          <a:xfrm>
            <a:off x="2393972" y="4331051"/>
            <a:ext cx="1754972" cy="3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100" dirty="0"/>
              <a:t>РЭА </a:t>
            </a:r>
          </a:p>
          <a:p>
            <a:pPr algn="ctr"/>
            <a:r>
              <a:rPr lang="ru-RU" sz="1100" dirty="0"/>
              <a:t>им. Плеханова </a:t>
            </a:r>
          </a:p>
        </p:txBody>
      </p:sp>
      <p:sp>
        <p:nvSpPr>
          <p:cNvPr id="28" name="Google Shape;158;p35">
            <a:extLst>
              <a:ext uri="{FF2B5EF4-FFF2-40B4-BE49-F238E27FC236}">
                <a16:creationId xmlns="" xmlns:a16="http://schemas.microsoft.com/office/drawing/2014/main" id="{72441E18-1B6D-473B-A7A3-F30CD7DC66E4}"/>
              </a:ext>
            </a:extLst>
          </p:cNvPr>
          <p:cNvSpPr txBox="1">
            <a:spLocks/>
          </p:cNvSpPr>
          <p:nvPr/>
        </p:nvSpPr>
        <p:spPr>
          <a:xfrm>
            <a:off x="3948297" y="4326625"/>
            <a:ext cx="2140374" cy="57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100" dirty="0"/>
              <a:t>Донецкий национальный университет  </a:t>
            </a:r>
          </a:p>
        </p:txBody>
      </p:sp>
      <p:sp>
        <p:nvSpPr>
          <p:cNvPr id="29" name="Google Shape;158;p35">
            <a:extLst>
              <a:ext uri="{FF2B5EF4-FFF2-40B4-BE49-F238E27FC236}">
                <a16:creationId xmlns="" xmlns:a16="http://schemas.microsoft.com/office/drawing/2014/main" id="{B2699DE6-BC18-4E19-96DA-13C03E8AA7D2}"/>
              </a:ext>
            </a:extLst>
          </p:cNvPr>
          <p:cNvSpPr txBox="1">
            <a:spLocks/>
          </p:cNvSpPr>
          <p:nvPr/>
        </p:nvSpPr>
        <p:spPr>
          <a:xfrm>
            <a:off x="391478" y="4321769"/>
            <a:ext cx="2287279" cy="513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100" dirty="0"/>
              <a:t>Министерство </a:t>
            </a:r>
            <a:endParaRPr lang="en-US" sz="1100" dirty="0"/>
          </a:p>
          <a:p>
            <a:pPr algn="ctr"/>
            <a:r>
              <a:rPr lang="ru-RU" sz="1100" dirty="0"/>
              <a:t>просвещения РФ  </a:t>
            </a:r>
          </a:p>
        </p:txBody>
      </p:sp>
      <p:sp>
        <p:nvSpPr>
          <p:cNvPr id="30" name="Google Shape;158;p35">
            <a:extLst>
              <a:ext uri="{FF2B5EF4-FFF2-40B4-BE49-F238E27FC236}">
                <a16:creationId xmlns="" xmlns:a16="http://schemas.microsoft.com/office/drawing/2014/main" id="{36CC6A93-9208-4A51-A9F0-E6489E9F3B1D}"/>
              </a:ext>
            </a:extLst>
          </p:cNvPr>
          <p:cNvSpPr txBox="1">
            <a:spLocks/>
          </p:cNvSpPr>
          <p:nvPr/>
        </p:nvSpPr>
        <p:spPr>
          <a:xfrm>
            <a:off x="5657850" y="4334088"/>
            <a:ext cx="2140374" cy="57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100" dirty="0"/>
              <a:t>Калининградский государственный технический университет    </a:t>
            </a:r>
          </a:p>
        </p:txBody>
      </p:sp>
      <p:sp>
        <p:nvSpPr>
          <p:cNvPr id="31" name="Google Shape;158;p35">
            <a:extLst>
              <a:ext uri="{FF2B5EF4-FFF2-40B4-BE49-F238E27FC236}">
                <a16:creationId xmlns="" xmlns:a16="http://schemas.microsoft.com/office/drawing/2014/main" id="{D318FDB0-E58E-416E-ADC7-543F996C890D}"/>
              </a:ext>
            </a:extLst>
          </p:cNvPr>
          <p:cNvSpPr txBox="1">
            <a:spLocks/>
          </p:cNvSpPr>
          <p:nvPr/>
        </p:nvSpPr>
        <p:spPr>
          <a:xfrm>
            <a:off x="7360829" y="4321768"/>
            <a:ext cx="2287279" cy="513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100" dirty="0"/>
              <a:t>МГУ </a:t>
            </a:r>
            <a:endParaRPr lang="en-US" sz="1100" dirty="0"/>
          </a:p>
          <a:p>
            <a:pPr algn="ctr"/>
            <a:r>
              <a:rPr lang="ru-RU" sz="1100" dirty="0"/>
              <a:t>им. М.В. Ломоносова  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948" y="5657850"/>
            <a:ext cx="9233527" cy="5132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6040" y="1392168"/>
            <a:ext cx="9356880" cy="560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F242E068-C69E-4F9C-A581-834CDA5A4A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20110" y="3535816"/>
            <a:ext cx="3651918" cy="1917257"/>
          </a:xfrm>
          <a:prstGeom prst="rect">
            <a:avLst/>
          </a:prstGeom>
        </p:spPr>
      </p:pic>
      <p:sp>
        <p:nvSpPr>
          <p:cNvPr id="164" name="Google Shape;164;p36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 dirty="0">
                <a:solidFill>
                  <a:srgbClr val="4C5AAE"/>
                </a:solidFill>
              </a:rPr>
              <a:t>Конкуренты</a:t>
            </a:r>
            <a:endParaRPr dirty="0">
              <a:solidFill>
                <a:srgbClr val="4C5AAE"/>
              </a:solidFill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700087" y="1412331"/>
            <a:ext cx="18778083" cy="1135824"/>
          </a:xfrm>
        </p:spPr>
        <p:txBody>
          <a:bodyPr/>
          <a:lstStyle/>
          <a:p>
            <a:pPr marL="228600" indent="0"/>
            <a:r>
              <a:rPr lang="ru-RU" sz="3600" b="1" dirty="0" smtClean="0">
                <a:solidFill>
                  <a:srgbClr val="4C5AAE"/>
                </a:solidFill>
              </a:rPr>
              <a:t>1. Гиганты </a:t>
            </a:r>
            <a:r>
              <a:rPr lang="ru-RU" sz="3600" b="1" dirty="0">
                <a:solidFill>
                  <a:srgbClr val="4C5AAE"/>
                </a:solidFill>
              </a:rPr>
              <a:t>– </a:t>
            </a:r>
            <a:r>
              <a:rPr lang="ru-RU" sz="3600" dirty="0">
                <a:solidFill>
                  <a:srgbClr val="4C5AAE"/>
                </a:solidFill>
              </a:rPr>
              <a:t>(</a:t>
            </a:r>
            <a:r>
              <a:rPr lang="en-US" sz="3600" dirty="0">
                <a:solidFill>
                  <a:srgbClr val="4C5AAE"/>
                </a:solidFill>
              </a:rPr>
              <a:t>GAFAM, </a:t>
            </a:r>
            <a:r>
              <a:rPr lang="ru-RU" sz="3600" dirty="0" err="1">
                <a:solidFill>
                  <a:srgbClr val="4C5AAE"/>
                </a:solidFill>
              </a:rPr>
              <a:t>Сбер</a:t>
            </a:r>
            <a:r>
              <a:rPr lang="ru-RU" sz="3600" dirty="0">
                <a:solidFill>
                  <a:srgbClr val="4C5AAE"/>
                </a:solidFill>
              </a:rPr>
              <a:t>, </a:t>
            </a:r>
            <a:r>
              <a:rPr lang="en-US" sz="3600" dirty="0" err="1">
                <a:solidFill>
                  <a:srgbClr val="4C5AAE"/>
                </a:solidFill>
              </a:rPr>
              <a:t>Yandex</a:t>
            </a:r>
            <a:r>
              <a:rPr lang="en-US" sz="3600" dirty="0">
                <a:solidFill>
                  <a:srgbClr val="4C5AAE"/>
                </a:solidFill>
              </a:rPr>
              <a:t>..)</a:t>
            </a:r>
            <a:r>
              <a:rPr lang="ru-RU" sz="3600" dirty="0">
                <a:solidFill>
                  <a:srgbClr val="4C5AAE"/>
                </a:solidFill>
              </a:rPr>
              <a:t> </a:t>
            </a:r>
            <a:r>
              <a:rPr lang="ru-RU" sz="3600" b="1" dirty="0">
                <a:solidFill>
                  <a:srgbClr val="4C5AAE"/>
                </a:solidFill>
              </a:rPr>
              <a:t>не тиражируемое решение, </a:t>
            </a:r>
            <a:br>
              <a:rPr lang="ru-RU" sz="3600" b="1" dirty="0">
                <a:solidFill>
                  <a:srgbClr val="4C5AAE"/>
                </a:solidFill>
              </a:rPr>
            </a:br>
            <a:r>
              <a:rPr lang="ru-RU" sz="3600" b="1" dirty="0">
                <a:solidFill>
                  <a:srgbClr val="4C5AAE"/>
                </a:solidFill>
              </a:rPr>
              <a:t>не продают, дорого во внедрении и обслуживании</a:t>
            </a:r>
          </a:p>
          <a:p>
            <a:pPr marL="228600" indent="0"/>
            <a:r>
              <a:rPr lang="ru-RU" sz="3600" b="1" dirty="0" smtClean="0">
                <a:solidFill>
                  <a:srgbClr val="4C5AAE"/>
                </a:solidFill>
              </a:rPr>
              <a:t>2. Частные </a:t>
            </a:r>
            <a:r>
              <a:rPr lang="ru-RU" sz="3600" b="1" dirty="0">
                <a:solidFill>
                  <a:srgbClr val="4C5AAE"/>
                </a:solidFill>
              </a:rPr>
              <a:t>решения СЦ, </a:t>
            </a:r>
            <a:r>
              <a:rPr lang="ru-RU" sz="3600" b="1" dirty="0" smtClean="0">
                <a:solidFill>
                  <a:srgbClr val="4C5AAE"/>
                </a:solidFill>
              </a:rPr>
              <a:t>коммуникация , </a:t>
            </a:r>
            <a:r>
              <a:rPr lang="ru-RU" sz="3600" b="1" dirty="0">
                <a:solidFill>
                  <a:srgbClr val="4C5AAE"/>
                </a:solidFill>
              </a:rPr>
              <a:t>образование маркетплейс </a:t>
            </a:r>
            <a:br>
              <a:rPr lang="ru-RU" sz="3600" b="1" dirty="0">
                <a:solidFill>
                  <a:srgbClr val="4C5AAE"/>
                </a:solidFill>
              </a:rPr>
            </a:br>
            <a:r>
              <a:rPr lang="ru-RU" sz="3600" b="1" dirty="0">
                <a:solidFill>
                  <a:srgbClr val="4C5AAE"/>
                </a:solidFill>
              </a:rPr>
              <a:t>решают только часть задач цифровой платформой</a:t>
            </a:r>
            <a:endParaRPr lang="en-US" sz="3600" b="1" dirty="0">
              <a:solidFill>
                <a:srgbClr val="4C5AAE"/>
              </a:solidFill>
            </a:endParaRPr>
          </a:p>
          <a:p>
            <a:pPr marL="228600" indent="0"/>
            <a:r>
              <a:rPr lang="ru-RU" sz="3600" b="1" dirty="0" smtClean="0">
                <a:solidFill>
                  <a:srgbClr val="4C5AAE"/>
                </a:solidFill>
              </a:rPr>
              <a:t>3. </a:t>
            </a:r>
            <a:r>
              <a:rPr lang="en-US" sz="3600" b="1" dirty="0" smtClean="0">
                <a:solidFill>
                  <a:srgbClr val="4C5AAE"/>
                </a:solidFill>
              </a:rPr>
              <a:t>CMS</a:t>
            </a:r>
            <a:r>
              <a:rPr lang="ru-RU" sz="3600" b="1" dirty="0" smtClean="0">
                <a:solidFill>
                  <a:srgbClr val="4C5AAE"/>
                </a:solidFill>
              </a:rPr>
              <a:t> </a:t>
            </a:r>
            <a:r>
              <a:rPr lang="ru-RU" sz="3600" dirty="0" smtClean="0">
                <a:solidFill>
                  <a:srgbClr val="4C5AAE"/>
                </a:solidFill>
              </a:rPr>
              <a:t>(</a:t>
            </a:r>
            <a:r>
              <a:rPr lang="en-US" sz="3600" dirty="0" smtClean="0">
                <a:solidFill>
                  <a:srgbClr val="4C5AAE"/>
                </a:solidFill>
              </a:rPr>
              <a:t>Drupal</a:t>
            </a:r>
            <a:r>
              <a:rPr lang="en-US" sz="3600" dirty="0">
                <a:solidFill>
                  <a:srgbClr val="4C5AAE"/>
                </a:solidFill>
              </a:rPr>
              <a:t>, </a:t>
            </a:r>
            <a:r>
              <a:rPr lang="en-US" sz="3600" dirty="0" err="1" smtClean="0">
                <a:solidFill>
                  <a:srgbClr val="4C5AAE"/>
                </a:solidFill>
              </a:rPr>
              <a:t>Wordpress</a:t>
            </a:r>
            <a:r>
              <a:rPr lang="en-US" sz="3600" dirty="0">
                <a:solidFill>
                  <a:srgbClr val="4C5AAE"/>
                </a:solidFill>
              </a:rPr>
              <a:t>, </a:t>
            </a:r>
            <a:r>
              <a:rPr lang="en-US" sz="3600" dirty="0" smtClean="0">
                <a:solidFill>
                  <a:srgbClr val="4C5AAE"/>
                </a:solidFill>
              </a:rPr>
              <a:t> </a:t>
            </a:r>
            <a:r>
              <a:rPr lang="en-US" sz="3600" dirty="0" err="1" smtClean="0">
                <a:solidFill>
                  <a:srgbClr val="4C5AAE"/>
                </a:solidFill>
              </a:rPr>
              <a:t>Instantsms</a:t>
            </a:r>
            <a:r>
              <a:rPr lang="en-US" sz="3600" dirty="0">
                <a:solidFill>
                  <a:srgbClr val="4C5AAE"/>
                </a:solidFill>
              </a:rPr>
              <a:t>, </a:t>
            </a:r>
            <a:r>
              <a:rPr lang="en-US" sz="3600" dirty="0" smtClean="0">
                <a:solidFill>
                  <a:srgbClr val="4C5AAE"/>
                </a:solidFill>
              </a:rPr>
              <a:t>Tilda</a:t>
            </a:r>
            <a:r>
              <a:rPr lang="ru-RU" sz="3600" dirty="0" smtClean="0">
                <a:solidFill>
                  <a:srgbClr val="4C5AAE"/>
                </a:solidFill>
              </a:rPr>
              <a:t> и т.д.</a:t>
            </a:r>
            <a:r>
              <a:rPr lang="en-US" sz="3600" dirty="0" smtClean="0">
                <a:solidFill>
                  <a:srgbClr val="4C5AAE"/>
                </a:solidFill>
              </a:rPr>
              <a:t> </a:t>
            </a:r>
            <a:r>
              <a:rPr lang="ru-RU" sz="3600" dirty="0" smtClean="0">
                <a:solidFill>
                  <a:srgbClr val="4C5AAE"/>
                </a:solidFill>
              </a:rPr>
              <a:t>)</a:t>
            </a:r>
            <a:endParaRPr lang="en-US" sz="3600" dirty="0">
              <a:solidFill>
                <a:srgbClr val="4C5AAE"/>
              </a:solidFill>
            </a:endParaRPr>
          </a:p>
          <a:p>
            <a:pPr marL="228600" indent="0"/>
            <a:r>
              <a:rPr lang="ru-RU" sz="3600" b="1" dirty="0" smtClean="0">
                <a:solidFill>
                  <a:srgbClr val="4C5AAE"/>
                </a:solidFill>
              </a:rPr>
              <a:t>4. Комплексные </a:t>
            </a:r>
            <a:r>
              <a:rPr lang="ru-RU" sz="3600" b="1" dirty="0">
                <a:solidFill>
                  <a:srgbClr val="4C5AAE"/>
                </a:solidFill>
              </a:rPr>
              <a:t>решения </a:t>
            </a:r>
            <a:r>
              <a:rPr lang="ru-RU" sz="3600" dirty="0" smtClean="0">
                <a:solidFill>
                  <a:srgbClr val="4C5AAE"/>
                </a:solidFill>
              </a:rPr>
              <a:t>(</a:t>
            </a:r>
            <a:r>
              <a:rPr lang="en-US" sz="3600" dirty="0" err="1">
                <a:solidFill>
                  <a:srgbClr val="4C5AAE"/>
                </a:solidFill>
              </a:rPr>
              <a:t>B</a:t>
            </a:r>
            <a:r>
              <a:rPr lang="en-US" sz="3600" dirty="0" err="1" smtClean="0">
                <a:solidFill>
                  <a:srgbClr val="4C5AAE"/>
                </a:solidFill>
              </a:rPr>
              <a:t>itrix</a:t>
            </a:r>
            <a:r>
              <a:rPr lang="en-US" sz="3600" dirty="0" smtClean="0">
                <a:solidFill>
                  <a:srgbClr val="4C5AAE"/>
                </a:solidFill>
              </a:rPr>
              <a:t> </a:t>
            </a:r>
            <a:r>
              <a:rPr lang="en-US" sz="3600" dirty="0">
                <a:solidFill>
                  <a:srgbClr val="4C5AAE"/>
                </a:solidFill>
              </a:rPr>
              <a:t>24, Microsoft </a:t>
            </a:r>
            <a:r>
              <a:rPr lang="en-US" sz="3600" dirty="0" smtClean="0">
                <a:solidFill>
                  <a:srgbClr val="4C5AAE"/>
                </a:solidFill>
              </a:rPr>
              <a:t>Teams</a:t>
            </a:r>
            <a:r>
              <a:rPr lang="en-US" sz="3600" dirty="0">
                <a:solidFill>
                  <a:srgbClr val="4C5AAE"/>
                </a:solidFill>
              </a:rPr>
              <a:t>..)</a:t>
            </a:r>
          </a:p>
          <a:p>
            <a:pPr marL="228600" indent="0"/>
            <a:r>
              <a:rPr lang="ru-RU" sz="3600" b="1" dirty="0" smtClean="0">
                <a:solidFill>
                  <a:srgbClr val="4C5AAE"/>
                </a:solidFill>
              </a:rPr>
              <a:t>5. Интерактивные </a:t>
            </a:r>
            <a:r>
              <a:rPr lang="ru-RU" sz="3600" b="1" dirty="0">
                <a:solidFill>
                  <a:srgbClr val="4C5AAE"/>
                </a:solidFill>
              </a:rPr>
              <a:t>доски </a:t>
            </a:r>
            <a:r>
              <a:rPr lang="ru-RU" sz="3600" dirty="0" smtClean="0">
                <a:solidFill>
                  <a:srgbClr val="4C5AAE"/>
                </a:solidFill>
              </a:rPr>
              <a:t>(</a:t>
            </a:r>
            <a:r>
              <a:rPr lang="en-US" sz="3600" dirty="0" err="1" smtClean="0">
                <a:solidFill>
                  <a:srgbClr val="4C5AAE"/>
                </a:solidFill>
              </a:rPr>
              <a:t>Trello</a:t>
            </a:r>
            <a:r>
              <a:rPr lang="en-US" sz="3600" dirty="0">
                <a:solidFill>
                  <a:srgbClr val="4C5AAE"/>
                </a:solidFill>
              </a:rPr>
              <a:t>, </a:t>
            </a:r>
            <a:r>
              <a:rPr lang="en-US" sz="3600" dirty="0" err="1">
                <a:solidFill>
                  <a:srgbClr val="4C5AAE"/>
                </a:solidFill>
              </a:rPr>
              <a:t>M</a:t>
            </a:r>
            <a:r>
              <a:rPr lang="en-US" sz="3600" dirty="0" err="1" smtClean="0">
                <a:solidFill>
                  <a:srgbClr val="4C5AAE"/>
                </a:solidFill>
              </a:rPr>
              <a:t>iro</a:t>
            </a:r>
            <a:r>
              <a:rPr lang="en-US" sz="3600" dirty="0">
                <a:solidFill>
                  <a:srgbClr val="4C5AAE"/>
                </a:solidFill>
              </a:rPr>
              <a:t>…)</a:t>
            </a:r>
          </a:p>
          <a:p>
            <a:pPr marL="228600" indent="0"/>
            <a:r>
              <a:rPr lang="ru-RU" sz="3600" b="1" dirty="0" smtClean="0">
                <a:solidFill>
                  <a:srgbClr val="4C5AAE"/>
                </a:solidFill>
              </a:rPr>
              <a:t>6. Социальные сети</a:t>
            </a:r>
            <a:r>
              <a:rPr lang="en-US" sz="3600" b="1" dirty="0" smtClean="0">
                <a:solidFill>
                  <a:srgbClr val="4C5AAE"/>
                </a:solidFill>
              </a:rPr>
              <a:t> (</a:t>
            </a:r>
            <a:r>
              <a:rPr lang="en-US" sz="3600" dirty="0" smtClean="0">
                <a:solidFill>
                  <a:srgbClr val="4C5AAE"/>
                </a:solidFill>
              </a:rPr>
              <a:t>Facebook, VK </a:t>
            </a:r>
            <a:r>
              <a:rPr lang="ru-RU" sz="3600" dirty="0" smtClean="0">
                <a:solidFill>
                  <a:srgbClr val="4C5AAE"/>
                </a:solidFill>
              </a:rPr>
              <a:t>и т.д.) </a:t>
            </a:r>
            <a:r>
              <a:rPr lang="ru-RU" sz="3600" b="1" dirty="0">
                <a:solidFill>
                  <a:srgbClr val="4C5AAE"/>
                </a:solidFill>
              </a:rPr>
              <a:t>- не ориентированы </a:t>
            </a:r>
            <a:endParaRPr lang="ru-RU" sz="3600" b="1" dirty="0" smtClean="0">
              <a:solidFill>
                <a:srgbClr val="4C5AAE"/>
              </a:solidFill>
            </a:endParaRPr>
          </a:p>
          <a:p>
            <a:pPr marL="228600" indent="0"/>
            <a:r>
              <a:rPr lang="ru-RU" sz="3600" b="1" dirty="0" smtClean="0">
                <a:solidFill>
                  <a:srgbClr val="4C5AAE"/>
                </a:solidFill>
              </a:rPr>
              <a:t>на </a:t>
            </a:r>
            <a:r>
              <a:rPr lang="ru-RU" sz="3600" b="1" dirty="0">
                <a:solidFill>
                  <a:srgbClr val="4C5AAE"/>
                </a:solidFill>
              </a:rPr>
              <a:t>специальные </a:t>
            </a:r>
            <a:r>
              <a:rPr lang="ru-RU" sz="3600" b="1" dirty="0" smtClean="0">
                <a:solidFill>
                  <a:srgbClr val="4C5AAE"/>
                </a:solidFill>
              </a:rPr>
              <a:t>технологические </a:t>
            </a:r>
            <a:r>
              <a:rPr lang="ru-RU" sz="3600" b="1" dirty="0">
                <a:solidFill>
                  <a:srgbClr val="4C5AAE"/>
                </a:solidFill>
              </a:rPr>
              <a:t>процессы </a:t>
            </a:r>
            <a:r>
              <a:rPr lang="ru-RU" sz="3600" b="1" dirty="0" smtClean="0">
                <a:solidFill>
                  <a:srgbClr val="4C5AAE"/>
                </a:solidFill>
              </a:rPr>
              <a:t>и </a:t>
            </a:r>
            <a:r>
              <a:rPr lang="ru-RU" sz="3600" b="1" dirty="0">
                <a:solidFill>
                  <a:srgbClr val="4C5AAE"/>
                </a:solidFill>
              </a:rPr>
              <a:t>предметную </a:t>
            </a:r>
            <a:r>
              <a:rPr lang="ru-RU" sz="3600" b="1" dirty="0" smtClean="0">
                <a:solidFill>
                  <a:srgbClr val="4C5AAE"/>
                </a:solidFill>
              </a:rPr>
              <a:t>деятельность</a:t>
            </a:r>
            <a:endParaRPr lang="en-US" sz="3600" b="1" dirty="0" smtClean="0">
              <a:solidFill>
                <a:srgbClr val="4C5AAE"/>
              </a:solidFill>
            </a:endParaRPr>
          </a:p>
          <a:p>
            <a:pPr marL="228600" indent="0"/>
            <a:r>
              <a:rPr lang="ru-RU" sz="3600" b="1" dirty="0" smtClean="0">
                <a:solidFill>
                  <a:srgbClr val="4C5AAE"/>
                </a:solidFill>
              </a:rPr>
              <a:t>7.Системы </a:t>
            </a:r>
            <a:r>
              <a:rPr lang="ru-RU" sz="3600" b="1" dirty="0" err="1" smtClean="0">
                <a:solidFill>
                  <a:srgbClr val="4C5AAE"/>
                </a:solidFill>
              </a:rPr>
              <a:t>контролов</a:t>
            </a:r>
            <a:r>
              <a:rPr lang="ru-RU" sz="3600" b="1" dirty="0" smtClean="0">
                <a:solidFill>
                  <a:srgbClr val="4C5AAE"/>
                </a:solidFill>
              </a:rPr>
              <a:t> (</a:t>
            </a:r>
            <a:r>
              <a:rPr lang="en-US" sz="3600" b="1" dirty="0" err="1" smtClean="0">
                <a:solidFill>
                  <a:srgbClr val="4C5AAE"/>
                </a:solidFill>
              </a:rPr>
              <a:t>DevExpress</a:t>
            </a:r>
            <a:r>
              <a:rPr lang="en-US" sz="3600" b="1" dirty="0">
                <a:solidFill>
                  <a:srgbClr val="4C5AAE"/>
                </a:solidFill>
              </a:rPr>
              <a:t> </a:t>
            </a:r>
            <a:r>
              <a:rPr lang="ru-RU" sz="3600" b="1" dirty="0" smtClean="0">
                <a:solidFill>
                  <a:srgbClr val="4C5AAE"/>
                </a:solidFill>
              </a:rPr>
              <a:t>и другие)</a:t>
            </a:r>
            <a:endParaRPr lang="ru-RU" sz="3600" b="1" dirty="0">
              <a:solidFill>
                <a:srgbClr val="4C5AAE"/>
              </a:solidFill>
            </a:endParaRPr>
          </a:p>
          <a:p>
            <a:pPr marL="742950" indent="-514350">
              <a:buAutoNum type="arabicPeriod"/>
            </a:pPr>
            <a:endParaRPr lang="ru-RU" b="1" dirty="0" smtClean="0">
              <a:solidFill>
                <a:srgbClr val="4C5AAE"/>
              </a:solidFill>
            </a:endParaRPr>
          </a:p>
          <a:p>
            <a:pPr marL="228600" indent="0"/>
            <a:r>
              <a:rPr lang="ru-RU" b="1" dirty="0" smtClean="0">
                <a:solidFill>
                  <a:schemeClr val="tx1"/>
                </a:solidFill>
              </a:rPr>
              <a:t>Мы обеспечиваем хранение данных </a:t>
            </a:r>
            <a:r>
              <a:rPr lang="ru-RU" b="1" dirty="0">
                <a:solidFill>
                  <a:schemeClr val="tx1"/>
                </a:solidFill>
              </a:rPr>
              <a:t>у владельцев платформы</a:t>
            </a:r>
          </a:p>
          <a:p>
            <a:pPr marL="228600" indent="0"/>
            <a:r>
              <a:rPr lang="ru-RU" b="1" dirty="0" smtClean="0">
                <a:solidFill>
                  <a:schemeClr val="tx1"/>
                </a:solidFill>
              </a:rPr>
              <a:t>Мы обеспечиваем передача  </a:t>
            </a:r>
            <a:r>
              <a:rPr lang="ru-RU" b="1" dirty="0">
                <a:solidFill>
                  <a:schemeClr val="tx1"/>
                </a:solidFill>
              </a:rPr>
              <a:t>данных и </a:t>
            </a:r>
            <a:r>
              <a:rPr lang="ru-RU" b="1" dirty="0" smtClean="0">
                <a:solidFill>
                  <a:schemeClr val="tx1"/>
                </a:solidFill>
              </a:rPr>
              <a:t>структур данных</a:t>
            </a:r>
          </a:p>
          <a:p>
            <a:pPr marL="228600" indent="0"/>
            <a:r>
              <a:rPr lang="ru-RU" b="1" dirty="0" smtClean="0">
                <a:solidFill>
                  <a:schemeClr val="tx1"/>
                </a:solidFill>
              </a:rPr>
              <a:t>Мы обеспечиваем конвергентную модель сетевого взаимодействия</a:t>
            </a:r>
          </a:p>
          <a:p>
            <a:pPr marL="228600" indent="0"/>
            <a:r>
              <a:rPr lang="ru-RU" b="1" dirty="0" smtClean="0">
                <a:solidFill>
                  <a:schemeClr val="tx1"/>
                </a:solidFill>
              </a:rPr>
              <a:t>Мы обеспечиваем создание </a:t>
            </a:r>
            <a:r>
              <a:rPr lang="ru-RU" b="1" dirty="0" smtClean="0">
                <a:solidFill>
                  <a:schemeClr val="tx1"/>
                </a:solidFill>
              </a:rPr>
              <a:t>децентрализованных </a:t>
            </a:r>
            <a:r>
              <a:rPr lang="ru-RU" b="1" dirty="0" err="1" smtClean="0">
                <a:solidFill>
                  <a:schemeClr val="tx1"/>
                </a:solidFill>
              </a:rPr>
              <a:t>природосообразных</a:t>
            </a:r>
            <a:r>
              <a:rPr lang="ru-RU" b="1" dirty="0" smtClean="0">
                <a:solidFill>
                  <a:schemeClr val="tx1"/>
                </a:solidFill>
              </a:rPr>
              <a:t> социотехнических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chemeClr val="tx1"/>
                </a:solidFill>
              </a:rPr>
              <a:t>систем , которые более дешевы, просты, функциональны и  обеспечивают более справедливую экосистему</a:t>
            </a:r>
            <a:endParaRPr lang="ru-RU" dirty="0"/>
          </a:p>
          <a:p>
            <a:pPr marL="228600" indent="0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30FCCBDF-C404-45C9-BDD4-85DAEE2066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46069" y="1490143"/>
            <a:ext cx="4365300" cy="218556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D0A34F61-755A-4956-8820-458FA747A6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36485" y="6105841"/>
            <a:ext cx="3396660" cy="339666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80EAA25C-39E0-4655-B200-2815E4561E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37036" y="6947670"/>
            <a:ext cx="1434992" cy="143499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DFDBDF6F-24EE-4801-AD6B-D917BF4AAF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81790" y="3529317"/>
            <a:ext cx="2329579" cy="282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01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FAFE8E05-6892-47D5-B47B-46080D3C29C4}"/>
              </a:ext>
            </a:extLst>
          </p:cNvPr>
          <p:cNvSpPr/>
          <p:nvPr/>
        </p:nvSpPr>
        <p:spPr>
          <a:xfrm>
            <a:off x="1577806" y="1434188"/>
            <a:ext cx="17975114" cy="4474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=""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433102"/>
            <a:ext cx="9741217" cy="606990"/>
          </a:xfrm>
        </p:spPr>
        <p:txBody>
          <a:bodyPr/>
          <a:lstStyle/>
          <a:p>
            <a:r>
              <a:rPr lang="ru-RU" sz="4400" b="1" dirty="0">
                <a:solidFill>
                  <a:srgbClr val="4C5AAE"/>
                </a:solidFill>
              </a:rPr>
              <a:t>Рынок</a:t>
            </a:r>
          </a:p>
        </p:txBody>
      </p:sp>
      <p:pic>
        <p:nvPicPr>
          <p:cNvPr id="31" name="Рисунок 30">
            <a:extLst>
              <a:ext uri="{FF2B5EF4-FFF2-40B4-BE49-F238E27FC236}">
                <a16:creationId xmlns="" xmlns:a16="http://schemas.microsoft.com/office/drawing/2014/main" id="{CFD2D1EE-5497-7B4D-BEC1-AAC6236868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1431706" y="4155202"/>
            <a:ext cx="3344862" cy="14542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538" y="1501954"/>
            <a:ext cx="5991275" cy="981374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32607" y="3846335"/>
            <a:ext cx="4474185" cy="181151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0B3CFDEE-1B51-BB41-99C9-1AB75316F6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96730" y="6319797"/>
            <a:ext cx="2328155" cy="672982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B869ABFE-5459-400A-9056-0666121D77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144123" y="6312224"/>
            <a:ext cx="2753000" cy="769332"/>
          </a:xfrm>
          <a:prstGeom prst="rect">
            <a:avLst/>
          </a:prstGeom>
        </p:spPr>
      </p:pic>
      <p:sp>
        <p:nvSpPr>
          <p:cNvPr id="19" name="Текст 18">
            <a:extLst>
              <a:ext uri="{FF2B5EF4-FFF2-40B4-BE49-F238E27FC236}">
                <a16:creationId xmlns=""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862813" y="2097576"/>
            <a:ext cx="11965390" cy="2954391"/>
          </a:xfrm>
        </p:spPr>
        <p:txBody>
          <a:bodyPr/>
          <a:lstStyle/>
          <a:p>
            <a:r>
              <a:rPr lang="ru-RU" sz="2400" dirty="0"/>
              <a:t>Совокупная капитализация  </a:t>
            </a:r>
            <a:r>
              <a:rPr lang="en-US" sz="2400" b="1" dirty="0"/>
              <a:t>Apple </a:t>
            </a:r>
            <a:r>
              <a:rPr lang="en-US" sz="2400" b="1" dirty="0" err="1"/>
              <a:t>inc</a:t>
            </a:r>
            <a:r>
              <a:rPr lang="ru-RU" sz="2400" b="1" dirty="0"/>
              <a:t> ( </a:t>
            </a:r>
            <a:r>
              <a:rPr lang="en-US" sz="2400" b="1" dirty="0"/>
              <a:t>$2,169 </a:t>
            </a:r>
            <a:r>
              <a:rPr lang="ru-RU" sz="2400" dirty="0"/>
              <a:t>трлн ), </a:t>
            </a:r>
            <a:r>
              <a:rPr lang="en-US" sz="2400" b="1" dirty="0"/>
              <a:t>Microsoft</a:t>
            </a:r>
            <a:r>
              <a:rPr lang="ru-RU" sz="2400" b="1" dirty="0"/>
              <a:t> (</a:t>
            </a:r>
            <a:r>
              <a:rPr lang="en-US" sz="2400" b="1" dirty="0"/>
              <a:t>$1,611 </a:t>
            </a:r>
            <a:r>
              <a:rPr lang="ru-RU" sz="2400" dirty="0"/>
              <a:t>трлн),   </a:t>
            </a:r>
            <a:r>
              <a:rPr lang="en-US" sz="2400" b="1" dirty="0"/>
              <a:t>Amazon Inc.</a:t>
            </a:r>
            <a:r>
              <a:rPr lang="ru-RU" sz="2400" b="1" dirty="0"/>
              <a:t> (</a:t>
            </a:r>
            <a:r>
              <a:rPr lang="en-US" sz="2400" b="1" dirty="0"/>
              <a:t>$1,569 </a:t>
            </a:r>
            <a:r>
              <a:rPr lang="ru-RU" sz="2400" dirty="0"/>
              <a:t>трлн),  </a:t>
            </a:r>
            <a:r>
              <a:rPr lang="en-US" sz="2400" b="1" dirty="0"/>
              <a:t>Alphabet Inc.</a:t>
            </a:r>
            <a:r>
              <a:rPr lang="ru-RU" sz="2400" b="1" dirty="0"/>
              <a:t> (</a:t>
            </a:r>
            <a:r>
              <a:rPr lang="en-US" sz="2400" b="1" dirty="0"/>
              <a:t>$1,171 </a:t>
            </a:r>
            <a:r>
              <a:rPr lang="ru-RU" sz="2400" dirty="0"/>
              <a:t>трлн)  превысила </a:t>
            </a:r>
            <a:r>
              <a:rPr lang="en-US" sz="2400" dirty="0"/>
              <a:t>$</a:t>
            </a:r>
            <a:r>
              <a:rPr lang="ru-RU" sz="2400" dirty="0"/>
              <a:t>7</a:t>
            </a:r>
            <a:r>
              <a:rPr lang="en-US" sz="2400" dirty="0"/>
              <a:t>,22</a:t>
            </a:r>
            <a:r>
              <a:rPr lang="ru-RU" sz="2400" dirty="0"/>
              <a:t>трлн </a:t>
            </a:r>
          </a:p>
          <a:p>
            <a:r>
              <a:rPr lang="ru-RU" sz="2400" dirty="0"/>
              <a:t>в 2020 году </a:t>
            </a:r>
            <a:r>
              <a:rPr lang="ru-RU" sz="2000" dirty="0"/>
              <a:t>(</a:t>
            </a:r>
            <a:r>
              <a:rPr lang="en-US" sz="2000" dirty="0">
                <a:hlinkClick r:id="rId8"/>
              </a:rPr>
              <a:t>https://quote.rbc.ru/news/article/5f4363819a79479d6cdb08a1</a:t>
            </a:r>
            <a:r>
              <a:rPr lang="ru-RU" sz="2000" dirty="0"/>
              <a:t>)</a:t>
            </a:r>
          </a:p>
          <a:p>
            <a:r>
              <a:rPr lang="ru-RU" sz="2400" dirty="0"/>
              <a:t>и отстает только от европейского союза (</a:t>
            </a:r>
            <a:r>
              <a:rPr lang="en-US" sz="2400" dirty="0"/>
              <a:t>$</a:t>
            </a:r>
            <a:r>
              <a:rPr lang="ru-RU" sz="2400" dirty="0"/>
              <a:t>24 трлн.), Китая</a:t>
            </a:r>
            <a:r>
              <a:rPr lang="en-US" sz="2400" dirty="0"/>
              <a:t> ($ 23,6</a:t>
            </a:r>
            <a:r>
              <a:rPr lang="ru-RU" sz="2400" dirty="0"/>
              <a:t> трлн</a:t>
            </a:r>
            <a:r>
              <a:rPr lang="en-US" sz="2400" dirty="0"/>
              <a:t>),</a:t>
            </a:r>
            <a:endParaRPr lang="ru-RU" sz="2400" dirty="0"/>
          </a:p>
          <a:p>
            <a:r>
              <a:rPr lang="ru-RU" sz="2400" dirty="0"/>
              <a:t>США (</a:t>
            </a:r>
            <a:r>
              <a:rPr lang="en-US" sz="2400" dirty="0"/>
              <a:t>$ 2</a:t>
            </a:r>
            <a:r>
              <a:rPr lang="ru-RU" sz="2400" dirty="0"/>
              <a:t>1</a:t>
            </a:r>
            <a:r>
              <a:rPr lang="en-US" sz="2400" dirty="0"/>
              <a:t>,6</a:t>
            </a:r>
            <a:r>
              <a:rPr lang="ru-RU" sz="2400" dirty="0"/>
              <a:t> трлн) и Индии (</a:t>
            </a:r>
            <a:r>
              <a:rPr lang="en-US" sz="2400" dirty="0"/>
              <a:t>$</a:t>
            </a:r>
            <a:r>
              <a:rPr lang="ru-RU" sz="2400" dirty="0"/>
              <a:t>8,1 трлн)</a:t>
            </a:r>
            <a:r>
              <a:rPr lang="en-US" sz="2400" dirty="0"/>
              <a:t> </a:t>
            </a:r>
            <a:r>
              <a:rPr lang="ru-RU" sz="2400" dirty="0"/>
              <a:t> </a:t>
            </a:r>
          </a:p>
          <a:p>
            <a:endParaRPr lang="ru-RU" sz="2400" dirty="0"/>
          </a:p>
          <a:p>
            <a:r>
              <a:rPr lang="ru-RU" sz="2400" dirty="0"/>
              <a:t>Такая ситуация даже породила </a:t>
            </a:r>
          </a:p>
          <a:p>
            <a:r>
              <a:rPr lang="ru-RU" sz="2400" dirty="0"/>
              <a:t>термин  для названия этих компаний</a:t>
            </a:r>
            <a:r>
              <a:rPr lang="en-US" sz="2400" dirty="0"/>
              <a:t>: </a:t>
            </a:r>
            <a:endParaRPr lang="ru-RU" sz="2400" dirty="0"/>
          </a:p>
          <a:p>
            <a:r>
              <a:rPr lang="en-US" sz="2400" b="1" dirty="0"/>
              <a:t>GAFAM</a:t>
            </a:r>
            <a:endParaRPr lang="ru-RU" sz="2400" b="1" dirty="0"/>
          </a:p>
          <a:p>
            <a:endParaRPr lang="ru-RU" sz="2400" b="1" dirty="0"/>
          </a:p>
          <a:p>
            <a:endParaRPr lang="en-US" sz="2400" b="1" dirty="0"/>
          </a:p>
          <a:p>
            <a:r>
              <a:rPr lang="ru-RU" sz="2600" dirty="0"/>
              <a:t>Данные компании за рубежом </a:t>
            </a:r>
          </a:p>
          <a:p>
            <a:r>
              <a:rPr lang="ru-RU" sz="2600" dirty="0"/>
              <a:t>(а так же множество более мелких), </a:t>
            </a:r>
          </a:p>
          <a:p>
            <a:r>
              <a:rPr lang="ru-RU" sz="2600" dirty="0"/>
              <a:t>а  в России такие компании </a:t>
            </a:r>
            <a:r>
              <a:rPr lang="en-US" sz="2600" dirty="0"/>
              <a:t> </a:t>
            </a:r>
            <a:r>
              <a:rPr lang="ru-RU" sz="2600" dirty="0"/>
              <a:t>как Сбербанк, </a:t>
            </a:r>
          </a:p>
          <a:p>
            <a:r>
              <a:rPr lang="ru-RU" sz="2600" dirty="0"/>
              <a:t>Яндекс и ряд других породили создание так </a:t>
            </a:r>
          </a:p>
          <a:p>
            <a:r>
              <a:rPr lang="ru-RU" sz="2600" dirty="0"/>
              <a:t>называемые цифровые экосистемы. Они представляют собой совокупность цифровых платформ, связанных единой организационной, технической и программной инфраструктурой. Это позволяет им сегодня не только доминировать на всех рынках, но и вмешиваться в политику и во все аспекты национальных Государств. Но их бизнес модель ведет к технотронному капитализму и электронному концлагерю </a:t>
            </a:r>
            <a:endParaRPr lang="ru-RU" sz="2600" dirty="0" smtClean="0"/>
          </a:p>
          <a:p>
            <a:r>
              <a:rPr lang="ru-RU" sz="2600" dirty="0" smtClean="0"/>
              <a:t>Конструктор </a:t>
            </a:r>
            <a:r>
              <a:rPr lang="ru-RU" sz="2600" dirty="0" smtClean="0"/>
              <a:t> </a:t>
            </a:r>
            <a:r>
              <a:rPr lang="en-US" sz="2600" dirty="0"/>
              <a:t>NBICS.NET </a:t>
            </a:r>
            <a:r>
              <a:rPr lang="ru-RU" sz="2600" dirty="0"/>
              <a:t>предлагает другие подходы, которые призваны вытеснить эти </a:t>
            </a:r>
            <a:r>
              <a:rPr lang="ru-RU" sz="2600" dirty="0" smtClean="0"/>
              <a:t> бизнес модели и создать более дружественную и справедливую среду</a:t>
            </a:r>
            <a:endParaRPr lang="ru-RU" sz="2600" b="1" dirty="0"/>
          </a:p>
          <a:p>
            <a:endParaRPr lang="en-US" sz="26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  <a:r>
              <a:rPr lang="ru-RU" dirty="0"/>
              <a:t>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14305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188618C-622A-44F9-B3BD-5E547CFA87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8557" y="1862065"/>
            <a:ext cx="16384461" cy="9279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6A201499-D4BB-4832-B31C-CFA44D710C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46860" y="6690736"/>
            <a:ext cx="4260105" cy="2045042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="" xmlns:a16="http://schemas.microsoft.com/office/drawing/2014/main" id="{305DD4E8-10F6-4D99-8238-161F3167D7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34009" y="8942514"/>
            <a:ext cx="4260105" cy="204504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3C416777-A483-4C62-AF61-9E2984CB51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46861" y="3273425"/>
            <a:ext cx="4260105" cy="2576046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185F3B2C-FFC8-492E-AF2E-C3657173A3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0929" y="2097614"/>
            <a:ext cx="4822317" cy="1357165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0C45E1BD-D245-4954-B7CA-54A7639192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0927" y="3631079"/>
            <a:ext cx="4822317" cy="1324439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0996BC15-EC59-47E3-B627-F6F95C506A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0927" y="5106469"/>
            <a:ext cx="5064612" cy="1828800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CB3DF6AE-FC6B-4516-B7CE-F04510E73D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7524" y="7146340"/>
            <a:ext cx="5009006" cy="224717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="" xmlns:a16="http://schemas.microsoft.com/office/drawing/2014/main" id="{9A5CA267-C168-4516-9FB8-72E28892E7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6532" y="9602536"/>
            <a:ext cx="5009006" cy="140250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90F77C9D-68C2-4923-AC57-617CC75CED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0705" y="1945214"/>
            <a:ext cx="2521053" cy="1357165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3D5A9CD7-B69B-41BF-AFAC-C98EBA6FDF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0704" y="3475583"/>
            <a:ext cx="2521055" cy="1357165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="" xmlns:a16="http://schemas.microsoft.com/office/drawing/2014/main" id="{6DE0AFA6-E536-4BD3-BCE4-7D32E1265F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0702" y="5027288"/>
            <a:ext cx="2521056" cy="1357165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="" xmlns:a16="http://schemas.microsoft.com/office/drawing/2014/main" id="{C1AFFFBE-577F-47AC-BB66-41D2542C26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5450" y="6574946"/>
            <a:ext cx="2521056" cy="13571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C49DEC1A-8875-4DE0-8ACF-9340EE74C1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4467" y="8134339"/>
            <a:ext cx="3828260" cy="1357165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A0A8DF8C-6ED7-4961-B4F6-8D3A9B4EAD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5719" y="9660639"/>
            <a:ext cx="3828260" cy="1357165"/>
          </a:xfrm>
          <a:prstGeom prst="rect">
            <a:avLst/>
          </a:prstGeom>
        </p:spPr>
      </p:pic>
      <p:sp>
        <p:nvSpPr>
          <p:cNvPr id="177" name="Google Shape;177;p38"/>
          <p:cNvSpPr txBox="1">
            <a:spLocks noGrp="1"/>
          </p:cNvSpPr>
          <p:nvPr>
            <p:ph type="title"/>
          </p:nvPr>
        </p:nvSpPr>
        <p:spPr>
          <a:xfrm>
            <a:off x="874776" y="42798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 dirty="0">
                <a:solidFill>
                  <a:srgbClr val="4C5AAE"/>
                </a:solidFill>
              </a:rPr>
              <a:t>Бизнес-модель</a:t>
            </a:r>
            <a:endParaRPr dirty="0">
              <a:solidFill>
                <a:srgbClr val="4C5AAE"/>
              </a:solidFill>
            </a:endParaRPr>
          </a:p>
        </p:txBody>
      </p:sp>
      <p:graphicFrame>
        <p:nvGraphicFramePr>
          <p:cNvPr id="179" name="Google Shape;179;p38"/>
          <p:cNvGraphicFramePr/>
          <p:nvPr>
            <p:extLst>
              <p:ext uri="{D42A27DB-BD31-4B8C-83A1-F6EECF244321}">
                <p14:modId xmlns:p14="http://schemas.microsoft.com/office/powerpoint/2010/main" val="4058043432"/>
              </p:ext>
            </p:extLst>
          </p:nvPr>
        </p:nvGraphicFramePr>
        <p:xfrm>
          <a:off x="2635943" y="5380943"/>
          <a:ext cx="2912410" cy="7315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9124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4C5AAE"/>
                          </a:solidFill>
                        </a:rPr>
                        <a:t>Самозанятые граждане  </a:t>
                      </a: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Google Shape;178;p38">
            <a:extLst>
              <a:ext uri="{FF2B5EF4-FFF2-40B4-BE49-F238E27FC236}">
                <a16:creationId xmlns="" xmlns:a16="http://schemas.microsoft.com/office/drawing/2014/main" id="{C3C61E47-0CF5-4494-9FA4-BAC972B8E899}"/>
              </a:ext>
            </a:extLst>
          </p:cNvPr>
          <p:cNvSpPr txBox="1">
            <a:spLocks/>
          </p:cNvSpPr>
          <p:nvPr/>
        </p:nvSpPr>
        <p:spPr>
          <a:xfrm>
            <a:off x="874776" y="1034125"/>
            <a:ext cx="18164937" cy="704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5875" indent="0"/>
            <a:r>
              <a:rPr lang="ru-RU" sz="1800" dirty="0">
                <a:solidFill>
                  <a:srgbClr val="4C5AAE"/>
                </a:solidFill>
              </a:rPr>
              <a:t>Для коммерциализации проекта будут применяться различные бизнес-стратегии</a:t>
            </a:r>
          </a:p>
        </p:txBody>
      </p:sp>
      <p:sp>
        <p:nvSpPr>
          <p:cNvPr id="2" name="Стрелка: вправо 1">
            <a:extLst>
              <a:ext uri="{FF2B5EF4-FFF2-40B4-BE49-F238E27FC236}">
                <a16:creationId xmlns="" xmlns:a16="http://schemas.microsoft.com/office/drawing/2014/main" id="{3C541FAF-C91B-41B9-B8CD-D35C52BDB3D8}"/>
              </a:ext>
            </a:extLst>
          </p:cNvPr>
          <p:cNvSpPr/>
          <p:nvPr/>
        </p:nvSpPr>
        <p:spPr>
          <a:xfrm>
            <a:off x="5886926" y="3969743"/>
            <a:ext cx="812800" cy="468154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" name="Google Shape;180;p38">
            <a:extLst>
              <a:ext uri="{FF2B5EF4-FFF2-40B4-BE49-F238E27FC236}">
                <a16:creationId xmlns="" xmlns:a16="http://schemas.microsoft.com/office/drawing/2014/main" id="{223BB4CF-D4DB-4E5D-9737-66066D237D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8607238"/>
              </p:ext>
            </p:extLst>
          </p:nvPr>
        </p:nvGraphicFramePr>
        <p:xfrm>
          <a:off x="3629847" y="2370204"/>
          <a:ext cx="2698675" cy="61426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6986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614260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 dirty="0"/>
                        <a:t>  </a:t>
                      </a:r>
                      <a:r>
                        <a:rPr lang="ru-RU" sz="2800" u="none" strike="noStrike" cap="none" dirty="0">
                          <a:solidFill>
                            <a:srgbClr val="4C5AAE"/>
                          </a:solidFill>
                        </a:rPr>
                        <a:t>Клиент  </a:t>
                      </a:r>
                      <a:endParaRPr sz="2800" u="none" strike="noStrike" cap="none" dirty="0">
                        <a:solidFill>
                          <a:srgbClr val="4C5AAE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Google Shape;179;p38">
            <a:extLst>
              <a:ext uri="{FF2B5EF4-FFF2-40B4-BE49-F238E27FC236}">
                <a16:creationId xmlns="" xmlns:a16="http://schemas.microsoft.com/office/drawing/2014/main" id="{FDB78E8B-ACB1-4B3C-960B-B87495448E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7779158"/>
              </p:ext>
            </p:extLst>
          </p:nvPr>
        </p:nvGraphicFramePr>
        <p:xfrm>
          <a:off x="7044122" y="2372904"/>
          <a:ext cx="5338676" cy="103441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33867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034415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4C5AAE"/>
                          </a:solidFill>
                        </a:rPr>
                        <a:t>Разворачивание платформы </a:t>
                      </a:r>
                    </a:p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4C5AAE"/>
                          </a:solidFill>
                        </a:rPr>
                        <a:t>150,0 тыс. руб. единовременно </a:t>
                      </a:r>
                      <a:endParaRPr sz="2400" dirty="0">
                        <a:solidFill>
                          <a:srgbClr val="4C5AAE"/>
                        </a:solidFill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Google Shape;179;p38">
            <a:extLst>
              <a:ext uri="{FF2B5EF4-FFF2-40B4-BE49-F238E27FC236}">
                <a16:creationId xmlns="" xmlns:a16="http://schemas.microsoft.com/office/drawing/2014/main" id="{5A23A324-A844-41D4-8AFD-BF01ADA54A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297317"/>
              </p:ext>
            </p:extLst>
          </p:nvPr>
        </p:nvGraphicFramePr>
        <p:xfrm>
          <a:off x="13756341" y="3462969"/>
          <a:ext cx="4013948" cy="21945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0139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03848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4C5AAE"/>
                          </a:solidFill>
                        </a:rPr>
                        <a:t>Клиент платит за индивидуальный подход и высокую эффективность и конфиденциальность данных , возможность не переплачивать   </a:t>
                      </a: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Google Shape;179;p38">
            <a:extLst>
              <a:ext uri="{FF2B5EF4-FFF2-40B4-BE49-F238E27FC236}">
                <a16:creationId xmlns="" xmlns:a16="http://schemas.microsoft.com/office/drawing/2014/main" id="{236760F4-97D4-43DC-9424-BA87CAE191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3956523"/>
              </p:ext>
            </p:extLst>
          </p:nvPr>
        </p:nvGraphicFramePr>
        <p:xfrm>
          <a:off x="2555651" y="8298503"/>
          <a:ext cx="2912410" cy="1304033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9124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304033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4C5AAE"/>
                          </a:solidFill>
                        </a:rPr>
                        <a:t>Государственный и муниципальный  сектор  </a:t>
                      </a:r>
                      <a:endParaRPr sz="2400" dirty="0">
                        <a:solidFill>
                          <a:srgbClr val="4C5AAE"/>
                        </a:solidFill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Google Shape;179;p38">
            <a:extLst>
              <a:ext uri="{FF2B5EF4-FFF2-40B4-BE49-F238E27FC236}">
                <a16:creationId xmlns="" xmlns:a16="http://schemas.microsoft.com/office/drawing/2014/main" id="{AE263D18-2607-4A19-B4BA-F1446098C2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0357014"/>
              </p:ext>
            </p:extLst>
          </p:nvPr>
        </p:nvGraphicFramePr>
        <p:xfrm>
          <a:off x="13700997" y="6832058"/>
          <a:ext cx="4559067" cy="195654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5590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95654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rgbClr val="4C5AAE"/>
                          </a:solidFill>
                        </a:rPr>
                        <a:t>Возможность   приобрести дополнительные опции для решения задач и отказаться от лишних опций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rgbClr val="4C5AAE"/>
                          </a:solidFill>
                        </a:rPr>
                        <a:t>Невысокая стоимость базового продукта      </a:t>
                      </a:r>
                      <a:endParaRPr sz="2000" dirty="0">
                        <a:solidFill>
                          <a:srgbClr val="4C5AAE"/>
                        </a:solidFill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Google Shape;179;p38">
            <a:extLst>
              <a:ext uri="{FF2B5EF4-FFF2-40B4-BE49-F238E27FC236}">
                <a16:creationId xmlns="" xmlns:a16="http://schemas.microsoft.com/office/drawing/2014/main" id="{1C88DD92-02E7-4E23-825C-98D8EF1D0D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2283763"/>
              </p:ext>
            </p:extLst>
          </p:nvPr>
        </p:nvGraphicFramePr>
        <p:xfrm>
          <a:off x="13756341" y="9177767"/>
          <a:ext cx="3828849" cy="1524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8288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908776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rgbClr val="4C5AAE"/>
                          </a:solidFill>
                        </a:rPr>
                        <a:t>Клиент платит   за недорогое и эффективное решение кадровых вопросов или за разработку и внедрение инноваций </a:t>
                      </a: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Стрелка: вправо 23">
            <a:extLst>
              <a:ext uri="{FF2B5EF4-FFF2-40B4-BE49-F238E27FC236}">
                <a16:creationId xmlns="" xmlns:a16="http://schemas.microsoft.com/office/drawing/2014/main" id="{ECE10F0C-E85E-4A99-AA6D-5BC20B0FE434}"/>
              </a:ext>
            </a:extLst>
          </p:cNvPr>
          <p:cNvSpPr/>
          <p:nvPr/>
        </p:nvSpPr>
        <p:spPr>
          <a:xfrm>
            <a:off x="5873978" y="7044711"/>
            <a:ext cx="812800" cy="468154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6" name="Google Shape;179;p38">
            <a:extLst>
              <a:ext uri="{FF2B5EF4-FFF2-40B4-BE49-F238E27FC236}">
                <a16:creationId xmlns="" xmlns:a16="http://schemas.microsoft.com/office/drawing/2014/main" id="{4C319E11-CF8D-420E-B5F9-95E41490EB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8151778"/>
              </p:ext>
            </p:extLst>
          </p:nvPr>
        </p:nvGraphicFramePr>
        <p:xfrm>
          <a:off x="1890598" y="9725059"/>
          <a:ext cx="3657755" cy="124078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6577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240785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rgbClr val="4C5AAE"/>
                          </a:solidFill>
                        </a:rPr>
                        <a:t>Крупные компании за корпоративное обучение</a:t>
                      </a:r>
                      <a:r>
                        <a:rPr lang="en-US" sz="2000" dirty="0">
                          <a:solidFill>
                            <a:srgbClr val="4C5AAE"/>
                          </a:solidFill>
                        </a:rPr>
                        <a:t> </a:t>
                      </a:r>
                      <a:r>
                        <a:rPr lang="ru-RU" sz="2000" dirty="0">
                          <a:solidFill>
                            <a:srgbClr val="4C5AAE"/>
                          </a:solidFill>
                        </a:rPr>
                        <a:t> </a:t>
                      </a:r>
                      <a:endParaRPr lang="en-US" sz="2000" dirty="0">
                        <a:solidFill>
                          <a:srgbClr val="4C5AAE"/>
                        </a:solidFill>
                      </a:endParaRPr>
                    </a:p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rgbClr val="4C5AAE"/>
                          </a:solidFill>
                        </a:rPr>
                        <a:t>и</a:t>
                      </a:r>
                      <a:r>
                        <a:rPr lang="en-US" sz="2000" dirty="0">
                          <a:solidFill>
                            <a:srgbClr val="4C5AAE"/>
                          </a:solidFill>
                        </a:rPr>
                        <a:t> </a:t>
                      </a:r>
                      <a:r>
                        <a:rPr lang="ru-RU" sz="2000" dirty="0">
                          <a:solidFill>
                            <a:srgbClr val="4C5AAE"/>
                          </a:solidFill>
                        </a:rPr>
                        <a:t>управление сложными объектами   </a:t>
                      </a:r>
                      <a:endParaRPr sz="2000" dirty="0">
                        <a:solidFill>
                          <a:srgbClr val="4C5AAE"/>
                        </a:solidFill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1" name="Google Shape;179;p38">
            <a:extLst>
              <a:ext uri="{FF2B5EF4-FFF2-40B4-BE49-F238E27FC236}">
                <a16:creationId xmlns="" xmlns:a16="http://schemas.microsoft.com/office/drawing/2014/main" id="{7CE7A09B-FD08-4C4B-BC68-903E6A591F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4919228"/>
              </p:ext>
            </p:extLst>
          </p:nvPr>
        </p:nvGraphicFramePr>
        <p:xfrm>
          <a:off x="7163179" y="7364534"/>
          <a:ext cx="5313761" cy="18288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31376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90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4C5AAE"/>
                          </a:solidFill>
                        </a:rPr>
                        <a:t>Разворачивание платформы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4C5AAE"/>
                          </a:solidFill>
                        </a:rPr>
                        <a:t>от 2 млн рублей  техническую поддержку и обслуживание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4C5AAE"/>
                          </a:solidFill>
                        </a:rPr>
                        <a:t>– 20,0 тыс. в месяц   доработку продукта – от 3 до 10 млн руб. </a:t>
                      </a:r>
                      <a:endParaRPr sz="2400" dirty="0">
                        <a:solidFill>
                          <a:srgbClr val="4C5AAE"/>
                        </a:solidFill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Google Shape;179;p38"/>
          <p:cNvGraphicFramePr/>
          <p:nvPr>
            <p:extLst>
              <p:ext uri="{D42A27DB-BD31-4B8C-83A1-F6EECF244321}">
                <p14:modId xmlns:p14="http://schemas.microsoft.com/office/powerpoint/2010/main" val="3052089574"/>
              </p:ext>
            </p:extLst>
          </p:nvPr>
        </p:nvGraphicFramePr>
        <p:xfrm>
          <a:off x="2735526" y="3792455"/>
          <a:ext cx="2912410" cy="103441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9124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034415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4C5AAE"/>
                          </a:solidFill>
                        </a:rPr>
                        <a:t>Общественные организации   </a:t>
                      </a: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0" name="Google Shape;179;p38">
            <a:extLst>
              <a:ext uri="{FF2B5EF4-FFF2-40B4-BE49-F238E27FC236}">
                <a16:creationId xmlns="" xmlns:a16="http://schemas.microsoft.com/office/drawing/2014/main" id="{2F7DACE2-9746-4FCE-A8E0-128546339A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373358"/>
              </p:ext>
            </p:extLst>
          </p:nvPr>
        </p:nvGraphicFramePr>
        <p:xfrm>
          <a:off x="7136581" y="5290050"/>
          <a:ext cx="4889949" cy="146892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8899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468921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4C5AAE"/>
                          </a:solidFill>
                        </a:rPr>
                        <a:t>Разворачивание платформы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4C5AAE"/>
                          </a:solidFill>
                        </a:rPr>
                        <a:t>400,0 тыс. руб. единовременно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4C5AAE"/>
                          </a:solidFill>
                        </a:rPr>
                        <a:t>и за техническую поддержку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4C5AAE"/>
                          </a:solidFill>
                        </a:rPr>
                        <a:t>20,0 тыс. руб. ежемесячно  </a:t>
                      </a:r>
                      <a:endParaRPr sz="2400" dirty="0">
                        <a:solidFill>
                          <a:srgbClr val="4C5AAE"/>
                        </a:solidFill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5" name="Google Shape;179;p38">
            <a:extLst>
              <a:ext uri="{FF2B5EF4-FFF2-40B4-BE49-F238E27FC236}">
                <a16:creationId xmlns="" xmlns:a16="http://schemas.microsoft.com/office/drawing/2014/main" id="{87AE7F3E-0E36-45BE-A277-32A7660D5A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4651556"/>
              </p:ext>
            </p:extLst>
          </p:nvPr>
        </p:nvGraphicFramePr>
        <p:xfrm>
          <a:off x="3863014" y="7080830"/>
          <a:ext cx="2898078" cy="65252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89807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652524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4C5AAE"/>
                          </a:solidFill>
                        </a:rPr>
                        <a:t>СМП</a:t>
                      </a:r>
                      <a:r>
                        <a:rPr lang="ru-RU" sz="2400" dirty="0"/>
                        <a:t> </a:t>
                      </a: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Стрелка: вправо 26">
            <a:extLst>
              <a:ext uri="{FF2B5EF4-FFF2-40B4-BE49-F238E27FC236}">
                <a16:creationId xmlns="" xmlns:a16="http://schemas.microsoft.com/office/drawing/2014/main" id="{E4A71B4E-C748-4DF9-B725-D47EBD11E581}"/>
              </a:ext>
            </a:extLst>
          </p:cNvPr>
          <p:cNvSpPr/>
          <p:nvPr/>
        </p:nvSpPr>
        <p:spPr>
          <a:xfrm>
            <a:off x="5851332" y="5487885"/>
            <a:ext cx="812800" cy="468154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8" name="Google Shape;179;p38">
            <a:extLst>
              <a:ext uri="{FF2B5EF4-FFF2-40B4-BE49-F238E27FC236}">
                <a16:creationId xmlns="" xmlns:a16="http://schemas.microsoft.com/office/drawing/2014/main" id="{E94CB37D-8257-4371-8344-D7178CB71F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9899621"/>
              </p:ext>
            </p:extLst>
          </p:nvPr>
        </p:nvGraphicFramePr>
        <p:xfrm>
          <a:off x="7136581" y="3860732"/>
          <a:ext cx="5366955" cy="89461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3669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894610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4C5AAE"/>
                          </a:solidFill>
                        </a:rPr>
                        <a:t>Разворачивание платформы </a:t>
                      </a:r>
                    </a:p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4C5AAE"/>
                          </a:solidFill>
                        </a:rPr>
                        <a:t>30,0 тыс. руб. единовременно </a:t>
                      </a:r>
                      <a:endParaRPr sz="2400" dirty="0">
                        <a:solidFill>
                          <a:srgbClr val="4C5AAE"/>
                        </a:solidFill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9" name="Google Shape;179;p38">
            <a:extLst>
              <a:ext uri="{FF2B5EF4-FFF2-40B4-BE49-F238E27FC236}">
                <a16:creationId xmlns="" xmlns:a16="http://schemas.microsoft.com/office/drawing/2014/main" id="{50C35673-D499-476C-B8D7-B0790D34B7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682121"/>
              </p:ext>
            </p:extLst>
          </p:nvPr>
        </p:nvGraphicFramePr>
        <p:xfrm>
          <a:off x="7107252" y="9692822"/>
          <a:ext cx="5366955" cy="133875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3669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33875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rgbClr val="4C5AAE"/>
                          </a:solidFill>
                        </a:rPr>
                        <a:t>от 50,0 до 100  тыс. руб. ежемесячно  </a:t>
                      </a:r>
                      <a:endParaRPr lang="en-US" sz="2000" dirty="0">
                        <a:solidFill>
                          <a:srgbClr val="4C5AAE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rgbClr val="4C5AAE"/>
                          </a:solidFill>
                        </a:rPr>
                        <a:t>(в  зависимости от числа сотрудников), </a:t>
                      </a:r>
                      <a:endParaRPr lang="en-US" sz="2000" dirty="0">
                        <a:solidFill>
                          <a:srgbClr val="4C5AAE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rgbClr val="4C5AAE"/>
                          </a:solidFill>
                        </a:rPr>
                        <a:t>за разработку систем управления сложными объектами </a:t>
                      </a:r>
                      <a:endParaRPr sz="2000" dirty="0">
                        <a:solidFill>
                          <a:srgbClr val="4C5AAE"/>
                        </a:solidFill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" name="Стрелка: вправо 29">
            <a:extLst>
              <a:ext uri="{FF2B5EF4-FFF2-40B4-BE49-F238E27FC236}">
                <a16:creationId xmlns="" xmlns:a16="http://schemas.microsoft.com/office/drawing/2014/main" id="{D4B41CD6-1AF9-4E53-967E-7E1782139C83}"/>
              </a:ext>
            </a:extLst>
          </p:cNvPr>
          <p:cNvSpPr/>
          <p:nvPr/>
        </p:nvSpPr>
        <p:spPr>
          <a:xfrm>
            <a:off x="5886180" y="8622897"/>
            <a:ext cx="812800" cy="468154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: вправо 31">
            <a:extLst>
              <a:ext uri="{FF2B5EF4-FFF2-40B4-BE49-F238E27FC236}">
                <a16:creationId xmlns="" xmlns:a16="http://schemas.microsoft.com/office/drawing/2014/main" id="{F63ECA0E-D91F-45F9-B715-945D693704C3}"/>
              </a:ext>
            </a:extLst>
          </p:cNvPr>
          <p:cNvSpPr/>
          <p:nvPr/>
        </p:nvSpPr>
        <p:spPr>
          <a:xfrm>
            <a:off x="12286889" y="9986338"/>
            <a:ext cx="812800" cy="468154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98F9DE9A-7B0C-495E-BE9F-E888EFDD8B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25642" y="2186219"/>
            <a:ext cx="1193884" cy="4706658"/>
          </a:xfrm>
          <a:prstGeom prst="rect">
            <a:avLst/>
          </a:prstGeom>
        </p:spPr>
      </p:pic>
      <p:sp>
        <p:nvSpPr>
          <p:cNvPr id="45" name="Стрелка: вправо 44">
            <a:extLst>
              <a:ext uri="{FF2B5EF4-FFF2-40B4-BE49-F238E27FC236}">
                <a16:creationId xmlns="" xmlns:a16="http://schemas.microsoft.com/office/drawing/2014/main" id="{EE718525-1EFA-4AF0-8ADD-19487AAACBEF}"/>
              </a:ext>
            </a:extLst>
          </p:cNvPr>
          <p:cNvSpPr/>
          <p:nvPr/>
        </p:nvSpPr>
        <p:spPr>
          <a:xfrm>
            <a:off x="12305703" y="7729319"/>
            <a:ext cx="812800" cy="468154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Стрелка: вправо 46">
            <a:extLst>
              <a:ext uri="{FF2B5EF4-FFF2-40B4-BE49-F238E27FC236}">
                <a16:creationId xmlns="" xmlns:a16="http://schemas.microsoft.com/office/drawing/2014/main" id="{530AFD69-9246-43A3-A608-C96228AC4B49}"/>
              </a:ext>
            </a:extLst>
          </p:cNvPr>
          <p:cNvSpPr/>
          <p:nvPr/>
        </p:nvSpPr>
        <p:spPr>
          <a:xfrm>
            <a:off x="6038580" y="10257544"/>
            <a:ext cx="812800" cy="468154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17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9C866AA1-321C-4483-93E4-5440735B941B}"/>
              </a:ext>
            </a:extLst>
          </p:cNvPr>
          <p:cNvSpPr/>
          <p:nvPr/>
        </p:nvSpPr>
        <p:spPr>
          <a:xfrm>
            <a:off x="0" y="1403964"/>
            <a:ext cx="20104100" cy="4951885"/>
          </a:xfrm>
          <a:prstGeom prst="rect">
            <a:avLst/>
          </a:prstGeom>
          <a:solidFill>
            <a:srgbClr val="8B95CF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>
            <a:hlinkClick r:id="rId3"/>
            <a:extLst>
              <a:ext uri="{FF2B5EF4-FFF2-40B4-BE49-F238E27FC236}">
                <a16:creationId xmlns="" xmlns:a16="http://schemas.microsoft.com/office/drawing/2014/main" id="{B7BA764A-0F5D-476E-A5F4-BB19566B4E3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337" t="13221" r="1693" b="-6763"/>
          <a:stretch/>
        </p:blipFill>
        <p:spPr>
          <a:xfrm>
            <a:off x="6973048" y="6320390"/>
            <a:ext cx="6019795" cy="3435046"/>
          </a:xfrm>
          <a:prstGeom prst="rect">
            <a:avLst/>
          </a:prstGeom>
        </p:spPr>
      </p:pic>
      <p:sp>
        <p:nvSpPr>
          <p:cNvPr id="188" name="Google Shape;188;p39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 dirty="0">
                <a:solidFill>
                  <a:srgbClr val="4C5AAE"/>
                </a:solidFill>
              </a:rPr>
              <a:t>Текущие результаты</a:t>
            </a:r>
            <a:endParaRPr dirty="0">
              <a:solidFill>
                <a:srgbClr val="4C5AAE"/>
              </a:solidFill>
            </a:endParaRPr>
          </a:p>
        </p:txBody>
      </p:sp>
      <p:sp>
        <p:nvSpPr>
          <p:cNvPr id="189" name="Google Shape;189;p39"/>
          <p:cNvSpPr txBox="1">
            <a:spLocks noGrp="1"/>
          </p:cNvSpPr>
          <p:nvPr>
            <p:ph type="body" idx="2"/>
          </p:nvPr>
        </p:nvSpPr>
        <p:spPr>
          <a:xfrm>
            <a:off x="-248639" y="1714705"/>
            <a:ext cx="17133208" cy="61512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 dirty="0"/>
              <a:t>                                                       </a:t>
            </a:r>
            <a:r>
              <a:rPr lang="ru-RU" sz="2800" b="1" dirty="0" smtClean="0">
                <a:solidFill>
                  <a:schemeClr val="bg1"/>
                </a:solidFill>
              </a:rPr>
              <a:t>ПРИМЕНЕНИЕ КОНСТРУКТОРА  </a:t>
            </a:r>
            <a:r>
              <a:rPr lang="en-US" sz="2800" b="1" dirty="0">
                <a:solidFill>
                  <a:schemeClr val="bg1"/>
                </a:solidFill>
              </a:rPr>
              <a:t>NBICS.NET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hlinkClick r:id="rId5"/>
            <a:extLst>
              <a:ext uri="{FF2B5EF4-FFF2-40B4-BE49-F238E27FC236}">
                <a16:creationId xmlns="" xmlns:a16="http://schemas.microsoft.com/office/drawing/2014/main" id="{E952D01D-9E2F-4A0D-9D2D-A290E250304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5701" t="21068" r="11410" b="6807"/>
          <a:stretch/>
        </p:blipFill>
        <p:spPr>
          <a:xfrm>
            <a:off x="966000" y="5038137"/>
            <a:ext cx="5270775" cy="30041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1570342C-C423-4FB5-AA09-971E8E9276E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30" t="8833" r="-1" b="25587"/>
          <a:stretch/>
        </p:blipFill>
        <p:spPr>
          <a:xfrm>
            <a:off x="13646059" y="4952080"/>
            <a:ext cx="5385629" cy="24810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5" name="Google Shape;159;p35">
            <a:extLst>
              <a:ext uri="{FF2B5EF4-FFF2-40B4-BE49-F238E27FC236}">
                <a16:creationId xmlns="" xmlns:a16="http://schemas.microsoft.com/office/drawing/2014/main" id="{59BDC222-7E6F-485C-B985-82FD820BA459}"/>
              </a:ext>
            </a:extLst>
          </p:cNvPr>
          <p:cNvSpPr txBox="1">
            <a:spLocks/>
          </p:cNvSpPr>
          <p:nvPr/>
        </p:nvSpPr>
        <p:spPr>
          <a:xfrm>
            <a:off x="9390377" y="7476944"/>
            <a:ext cx="8798560" cy="1697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5875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ru-RU" b="1" dirty="0">
              <a:solidFill>
                <a:schemeClr val="bg2"/>
              </a:solidFill>
            </a:endParaRPr>
          </a:p>
        </p:txBody>
      </p:sp>
      <p:sp>
        <p:nvSpPr>
          <p:cNvPr id="16" name="Google Shape;159;p35">
            <a:extLst>
              <a:ext uri="{FF2B5EF4-FFF2-40B4-BE49-F238E27FC236}">
                <a16:creationId xmlns="" xmlns:a16="http://schemas.microsoft.com/office/drawing/2014/main" id="{A3AEBD6A-FAB9-4C9D-8EC5-0411F8DC45A8}"/>
              </a:ext>
            </a:extLst>
          </p:cNvPr>
          <p:cNvSpPr txBox="1">
            <a:spLocks/>
          </p:cNvSpPr>
          <p:nvPr/>
        </p:nvSpPr>
        <p:spPr>
          <a:xfrm>
            <a:off x="13646059" y="2612798"/>
            <a:ext cx="5757899" cy="1697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5875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400" dirty="0">
                <a:solidFill>
                  <a:schemeClr val="bg1"/>
                </a:solidFill>
              </a:rPr>
              <a:t>Решены проблемы корпоративного обучения сотрудников в торговых сетях </a:t>
            </a:r>
            <a:r>
              <a:rPr lang="en-US" sz="2400" dirty="0">
                <a:solidFill>
                  <a:schemeClr val="bg1"/>
                </a:solidFill>
              </a:rPr>
              <a:t>SPAR </a:t>
            </a:r>
            <a:r>
              <a:rPr lang="ru-RU" sz="2400" dirty="0">
                <a:solidFill>
                  <a:schemeClr val="bg1"/>
                </a:solidFill>
              </a:rPr>
              <a:t>и СОХО 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(охрана труда, </a:t>
            </a:r>
            <a:r>
              <a:rPr lang="ru-RU" sz="2400" dirty="0" err="1">
                <a:solidFill>
                  <a:schemeClr val="bg1"/>
                </a:solidFill>
              </a:rPr>
              <a:t>мерчендайзеры</a:t>
            </a:r>
            <a:r>
              <a:rPr lang="ru-RU" sz="2400" dirty="0">
                <a:solidFill>
                  <a:schemeClr val="bg1"/>
                </a:solidFill>
              </a:rPr>
              <a:t> и т.п.) </a:t>
            </a:r>
          </a:p>
        </p:txBody>
      </p:sp>
      <p:sp>
        <p:nvSpPr>
          <p:cNvPr id="17" name="Google Shape;159;p35">
            <a:extLst>
              <a:ext uri="{FF2B5EF4-FFF2-40B4-BE49-F238E27FC236}">
                <a16:creationId xmlns="" xmlns:a16="http://schemas.microsoft.com/office/drawing/2014/main" id="{D11D88A1-FAB6-43C8-999B-860A4C8A1865}"/>
              </a:ext>
            </a:extLst>
          </p:cNvPr>
          <p:cNvSpPr txBox="1">
            <a:spLocks/>
          </p:cNvSpPr>
          <p:nvPr/>
        </p:nvSpPr>
        <p:spPr>
          <a:xfrm>
            <a:off x="7134766" y="2556526"/>
            <a:ext cx="5757899" cy="3935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5875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400" dirty="0">
                <a:solidFill>
                  <a:schemeClr val="bg1"/>
                </a:solidFill>
              </a:rPr>
              <a:t>Сокращение времени на сбор, анализ отчетов муниципальных образований и составление сводной отчетности  Калининградской области</a:t>
            </a:r>
          </a:p>
          <a:p>
            <a:pPr marL="15875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400" dirty="0">
                <a:solidFill>
                  <a:schemeClr val="bg1"/>
                </a:solidFill>
              </a:rPr>
              <a:t>Повышение эффективности управления сферой ЖКХ в МО «Гусевский городской округ» (решена проблема аварийных заявок, несанкционированных свалок и т.п.)     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43A51635-13FC-4B7F-BB8E-3CF2BE2FF4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080" y="2507464"/>
            <a:ext cx="6126862" cy="3479672"/>
          </a:xfrm>
        </p:spPr>
        <p:txBody>
          <a:bodyPr/>
          <a:lstStyle/>
          <a:p>
            <a:pPr marL="182563" indent="46038"/>
            <a:r>
              <a:rPr lang="ru-RU" sz="2400" dirty="0">
                <a:solidFill>
                  <a:schemeClr val="bg1"/>
                </a:solidFill>
              </a:rPr>
              <a:t>Сбор и анализ информации по достижению целей устойчивого </a:t>
            </a:r>
            <a:r>
              <a:rPr lang="en-US" sz="2400" dirty="0">
                <a:solidFill>
                  <a:schemeClr val="bg1"/>
                </a:solidFill>
              </a:rPr>
              <a:t/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ru-RU" sz="2400" dirty="0">
                <a:solidFill>
                  <a:schemeClr val="bg1"/>
                </a:solidFill>
              </a:rPr>
              <a:t>развития в регионах РФ </a:t>
            </a:r>
          </a:p>
          <a:p>
            <a:pPr marL="182563" indent="46038"/>
            <a:r>
              <a:rPr lang="ru-RU" sz="2400" dirty="0">
                <a:solidFill>
                  <a:schemeClr val="bg1"/>
                </a:solidFill>
              </a:rPr>
              <a:t>Сопровождение городских жителей, желающих переехать в сельскую местность  </a:t>
            </a:r>
          </a:p>
        </p:txBody>
      </p:sp>
      <p:pic>
        <p:nvPicPr>
          <p:cNvPr id="6" name="Рисунок 5">
            <a:hlinkClick r:id="rId8"/>
            <a:extLst>
              <a:ext uri="{FF2B5EF4-FFF2-40B4-BE49-F238E27FC236}">
                <a16:creationId xmlns="" xmlns:a16="http://schemas.microsoft.com/office/drawing/2014/main" id="{A0E7D4FD-3776-4A77-9FCE-D0E0F214698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5190" t="14394" r="9347" b="12616"/>
          <a:stretch/>
        </p:blipFill>
        <p:spPr>
          <a:xfrm>
            <a:off x="894588" y="8326702"/>
            <a:ext cx="5247725" cy="2497465"/>
          </a:xfrm>
          <a:prstGeom prst="rect">
            <a:avLst/>
          </a:prstGeom>
        </p:spPr>
      </p:pic>
      <p:pic>
        <p:nvPicPr>
          <p:cNvPr id="8" name="Рисунок 7">
            <a:hlinkClick r:id="rId10"/>
            <a:extLst>
              <a:ext uri="{FF2B5EF4-FFF2-40B4-BE49-F238E27FC236}">
                <a16:creationId xmlns="" xmlns:a16="http://schemas.microsoft.com/office/drawing/2014/main" id="{CDAD19F5-0964-4663-8BA8-0AEED2993194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3770" t="14395" r="6257" b="5680"/>
          <a:stretch/>
        </p:blipFill>
        <p:spPr>
          <a:xfrm>
            <a:off x="13515110" y="7844208"/>
            <a:ext cx="6019795" cy="297995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935AD00F-5DD6-45E9-B219-BFE68465093F}"/>
              </a:ext>
            </a:extLst>
          </p:cNvPr>
          <p:cNvSpPr txBox="1"/>
          <p:nvPr/>
        </p:nvSpPr>
        <p:spPr>
          <a:xfrm>
            <a:off x="7211570" y="9802069"/>
            <a:ext cx="29865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hlinkClick r:id="rId5"/>
              </a:rPr>
              <a:t>mtpp.nbics.net/ru</a:t>
            </a:r>
            <a:r>
              <a:rPr lang="en-US" sz="2000" dirty="0"/>
              <a:t> </a:t>
            </a:r>
            <a:endParaRPr lang="ru-RU" sz="2000" dirty="0"/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A7A5DD0D-0F34-4D46-A6D6-C41F35B06B2E}"/>
              </a:ext>
            </a:extLst>
          </p:cNvPr>
          <p:cNvSpPr txBox="1"/>
          <p:nvPr/>
        </p:nvSpPr>
        <p:spPr>
          <a:xfrm>
            <a:off x="10635805" y="9770819"/>
            <a:ext cx="312349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hlinkClick r:id="rId12"/>
              </a:rPr>
              <a:t>sc.gov39.ru/</a:t>
            </a:r>
            <a:r>
              <a:rPr lang="en-US" sz="2000" dirty="0" err="1">
                <a:hlinkClick r:id="rId12"/>
              </a:rPr>
              <a:t>ru</a:t>
            </a:r>
            <a:endParaRPr lang="ru-RU" sz="2000" dirty="0"/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9671E449-694D-484C-833D-7BDB8E4DAAAA}"/>
              </a:ext>
            </a:extLst>
          </p:cNvPr>
          <p:cNvSpPr txBox="1"/>
          <p:nvPr/>
        </p:nvSpPr>
        <p:spPr>
          <a:xfrm>
            <a:off x="7134766" y="10340734"/>
            <a:ext cx="47036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  <a:hlinkClick r:id="rId8"/>
              </a:rPr>
              <a:t>www.lubinka.ru</a:t>
            </a:r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 </a:t>
            </a:r>
            <a:endParaRPr lang="ru-RU" sz="2000" dirty="0"/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B45089A4-9F96-43E3-A485-4877D0490722}"/>
              </a:ext>
            </a:extLst>
          </p:cNvPr>
          <p:cNvSpPr txBox="1"/>
          <p:nvPr/>
        </p:nvSpPr>
        <p:spPr>
          <a:xfrm>
            <a:off x="10517223" y="10296928"/>
            <a:ext cx="313608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hlinkClick r:id="rId10"/>
              </a:rPr>
              <a:t>gusev.nbics.net/</a:t>
            </a:r>
            <a:r>
              <a:rPr lang="en-US" sz="2000" dirty="0"/>
              <a:t>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B884A344-AA0D-4A55-82B5-B4669934E371}"/>
              </a:ext>
            </a:extLst>
          </p:cNvPr>
          <p:cNvSpPr/>
          <p:nvPr/>
        </p:nvSpPr>
        <p:spPr>
          <a:xfrm>
            <a:off x="0" y="1400176"/>
            <a:ext cx="20104100" cy="61809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6" name="Google Shape;196;p40"/>
          <p:cNvSpPr txBox="1">
            <a:spLocks noGrp="1"/>
          </p:cNvSpPr>
          <p:nvPr>
            <p:ph type="body" idx="1"/>
          </p:nvPr>
        </p:nvSpPr>
        <p:spPr>
          <a:xfrm>
            <a:off x="1326769" y="2756163"/>
            <a:ext cx="17450562" cy="456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400" dirty="0">
                <a:solidFill>
                  <a:schemeClr val="bg2"/>
                </a:solidFill>
              </a:rPr>
              <a:t>Общественные организации, СМП, самозанятые                                            Корпорации, ведомства, муниципалитеты        </a:t>
            </a:r>
          </a:p>
        </p:txBody>
      </p:sp>
      <p:sp>
        <p:nvSpPr>
          <p:cNvPr id="197" name="Google Shape;197;p40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 dirty="0">
                <a:solidFill>
                  <a:srgbClr val="4C5AAE"/>
                </a:solidFill>
              </a:rPr>
              <a:t>Планы развития</a:t>
            </a:r>
            <a:endParaRPr dirty="0">
              <a:solidFill>
                <a:srgbClr val="4C5AAE"/>
              </a:solidFill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9182F525-34A9-42C2-B527-4D532D981474}"/>
              </a:ext>
            </a:extLst>
          </p:cNvPr>
          <p:cNvSpPr/>
          <p:nvPr/>
        </p:nvSpPr>
        <p:spPr>
          <a:xfrm>
            <a:off x="973137" y="7798857"/>
            <a:ext cx="3526972" cy="2193544"/>
          </a:xfrm>
          <a:prstGeom prst="roundRect">
            <a:avLst/>
          </a:prstGeom>
          <a:solidFill>
            <a:srgbClr val="8B95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Грант Фонда содействия инновациям 15,0 млн </a:t>
            </a:r>
            <a:r>
              <a:rPr lang="ru-RU" sz="2000" dirty="0" err="1"/>
              <a:t>руб</a:t>
            </a:r>
            <a:r>
              <a:rPr lang="ru-RU" sz="2000" dirty="0"/>
              <a:t> – на разработку цифрового инструмента  генетического проектирования 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="" xmlns:a16="http://schemas.microsoft.com/office/drawing/2014/main" id="{42F0E615-F20E-4474-AC04-B5E6D9EDC6B1}"/>
              </a:ext>
            </a:extLst>
          </p:cNvPr>
          <p:cNvSpPr/>
          <p:nvPr/>
        </p:nvSpPr>
        <p:spPr>
          <a:xfrm>
            <a:off x="6116373" y="7798856"/>
            <a:ext cx="3219068" cy="2193543"/>
          </a:xfrm>
          <a:prstGeom prst="roundRect">
            <a:avLst/>
          </a:prstGeom>
          <a:solidFill>
            <a:srgbClr val="8B95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Увеличение  объема продаж от 58 млн рублей в 2023 году до  685 млн рублей в 2026 году 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="" xmlns:a16="http://schemas.microsoft.com/office/drawing/2014/main" id="{9419670D-AF47-4983-9B60-68C17063E603}"/>
              </a:ext>
            </a:extLst>
          </p:cNvPr>
          <p:cNvSpPr/>
          <p:nvPr/>
        </p:nvSpPr>
        <p:spPr>
          <a:xfrm>
            <a:off x="10728499" y="7962545"/>
            <a:ext cx="3526972" cy="2029853"/>
          </a:xfrm>
          <a:prstGeom prst="roundRect">
            <a:avLst/>
          </a:prstGeom>
          <a:solidFill>
            <a:srgbClr val="8B95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Создание новых рабочих мест (от 2-х в 2024 году до  5 в 2026 году)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="" xmlns:a16="http://schemas.microsoft.com/office/drawing/2014/main" id="{8B9FA2C2-C8AC-4F13-AC12-ABCEAABC9E5D}"/>
              </a:ext>
            </a:extLst>
          </p:cNvPr>
          <p:cNvSpPr/>
          <p:nvPr/>
        </p:nvSpPr>
        <p:spPr>
          <a:xfrm>
            <a:off x="15648530" y="7962546"/>
            <a:ext cx="3526972" cy="2029852"/>
          </a:xfrm>
          <a:prstGeom prst="roundRect">
            <a:avLst/>
          </a:prstGeom>
          <a:solidFill>
            <a:srgbClr val="8B95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Развитие сети франчайзинга </a:t>
            </a: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="" xmlns:a16="http://schemas.microsoft.com/office/drawing/2014/main" id="{47497550-CEBA-4956-A812-8DF082F04B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1582860"/>
              </p:ext>
            </p:extLst>
          </p:nvPr>
        </p:nvGraphicFramePr>
        <p:xfrm>
          <a:off x="1143000" y="3496164"/>
          <a:ext cx="7608147" cy="3778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Диаграмма 13">
            <a:extLst>
              <a:ext uri="{FF2B5EF4-FFF2-40B4-BE49-F238E27FC236}">
                <a16:creationId xmlns="" xmlns:a16="http://schemas.microsoft.com/office/drawing/2014/main" id="{4CB87752-6645-4EBA-8D97-161BA7999C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8906288"/>
              </p:ext>
            </p:extLst>
          </p:nvPr>
        </p:nvGraphicFramePr>
        <p:xfrm>
          <a:off x="11744960" y="3567283"/>
          <a:ext cx="6732693" cy="36361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4192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EE606D94-6F21-4A5D-90E5-83244652DA78}"/>
              </a:ext>
            </a:extLst>
          </p:cNvPr>
          <p:cNvSpPr/>
          <p:nvPr/>
        </p:nvSpPr>
        <p:spPr>
          <a:xfrm>
            <a:off x="12080233" y="3699407"/>
            <a:ext cx="3988785" cy="5657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BEFE949C-965F-4E54-9E3B-4AA4C986F983}"/>
              </a:ext>
            </a:extLst>
          </p:cNvPr>
          <p:cNvSpPr/>
          <p:nvPr/>
        </p:nvSpPr>
        <p:spPr>
          <a:xfrm>
            <a:off x="7643461" y="3641350"/>
            <a:ext cx="3988785" cy="5657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48C9CC7F-7D51-4E40-A9B5-7764A3F219C9}"/>
              </a:ext>
            </a:extLst>
          </p:cNvPr>
          <p:cNvSpPr/>
          <p:nvPr/>
        </p:nvSpPr>
        <p:spPr>
          <a:xfrm>
            <a:off x="3206689" y="3641350"/>
            <a:ext cx="3988785" cy="5657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2" name="Google Shape;202;p41"/>
          <p:cNvSpPr txBox="1">
            <a:spLocks noGrp="1"/>
          </p:cNvSpPr>
          <p:nvPr>
            <p:ph type="body" idx="1"/>
          </p:nvPr>
        </p:nvSpPr>
        <p:spPr>
          <a:xfrm>
            <a:off x="894587" y="2326534"/>
            <a:ext cx="19209513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600" b="1" dirty="0" smtClean="0">
                <a:solidFill>
                  <a:srgbClr val="4C5AAE"/>
                </a:solidFill>
              </a:rPr>
              <a:t>Всего более 30 авторских свидетельств и более  60 публикаций, связанных с кон</a:t>
            </a:r>
            <a:r>
              <a:rPr lang="en-US" sz="3600" b="1" dirty="0" smtClean="0">
                <a:solidFill>
                  <a:srgbClr val="4C5AAE"/>
                </a:solidFill>
              </a:rPr>
              <a:t>c</a:t>
            </a:r>
            <a:r>
              <a:rPr lang="ru-RU" sz="3600" b="1" dirty="0" err="1" smtClean="0">
                <a:solidFill>
                  <a:srgbClr val="4C5AAE"/>
                </a:solidFill>
              </a:rPr>
              <a:t>труктором</a:t>
            </a:r>
            <a:r>
              <a:rPr lang="ru-RU" sz="3600" b="1" dirty="0" smtClean="0">
                <a:solidFill>
                  <a:srgbClr val="4C5AAE"/>
                </a:solidFill>
              </a:rPr>
              <a:t> </a:t>
            </a:r>
            <a:r>
              <a:rPr lang="en-US" sz="3600" b="1" dirty="0" smtClean="0">
                <a:solidFill>
                  <a:srgbClr val="4C5AAE"/>
                </a:solidFill>
              </a:rPr>
              <a:t>NBICS.NET</a:t>
            </a:r>
            <a:endParaRPr sz="3600" b="1" dirty="0">
              <a:solidFill>
                <a:srgbClr val="4C5AAE"/>
              </a:solidFill>
            </a:endParaRPr>
          </a:p>
        </p:txBody>
      </p:sp>
      <p:sp>
        <p:nvSpPr>
          <p:cNvPr id="203" name="Google Shape;203;p41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 dirty="0">
                <a:solidFill>
                  <a:srgbClr val="4C5AAE"/>
                </a:solidFill>
              </a:rPr>
              <a:t>Интеллектуальная собственность</a:t>
            </a:r>
            <a:endParaRPr dirty="0">
              <a:solidFill>
                <a:srgbClr val="4C5AAE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0C1EC9E-A812-44B8-B63E-48A6A95FF2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124" t="18175" r="33188" b="6115"/>
          <a:stretch/>
        </p:blipFill>
        <p:spPr>
          <a:xfrm>
            <a:off x="2560320" y="3641350"/>
            <a:ext cx="4635153" cy="635059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FD82142-607C-4BF0-A8EE-C3095A81A4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921" t="17756" r="36181" b="16436"/>
          <a:stretch/>
        </p:blipFill>
        <p:spPr>
          <a:xfrm>
            <a:off x="7737722" y="4526935"/>
            <a:ext cx="3800261" cy="546501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4B74FE1A-CAA8-4D13-9512-7CA6F6DA80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580" t="17056" r="33020" b="3385"/>
          <a:stretch/>
        </p:blipFill>
        <p:spPr>
          <a:xfrm>
            <a:off x="12599600" y="4526935"/>
            <a:ext cx="3635242" cy="49806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F9EAD066-75B5-4FCC-8E78-5E75BE153731}"/>
              </a:ext>
            </a:extLst>
          </p:cNvPr>
          <p:cNvSpPr/>
          <p:nvPr/>
        </p:nvSpPr>
        <p:spPr>
          <a:xfrm>
            <a:off x="0" y="1471613"/>
            <a:ext cx="20104100" cy="6720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8" name="Google Shape;208;p42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/>
              <a:t>Финансы</a:t>
            </a: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E4DE9A2A-0535-4182-9267-0BED2D5881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850" y="2654771"/>
            <a:ext cx="7788254" cy="4833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1" name="Диаграмма 10">
            <a:extLst>
              <a:ext uri="{FF2B5EF4-FFF2-40B4-BE49-F238E27FC236}">
                <a16:creationId xmlns="" xmlns:a16="http://schemas.microsoft.com/office/drawing/2014/main" id="{BC7A7B59-277C-4D06-9D3C-7B844D20F33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2433541"/>
              </p:ext>
            </p:extLst>
          </p:nvPr>
        </p:nvGraphicFramePr>
        <p:xfrm>
          <a:off x="10436564" y="3264400"/>
          <a:ext cx="8987712" cy="3837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Прямоугольник: скругленные углы 11">
            <a:extLst>
              <a:ext uri="{FF2B5EF4-FFF2-40B4-BE49-F238E27FC236}">
                <a16:creationId xmlns="" xmlns:a16="http://schemas.microsoft.com/office/drawing/2014/main" id="{67840DEA-AAC4-4127-A603-A5B56B8C3BD6}"/>
              </a:ext>
            </a:extLst>
          </p:cNvPr>
          <p:cNvSpPr/>
          <p:nvPr/>
        </p:nvSpPr>
        <p:spPr>
          <a:xfrm>
            <a:off x="9612923" y="8744299"/>
            <a:ext cx="2922658" cy="1481291"/>
          </a:xfrm>
          <a:prstGeom prst="roundRect">
            <a:avLst/>
          </a:prstGeom>
          <a:solidFill>
            <a:srgbClr val="8B95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IRR -</a:t>
            </a:r>
            <a:r>
              <a:rPr lang="ru-RU" sz="2000" dirty="0"/>
              <a:t>98</a:t>
            </a:r>
            <a:r>
              <a:rPr lang="en-US" sz="2000" dirty="0"/>
              <a:t>%</a:t>
            </a:r>
            <a:endParaRPr lang="ru-RU" sz="2000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="" xmlns:a16="http://schemas.microsoft.com/office/drawing/2014/main" id="{CCB85956-A2DD-457C-AC0E-04F7F41A7865}"/>
              </a:ext>
            </a:extLst>
          </p:cNvPr>
          <p:cNvSpPr/>
          <p:nvPr/>
        </p:nvSpPr>
        <p:spPr>
          <a:xfrm>
            <a:off x="5280647" y="8740860"/>
            <a:ext cx="3352800" cy="1484731"/>
          </a:xfrm>
          <a:prstGeom prst="roundRect">
            <a:avLst/>
          </a:prstGeom>
          <a:solidFill>
            <a:srgbClr val="8B95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NPV –</a:t>
            </a:r>
            <a:r>
              <a:rPr lang="ru-RU" sz="2000" dirty="0"/>
              <a:t>252,0</a:t>
            </a:r>
            <a:r>
              <a:rPr lang="en-US" sz="2000" dirty="0"/>
              <a:t> </a:t>
            </a:r>
            <a:r>
              <a:rPr lang="ru-RU" sz="2000" dirty="0"/>
              <a:t> млн </a:t>
            </a:r>
            <a:r>
              <a:rPr lang="ru-RU" sz="2000" dirty="0" err="1"/>
              <a:t>руб</a:t>
            </a:r>
            <a:r>
              <a:rPr lang="ru-RU" sz="2000" dirty="0"/>
              <a:t> (ставка дисконтирования 6,5%.)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="" xmlns:a16="http://schemas.microsoft.com/office/drawing/2014/main" id="{8ED5DF0F-01BD-40C1-B474-643CAA26A62A}"/>
              </a:ext>
            </a:extLst>
          </p:cNvPr>
          <p:cNvSpPr/>
          <p:nvPr/>
        </p:nvSpPr>
        <p:spPr>
          <a:xfrm>
            <a:off x="13515057" y="8740858"/>
            <a:ext cx="3287100" cy="1481291"/>
          </a:xfrm>
          <a:prstGeom prst="roundRect">
            <a:avLst/>
          </a:prstGeom>
          <a:solidFill>
            <a:srgbClr val="8B95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EBIDTA – </a:t>
            </a:r>
            <a:r>
              <a:rPr lang="ru-RU" sz="2000" dirty="0"/>
              <a:t>211,0 млн руб.</a:t>
            </a:r>
            <a:r>
              <a:rPr lang="en-US" sz="2000" dirty="0"/>
              <a:t> </a:t>
            </a:r>
            <a:endParaRPr lang="ru-RU" sz="2000" dirty="0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="" xmlns:a16="http://schemas.microsoft.com/office/drawing/2014/main" id="{A5E127FB-3544-48D4-A3B3-360486437B48}"/>
              </a:ext>
            </a:extLst>
          </p:cNvPr>
          <p:cNvSpPr/>
          <p:nvPr/>
        </p:nvSpPr>
        <p:spPr>
          <a:xfrm>
            <a:off x="1234850" y="8740859"/>
            <a:ext cx="3066321" cy="1484731"/>
          </a:xfrm>
          <a:prstGeom prst="roundRect">
            <a:avLst/>
          </a:prstGeom>
          <a:solidFill>
            <a:srgbClr val="8B95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Рентабельность продукта </a:t>
            </a:r>
            <a:r>
              <a:rPr lang="en-US" sz="2000" dirty="0"/>
              <a:t> </a:t>
            </a:r>
            <a:r>
              <a:rPr lang="ru-RU" sz="2000" dirty="0"/>
              <a:t>=1,73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91847331-979E-4769-900C-2D8561F66F22}"/>
              </a:ext>
            </a:extLst>
          </p:cNvPr>
          <p:cNvSpPr/>
          <p:nvPr/>
        </p:nvSpPr>
        <p:spPr>
          <a:xfrm>
            <a:off x="-9590" y="5935557"/>
            <a:ext cx="20113690" cy="3892550"/>
          </a:xfrm>
          <a:prstGeom prst="rect">
            <a:avLst/>
          </a:prstGeom>
          <a:solidFill>
            <a:srgbClr val="8B95CF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6" name="Google Shape;216;p43"/>
          <p:cNvSpPr txBox="1">
            <a:spLocks noGrp="1"/>
          </p:cNvSpPr>
          <p:nvPr>
            <p:ph type="title"/>
          </p:nvPr>
        </p:nvSpPr>
        <p:spPr>
          <a:xfrm>
            <a:off x="722884" y="256295"/>
            <a:ext cx="18658332" cy="911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 dirty="0" smtClean="0">
                <a:solidFill>
                  <a:srgbClr val="4C5AAE"/>
                </a:solidFill>
              </a:rPr>
              <a:t>Команда</a:t>
            </a:r>
            <a:r>
              <a:rPr lang="en-US" b="1" dirty="0" smtClean="0">
                <a:solidFill>
                  <a:srgbClr val="4C5AAE"/>
                </a:solidFill>
              </a:rPr>
              <a:t> </a:t>
            </a:r>
            <a:r>
              <a:rPr lang="ru-RU" b="1" dirty="0" smtClean="0">
                <a:solidFill>
                  <a:srgbClr val="4C5AAE"/>
                </a:solidFill>
              </a:rPr>
              <a:t>включает три научные школы</a:t>
            </a:r>
            <a:r>
              <a:rPr lang="en-US" b="1" dirty="0" smtClean="0">
                <a:solidFill>
                  <a:srgbClr val="4C5AAE"/>
                </a:solidFill>
              </a:rPr>
              <a:t>:</a:t>
            </a:r>
            <a:br>
              <a:rPr lang="en-US" b="1" dirty="0" smtClean="0">
                <a:solidFill>
                  <a:srgbClr val="4C5AAE"/>
                </a:solidFill>
              </a:rPr>
            </a:br>
            <a:r>
              <a:rPr lang="en-US" b="1" dirty="0" smtClean="0">
                <a:solidFill>
                  <a:srgbClr val="4C5AAE"/>
                </a:solidFill>
              </a:rPr>
              <a:t>1.</a:t>
            </a:r>
            <a:r>
              <a:rPr lang="ru-RU" b="1" dirty="0" err="1" smtClean="0">
                <a:solidFill>
                  <a:srgbClr val="4C5AAE"/>
                </a:solidFill>
              </a:rPr>
              <a:t>Технетика</a:t>
            </a:r>
            <a:r>
              <a:rPr lang="ru-RU" b="1" dirty="0" smtClean="0">
                <a:solidFill>
                  <a:srgbClr val="4C5AAE"/>
                </a:solidFill>
              </a:rPr>
              <a:t> (</a:t>
            </a:r>
            <a:r>
              <a:rPr lang="en-US" b="1" dirty="0" smtClean="0">
                <a:solidFill>
                  <a:srgbClr val="4C5AAE"/>
                </a:solidFill>
              </a:rPr>
              <a:t>gnatukvi.ru, </a:t>
            </a:r>
            <a:r>
              <a:rPr lang="ru-RU" b="1" dirty="0" smtClean="0">
                <a:solidFill>
                  <a:srgbClr val="4C5AAE"/>
                </a:solidFill>
              </a:rPr>
              <a:t>д.т.н. Гнатюк В.И. + 10 к.т.н.)</a:t>
            </a:r>
            <a:br>
              <a:rPr lang="ru-RU" b="1" dirty="0" smtClean="0">
                <a:solidFill>
                  <a:srgbClr val="4C5AAE"/>
                </a:solidFill>
              </a:rPr>
            </a:br>
            <a:r>
              <a:rPr lang="ru-RU" b="1" dirty="0" smtClean="0">
                <a:solidFill>
                  <a:srgbClr val="4C5AAE"/>
                </a:solidFill>
              </a:rPr>
              <a:t>2. Целостное мышление (</a:t>
            </a:r>
            <a:r>
              <a:rPr lang="en-US" b="1" dirty="0" smtClean="0">
                <a:solidFill>
                  <a:srgbClr val="4C5AAE"/>
                </a:solidFill>
              </a:rPr>
              <a:t>systemonomy.ru, </a:t>
            </a:r>
            <a:r>
              <a:rPr lang="ru-RU" b="1" dirty="0" err="1" smtClean="0">
                <a:solidFill>
                  <a:srgbClr val="4C5AAE"/>
                </a:solidFill>
              </a:rPr>
              <a:t>д.п.н</a:t>
            </a:r>
            <a:r>
              <a:rPr lang="ru-RU" b="1" dirty="0" smtClean="0">
                <a:solidFill>
                  <a:srgbClr val="4C5AAE"/>
                </a:solidFill>
              </a:rPr>
              <a:t>. Маслова Н.В. и </a:t>
            </a:r>
            <a:br>
              <a:rPr lang="ru-RU" b="1" dirty="0" smtClean="0">
                <a:solidFill>
                  <a:srgbClr val="4C5AAE"/>
                </a:solidFill>
              </a:rPr>
            </a:br>
            <a:r>
              <a:rPr lang="ru-RU" b="1" dirty="0" smtClean="0">
                <a:solidFill>
                  <a:srgbClr val="4C5AAE"/>
                </a:solidFill>
              </a:rPr>
              <a:t>3. Устойчивое развитие (к.т.н. </a:t>
            </a:r>
            <a:r>
              <a:rPr lang="ru-RU" b="1" dirty="0" err="1" smtClean="0">
                <a:solidFill>
                  <a:srgbClr val="4C5AAE"/>
                </a:solidFill>
              </a:rPr>
              <a:t>Шамаева</a:t>
            </a:r>
            <a:r>
              <a:rPr lang="ru-RU" b="1" dirty="0" smtClean="0">
                <a:solidFill>
                  <a:srgbClr val="4C5AAE"/>
                </a:solidFill>
              </a:rPr>
              <a:t> Е.Ф. + 12 д.т.н. и к.т.н.)</a:t>
            </a:r>
            <a:endParaRPr dirty="0">
              <a:solidFill>
                <a:srgbClr val="4C5AAE"/>
              </a:solidFill>
            </a:endParaRPr>
          </a:p>
        </p:txBody>
      </p:sp>
      <p:sp>
        <p:nvSpPr>
          <p:cNvPr id="217" name="Google Shape;217;p43"/>
          <p:cNvSpPr txBox="1">
            <a:spLocks noGrp="1"/>
          </p:cNvSpPr>
          <p:nvPr>
            <p:ph type="body" idx="2"/>
          </p:nvPr>
        </p:nvSpPr>
        <p:spPr>
          <a:xfrm>
            <a:off x="894597" y="6114949"/>
            <a:ext cx="3100500" cy="21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dirty="0">
                <a:solidFill>
                  <a:schemeClr val="bg1"/>
                </a:solidFill>
              </a:rPr>
              <a:t>К..</a:t>
            </a:r>
            <a:r>
              <a:rPr lang="ru-RU" dirty="0" err="1">
                <a:solidFill>
                  <a:schemeClr val="bg1"/>
                </a:solidFill>
              </a:rPr>
              <a:t>т.н</a:t>
            </a:r>
            <a:r>
              <a:rPr lang="ru-RU" dirty="0">
                <a:solidFill>
                  <a:schemeClr val="bg1"/>
                </a:solidFill>
              </a:rPr>
              <a:t>. Автор более 100 публикаций и 3 монографий. Имеет более   50 зарегистрированных авторских прав на программное обеспечение. Руководитель Ассоциации инновационных</a:t>
            </a:r>
          </a:p>
          <a:p>
            <a:pPr marL="15875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dirty="0">
                <a:solidFill>
                  <a:schemeClr val="bg1"/>
                </a:solidFill>
              </a:rPr>
              <a:t>предприятий NBICS</a:t>
            </a:r>
          </a:p>
        </p:txBody>
      </p:sp>
      <p:sp>
        <p:nvSpPr>
          <p:cNvPr id="218" name="Google Shape;218;p43"/>
          <p:cNvSpPr txBox="1">
            <a:spLocks noGrp="1"/>
          </p:cNvSpPr>
          <p:nvPr>
            <p:ph type="body" idx="4"/>
          </p:nvPr>
        </p:nvSpPr>
        <p:spPr>
          <a:xfrm>
            <a:off x="894588" y="5474863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>
                <a:solidFill>
                  <a:srgbClr val="4C5AAE"/>
                </a:solidFill>
              </a:rPr>
              <a:t>Александр Меркулов </a:t>
            </a:r>
            <a:endParaRPr dirty="0">
              <a:solidFill>
                <a:srgbClr val="4C5AAE"/>
              </a:solidFill>
            </a:endParaRPr>
          </a:p>
        </p:txBody>
      </p:sp>
      <p:sp>
        <p:nvSpPr>
          <p:cNvPr id="220" name="Google Shape;220;p43"/>
          <p:cNvSpPr txBox="1">
            <a:spLocks noGrp="1"/>
          </p:cNvSpPr>
          <p:nvPr>
            <p:ph type="body" idx="7"/>
          </p:nvPr>
        </p:nvSpPr>
        <p:spPr>
          <a:xfrm>
            <a:off x="5593346" y="5474875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>
                <a:solidFill>
                  <a:srgbClr val="4C5AAE"/>
                </a:solidFill>
              </a:rPr>
              <a:t>Виктор Бендер  </a:t>
            </a:r>
            <a:endParaRPr dirty="0">
              <a:solidFill>
                <a:srgbClr val="4C5AAE"/>
              </a:solidFill>
            </a:endParaRPr>
          </a:p>
        </p:txBody>
      </p:sp>
      <p:sp>
        <p:nvSpPr>
          <p:cNvPr id="223" name="Google Shape;223;p43"/>
          <p:cNvSpPr txBox="1">
            <a:spLocks noGrp="1"/>
          </p:cNvSpPr>
          <p:nvPr>
            <p:ph type="body" idx="14"/>
          </p:nvPr>
        </p:nvSpPr>
        <p:spPr>
          <a:xfrm>
            <a:off x="15304200" y="6114974"/>
            <a:ext cx="3453000" cy="21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dirty="0">
                <a:solidFill>
                  <a:schemeClr val="bg1"/>
                </a:solidFill>
              </a:rPr>
              <a:t>Специалист в области  компьютерной безопасности Участвовал в разработке систем поддержки принятия решений</a:t>
            </a:r>
          </a:p>
        </p:txBody>
      </p:sp>
      <p:sp>
        <p:nvSpPr>
          <p:cNvPr id="224" name="Google Shape;224;p43"/>
          <p:cNvSpPr txBox="1">
            <a:spLocks noGrp="1"/>
          </p:cNvSpPr>
          <p:nvPr>
            <p:ph type="body" idx="16"/>
          </p:nvPr>
        </p:nvSpPr>
        <p:spPr>
          <a:xfrm>
            <a:off x="15294373" y="5474875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>
                <a:solidFill>
                  <a:srgbClr val="4C5AAE"/>
                </a:solidFill>
              </a:rPr>
              <a:t>Александр Голубков  </a:t>
            </a:r>
            <a:endParaRPr dirty="0">
              <a:solidFill>
                <a:srgbClr val="4C5AAE"/>
              </a:solidFill>
            </a:endParaRPr>
          </a:p>
        </p:txBody>
      </p:sp>
      <p:sp>
        <p:nvSpPr>
          <p:cNvPr id="17" name="Google Shape;223;p43"/>
          <p:cNvSpPr txBox="1">
            <a:spLocks/>
          </p:cNvSpPr>
          <p:nvPr/>
        </p:nvSpPr>
        <p:spPr>
          <a:xfrm>
            <a:off x="10635805" y="6114949"/>
            <a:ext cx="3453000" cy="21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5875" indent="0" algn="just"/>
            <a:r>
              <a:rPr lang="ru-RU" dirty="0">
                <a:solidFill>
                  <a:schemeClr val="bg1"/>
                </a:solidFill>
              </a:rPr>
              <a:t>Аспирант. Автор 5 научных работ в области информатики и автоматизации. Имеет 7 свидетельств о регистрации программ для ЭВМ. Опыт разработки и внедрения нескольких программно-технических комплексов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93F0ADE-05DA-417F-A031-3DEC6F924885}"/>
              </a:ext>
            </a:extLst>
          </p:cNvPr>
          <p:cNvSpPr>
            <a:spLocks noGrp="1"/>
          </p:cNvSpPr>
          <p:nvPr>
            <p:ph type="body" idx="5"/>
          </p:nvPr>
        </p:nvSpPr>
        <p:spPr>
          <a:xfrm>
            <a:off x="5242560" y="6114942"/>
            <a:ext cx="4225736" cy="4053881"/>
          </a:xfrm>
        </p:spPr>
        <p:txBody>
          <a:bodyPr/>
          <a:lstStyle/>
          <a:p>
            <a:pPr marL="263525" indent="-34925" algn="just"/>
            <a:r>
              <a:rPr lang="ru-RU" dirty="0">
                <a:solidFill>
                  <a:schemeClr val="bg1"/>
                </a:solidFill>
              </a:rPr>
              <a:t>Акселерационная программа трека "Двойные технологии" (Запуск акселератора Dual Technologies). 2-24 июля 2018 </a:t>
            </a:r>
            <a:r>
              <a:rPr lang="ru-RU" dirty="0" err="1">
                <a:solidFill>
                  <a:schemeClr val="bg1"/>
                </a:solidFill>
              </a:rPr>
              <a:t>г.Сочи</a:t>
            </a:r>
            <a:r>
              <a:rPr lang="ru-RU" dirty="0">
                <a:solidFill>
                  <a:schemeClr val="bg1"/>
                </a:solidFill>
              </a:rPr>
              <a:t>: Проведение проектной смены в образовательном центре «Сириус»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07567BD2-C734-42D1-9AF9-38E20205AD0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0376156" y="5359216"/>
            <a:ext cx="4134612" cy="438912"/>
          </a:xfrm>
        </p:spPr>
        <p:txBody>
          <a:bodyPr/>
          <a:lstStyle/>
          <a:p>
            <a:r>
              <a:rPr lang="ru-RU" dirty="0">
                <a:solidFill>
                  <a:srgbClr val="4C5AAE"/>
                </a:solidFill>
              </a:rPr>
              <a:t>Евгений Петренко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6CF6278-8799-4B9B-971D-68ECD0D0C1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01975" y="2497588"/>
            <a:ext cx="2457450" cy="24574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3BEBFE7D-0142-4FB2-8045-E70DEF2558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3580" y="2497588"/>
            <a:ext cx="2457450" cy="245745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A2D5E7F6-4759-4509-95AF-6C73715A26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6122" y="2584945"/>
            <a:ext cx="2457450" cy="2457450"/>
          </a:xfrm>
          <a:prstGeom prst="rect">
            <a:avLst/>
          </a:prstGeom>
        </p:spPr>
      </p:pic>
      <p:pic>
        <p:nvPicPr>
          <p:cNvPr id="23" name="Picture 3" descr="C:\Users\san_1\Desktop\Витя.png">
            <a:extLst>
              <a:ext uri="{FF2B5EF4-FFF2-40B4-BE49-F238E27FC236}">
                <a16:creationId xmlns="" xmlns:a16="http://schemas.microsoft.com/office/drawing/2014/main" id="{CFAC1200-0D27-4597-9BD4-5D7C2DC31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517" y="2609158"/>
            <a:ext cx="2417190" cy="241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35;p44">
            <a:extLst>
              <a:ext uri="{FF2B5EF4-FFF2-40B4-BE49-F238E27FC236}">
                <a16:creationId xmlns="" xmlns:a16="http://schemas.microsoft.com/office/drawing/2014/main" id="{1DA52E57-69D9-45D8-B2AD-4198D5716478}"/>
              </a:ext>
            </a:extLst>
          </p:cNvPr>
          <p:cNvSpPr txBox="1">
            <a:spLocks/>
          </p:cNvSpPr>
          <p:nvPr/>
        </p:nvSpPr>
        <p:spPr>
          <a:xfrm>
            <a:off x="936108" y="7478610"/>
            <a:ext cx="8614908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4400" dirty="0"/>
          </a:p>
          <a:p>
            <a:endParaRPr lang="en-US" sz="4400" dirty="0"/>
          </a:p>
          <a:p>
            <a:endParaRPr lang="en-US" sz="4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4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ru-RU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Приглашаем к сотрудничеству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  <a:p>
            <a:endParaRPr lang="en-U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3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инвесторов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3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партнеров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3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сообщества</a:t>
            </a:r>
          </a:p>
          <a:p>
            <a:r>
              <a:rPr lang="ru-RU" sz="4400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FCF0465F-CB13-47A1-9D36-4A9B11FE1D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42891" y="9860409"/>
            <a:ext cx="493065" cy="49306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EA3B85D2-7293-4120-9F35-5A2F667531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58492" y="9860408"/>
            <a:ext cx="493065" cy="4930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BB102FEF-063E-4FF8-9573-DE991CDA90D9}"/>
              </a:ext>
            </a:extLst>
          </p:cNvPr>
          <p:cNvSpPr txBox="1"/>
          <p:nvPr/>
        </p:nvSpPr>
        <p:spPr>
          <a:xfrm>
            <a:off x="1539078" y="9664598"/>
            <a:ext cx="7048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@</a:t>
            </a:r>
            <a:endParaRPr lang="ru-RU" sz="4400" dirty="0">
              <a:solidFill>
                <a:schemeClr val="tx1">
                  <a:lumMod val="75000"/>
                  <a:lumOff val="25000"/>
                </a:schemeClr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EC20B837-5F52-4EA5-BBD1-9C546F1CDE7D}"/>
              </a:ext>
            </a:extLst>
          </p:cNvPr>
          <p:cNvSpPr txBox="1"/>
          <p:nvPr/>
        </p:nvSpPr>
        <p:spPr>
          <a:xfrm>
            <a:off x="3581400" y="10358337"/>
            <a:ext cx="1877906" cy="385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5571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1400" b="1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+7 (9</a:t>
            </a:r>
            <a:r>
              <a:rPr lang="ru-RU" sz="1400" b="1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21</a:t>
            </a:r>
            <a:r>
              <a:rPr lang="en-US" sz="1400" b="1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)</a:t>
            </a:r>
            <a:r>
              <a:rPr lang="ru-RU" sz="1400" b="1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009</a:t>
            </a:r>
            <a:r>
              <a:rPr lang="en-US" sz="1400" b="1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-</a:t>
            </a:r>
            <a:r>
              <a:rPr lang="ru-RU" sz="1400" b="1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70</a:t>
            </a:r>
            <a:r>
              <a:rPr lang="en-US" sz="1400" b="1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-</a:t>
            </a:r>
            <a:r>
              <a:rPr lang="ru-RU" sz="1400" b="1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57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C1FC7482-FBB0-4703-8747-2105D549B321}"/>
              </a:ext>
            </a:extLst>
          </p:cNvPr>
          <p:cNvSpPr txBox="1"/>
          <p:nvPr/>
        </p:nvSpPr>
        <p:spPr>
          <a:xfrm>
            <a:off x="5951702" y="10353474"/>
            <a:ext cx="1397365" cy="385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5571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1400" b="1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nbics.net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25E94AB-E7B9-4957-9446-02B0A32924A8}"/>
              </a:ext>
            </a:extLst>
          </p:cNvPr>
          <p:cNvSpPr txBox="1"/>
          <p:nvPr/>
        </p:nvSpPr>
        <p:spPr>
          <a:xfrm>
            <a:off x="844973" y="10358337"/>
            <a:ext cx="2318174" cy="385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5571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</a:t>
            </a:r>
            <a:r>
              <a:rPr lang="en-US" sz="1400" b="1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.merkulov@nbics.net</a:t>
            </a:r>
          </a:p>
        </p:txBody>
      </p:sp>
      <p:sp>
        <p:nvSpPr>
          <p:cNvPr id="10" name="Google Shape;140;p12"/>
          <p:cNvSpPr txBox="1">
            <a:spLocks/>
          </p:cNvSpPr>
          <p:nvPr/>
        </p:nvSpPr>
        <p:spPr>
          <a:xfrm>
            <a:off x="14144624" y="9759420"/>
            <a:ext cx="4734815" cy="7867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spcBef>
                <a:spcPts val="0"/>
              </a:spcBef>
              <a:buSzPts val="4400"/>
            </a:pPr>
            <a:r>
              <a:rPr lang="ru-RU" sz="2800" b="1" dirty="0">
                <a:solidFill>
                  <a:schemeClr val="tx1"/>
                </a:solidFill>
              </a:rPr>
              <a:t>Руководитель проекта</a:t>
            </a:r>
          </a:p>
          <a:p>
            <a:pPr algn="r">
              <a:spcBef>
                <a:spcPts val="0"/>
              </a:spcBef>
              <a:buSzPts val="4400"/>
            </a:pPr>
            <a:r>
              <a:rPr lang="ru-RU" sz="2800" b="1" dirty="0">
                <a:solidFill>
                  <a:schemeClr val="tx1"/>
                </a:solidFill>
              </a:rPr>
              <a:t>к.т.н. Меркулов Александр</a:t>
            </a:r>
            <a:endParaRPr lang="en-US" sz="2800" b="1" dirty="0">
              <a:solidFill>
                <a:schemeClr val="tx1"/>
              </a:solidFill>
            </a:endParaRPr>
          </a:p>
          <a:p>
            <a:pPr algn="r">
              <a:spcBef>
                <a:spcPts val="0"/>
              </a:spcBef>
              <a:buSzPts val="4400"/>
            </a:pPr>
            <a:endParaRPr lang="ru-RU" sz="4400" b="1" dirty="0"/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36108" y="3698043"/>
            <a:ext cx="1005205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buSzPts val="4400"/>
            </a:pPr>
            <a:r>
              <a:rPr lang="ru-RU" sz="4400" b="1" dirty="0"/>
              <a:t>Просто, дешево, функционально</a:t>
            </a:r>
          </a:p>
          <a:p>
            <a:pPr lvl="0">
              <a:buSzPts val="4400"/>
            </a:pPr>
            <a:r>
              <a:rPr lang="ru-RU" sz="4400" b="1" dirty="0"/>
              <a:t>и…. более справедливо !!!</a:t>
            </a:r>
            <a:endParaRPr 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1344</TotalTime>
  <Words>730</Words>
  <Application>Microsoft Office PowerPoint</Application>
  <PresentationFormat>Произвольный</PresentationFormat>
  <Paragraphs>148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Bahnschrift Light Condensed</vt:lpstr>
      <vt:lpstr>Bell MT</vt:lpstr>
      <vt:lpstr>Calibri</vt:lpstr>
      <vt:lpstr>Times New Roman</vt:lpstr>
      <vt:lpstr>Verdana</vt:lpstr>
      <vt:lpstr>ОБЛОЖКИ</vt:lpstr>
      <vt:lpstr>РАЗДЕЛИТЕЛИ</vt:lpstr>
      <vt:lpstr>Конструктор NBICS.NET  </vt:lpstr>
      <vt:lpstr>Проблема: ЧЕЛОВЕК ДЛЯ ЦИФРЫ</vt:lpstr>
      <vt:lpstr>Презентация PowerPoint</vt:lpstr>
      <vt:lpstr>Продукт</vt:lpstr>
      <vt:lpstr>Конкуренты</vt:lpstr>
      <vt:lpstr>Рынок</vt:lpstr>
      <vt:lpstr>Бизнес-модель</vt:lpstr>
      <vt:lpstr>Текущие результаты</vt:lpstr>
      <vt:lpstr>Планы развития</vt:lpstr>
      <vt:lpstr>Интеллектуальная собственность</vt:lpstr>
      <vt:lpstr>Финансы</vt:lpstr>
      <vt:lpstr>Команда включает три научные школы: 1.Технетика (gnatukvi.ru, д.т.н. Гнатюк В.И. + 10 к.т.н.) 2. Целостное мышление (systemonomy.ru, д.п.н. Маслова Н.В. и  3. Устойчивое развитие (к.т.н. Шамаева Е.Ф. + 12 д.т.н. и к.т.н.)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Анна Мельянцова</dc:creator>
  <cp:lastModifiedBy>Александр Меркулов</cp:lastModifiedBy>
  <cp:revision>143</cp:revision>
  <dcterms:created xsi:type="dcterms:W3CDTF">2021-07-02T15:32:26Z</dcterms:created>
  <dcterms:modified xsi:type="dcterms:W3CDTF">2021-07-29T07:46:31Z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