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308" r:id="rId6"/>
    <p:sldId id="302" r:id="rId7"/>
    <p:sldId id="306" r:id="rId8"/>
    <p:sldId id="309" r:id="rId9"/>
    <p:sldId id="305" r:id="rId10"/>
    <p:sldId id="260" r:id="rId11"/>
    <p:sldId id="261" r:id="rId12"/>
    <p:sldId id="262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0" y="5929931"/>
            <a:ext cx="10985505" cy="31849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buFontTx/>
              <a:defRPr sz="1800" b="1"/>
            </a:lvl2pPr>
            <a:lvl3pPr marL="838160" indent="-228589" defTabSz="412731">
              <a:lnSpc>
                <a:spcPct val="100000"/>
              </a:lnSpc>
              <a:spcBef>
                <a:spcPts val="0"/>
              </a:spcBef>
              <a:buFontTx/>
              <a:defRPr sz="1800" b="1"/>
            </a:lvl3pPr>
            <a:lvl4pPr marL="1142946" indent="-228589" defTabSz="412731">
              <a:lnSpc>
                <a:spcPct val="100000"/>
              </a:lnSpc>
              <a:spcBef>
                <a:spcPts val="0"/>
              </a:spcBef>
              <a:buFontTx/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buFontTx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5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sz="quarter" idx="21"/>
          </p:nvPr>
        </p:nvSpPr>
        <p:spPr>
          <a:xfrm>
            <a:off x="600672" y="3611595"/>
            <a:ext cx="10985501" cy="952502"/>
          </a:xfrm>
          <a:prstGeom prst="rect">
            <a:avLst/>
          </a:prstGeom>
        </p:spPr>
        <p:txBody>
          <a:bodyPr/>
          <a:lstStyle/>
          <a:p>
            <a:pPr marL="0" indent="0" defTabSz="4127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 b="1"/>
            </a:pPr>
            <a:endParaRPr/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4271" y="6410642"/>
            <a:ext cx="259530" cy="256541"/>
          </a:xfrm>
          <a:prstGeom prst="rect">
            <a:avLst/>
          </a:prstGeom>
        </p:spPr>
        <p:txBody>
          <a:bodyPr/>
          <a:lstStyle>
            <a:lvl1pPr defTabSz="554491">
              <a:defRPr sz="11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02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03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04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05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06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07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08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09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10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</p:grpSp>
      <p:sp>
        <p:nvSpPr>
          <p:cNvPr id="112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13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14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15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1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sz="1400" b="1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23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24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25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26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27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28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29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30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31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</p:grpSp>
      <p:sp>
        <p:nvSpPr>
          <p:cNvPr id="133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34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35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36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sz="1400" b="1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02171" y="318640"/>
            <a:ext cx="10514927" cy="799972"/>
          </a:xfrm>
          <a:prstGeom prst="rect">
            <a:avLst/>
          </a:prstGeom>
        </p:spPr>
        <p:txBody>
          <a:bodyPr anchor="t"/>
          <a:lstStyle>
            <a:lvl1pPr defTabSz="914358">
              <a:defRPr sz="3600" cap="all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45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46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47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48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49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50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51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52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53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</p:grpSp>
      <p:sp>
        <p:nvSpPr>
          <p:cNvPr id="155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56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57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58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sz="1400" b="1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66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67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68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69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70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71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72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73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74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</p:grpSp>
      <p:sp>
        <p:nvSpPr>
          <p:cNvPr id="176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77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78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79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sz="1400" b="1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0" y="5929931"/>
            <a:ext cx="10985505" cy="31849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b="1">
                <a:latin typeface="Gilroy"/>
                <a:ea typeface="Gilroy"/>
                <a:cs typeface="Gilroy"/>
                <a:sym typeface="Gilroy"/>
              </a:defRPr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buFontTx/>
              <a:defRPr sz="1800" b="1">
                <a:latin typeface="Gilroy"/>
                <a:ea typeface="Gilroy"/>
                <a:cs typeface="Gilroy"/>
                <a:sym typeface="Gilroy"/>
              </a:defRPr>
            </a:lvl2pPr>
            <a:lvl3pPr marL="838160" indent="-228589" defTabSz="412731">
              <a:lnSpc>
                <a:spcPct val="100000"/>
              </a:lnSpc>
              <a:spcBef>
                <a:spcPts val="0"/>
              </a:spcBef>
              <a:buFontTx/>
              <a:defRPr sz="1800" b="1">
                <a:latin typeface="Gilroy"/>
                <a:ea typeface="Gilroy"/>
                <a:cs typeface="Gilroy"/>
                <a:sym typeface="Gilroy"/>
              </a:defRPr>
            </a:lvl3pPr>
            <a:lvl4pPr marL="1142946" indent="-228589" defTabSz="412731">
              <a:lnSpc>
                <a:spcPct val="100000"/>
              </a:lnSpc>
              <a:spcBef>
                <a:spcPts val="0"/>
              </a:spcBef>
              <a:buFontTx/>
              <a:defRPr sz="1800" b="1">
                <a:latin typeface="Gilroy"/>
                <a:ea typeface="Gilroy"/>
                <a:cs typeface="Gilroy"/>
                <a:sym typeface="Gilroy"/>
              </a:defRPr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buFontTx/>
              <a:defRPr sz="1800" b="1">
                <a:latin typeface="Gilroy"/>
                <a:ea typeface="Gilroy"/>
                <a:cs typeface="Gilroy"/>
                <a:sym typeface="Gilroy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5" cy="2324102"/>
          </a:xfrm>
          <a:prstGeom prst="rect">
            <a:avLst/>
          </a:prstGeom>
        </p:spPr>
        <p:txBody>
          <a:bodyPr anchor="b"/>
          <a:lstStyle>
            <a:lvl1pPr defTabSz="914358">
              <a:defRPr sz="5800" spc="-115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3" name="Уровень текста 1…"/>
          <p:cNvSpPr txBox="1">
            <a:spLocks noGrp="1"/>
          </p:cNvSpPr>
          <p:nvPr>
            <p:ph type="body" sz="quarter" idx="21"/>
          </p:nvPr>
        </p:nvSpPr>
        <p:spPr>
          <a:xfrm>
            <a:off x="600672" y="3611595"/>
            <a:ext cx="10985501" cy="952502"/>
          </a:xfrm>
          <a:prstGeom prst="rect">
            <a:avLst/>
          </a:prstGeom>
        </p:spPr>
        <p:txBody>
          <a:bodyPr/>
          <a:lstStyle/>
          <a:p>
            <a:pPr marL="0" indent="0" defTabSz="4127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 b="1">
                <a:latin typeface="Gilroy"/>
                <a:ea typeface="Gilroy"/>
                <a:cs typeface="Gilroy"/>
                <a:sym typeface="Gilroy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90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91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92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93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94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95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96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97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198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</p:grpSp>
      <p:sp>
        <p:nvSpPr>
          <p:cNvPr id="200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01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02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03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sz="1400" b="1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211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12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13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14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15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16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17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18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19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</p:grpSp>
      <p:sp>
        <p:nvSpPr>
          <p:cNvPr id="221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22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23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24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sz="1400" b="1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02171" y="318640"/>
            <a:ext cx="10514927" cy="799972"/>
          </a:xfrm>
          <a:prstGeom prst="rect">
            <a:avLst/>
          </a:prstGeom>
        </p:spPr>
        <p:txBody>
          <a:bodyPr anchor="t"/>
          <a:lstStyle>
            <a:lvl1pPr defTabSz="914358">
              <a:defRPr sz="3600" cap="all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233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34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35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36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37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38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39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40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41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</p:grpSp>
      <p:sp>
        <p:nvSpPr>
          <p:cNvPr id="243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44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45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46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sz="1400" b="1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254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55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56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57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58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59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60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61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  <p:sp>
          <p:nvSpPr>
            <p:cNvPr id="262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  <a:endParaRPr/>
            </a:p>
          </p:txBody>
        </p:sp>
      </p:grpSp>
      <p:sp>
        <p:nvSpPr>
          <p:cNvPr id="264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65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66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67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2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sz="1400" b="1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 defTabSz="914358">
              <a:defRPr sz="6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1pPr>
            <a:lvl2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2pPr>
            <a:lvl3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3pPr>
            <a:lvl4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4pPr>
            <a:lvl5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hyperlink" Target="https://vk.ru/zhannnnnns" TargetMode="External"/><Relationship Id="rId50" Type="http://schemas.openxmlformats.org/officeDocument/2006/relationships/hyperlink" Target="https://vk.ru/ali_w_ka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hyperlink" Target="https://vk.ru/hedgehog131" TargetMode="External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hyperlink" Target="https://vk.ru/aaleksan_drova" TargetMode="External"/><Relationship Id="rId8" Type="http://schemas.openxmlformats.org/officeDocument/2006/relationships/image" Target="../media/image17.png"/><Relationship Id="rId51" Type="http://schemas.openxmlformats.org/officeDocument/2006/relationships/hyperlink" Target="https://vk.ru/egorys71" TargetMode="External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G_6814.png" descr="IMG_68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95" y="0"/>
            <a:ext cx="12251467" cy="6892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9672" y="3455484"/>
            <a:ext cx="2437806" cy="342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Рисунок 2" descr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0" y="387243"/>
            <a:ext cx="2104736" cy="165850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extBox 6"/>
          <p:cNvSpPr txBox="1"/>
          <p:nvPr/>
        </p:nvSpPr>
        <p:spPr>
          <a:xfrm>
            <a:off x="-77908" y="2888663"/>
            <a:ext cx="12385378" cy="150404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7701" algn="ctr" defTabSz="554491">
              <a:lnSpc>
                <a:spcPts val="3700"/>
              </a:lnSpc>
              <a:defRPr sz="3600" b="1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«разработка цифровой платформы для учителей</a:t>
            </a:r>
          </a:p>
          <a:p>
            <a:pPr indent="7701" algn="ctr" defTabSz="554491">
              <a:lnSpc>
                <a:spcPts val="3700"/>
              </a:lnSpc>
              <a:defRPr sz="3600" b="1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“Edusphere”»</a:t>
            </a:r>
          </a:p>
        </p:txBody>
      </p:sp>
      <p:pic>
        <p:nvPicPr>
          <p:cNvPr id="283" name="Рисунок 1" descr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966" y="788998"/>
            <a:ext cx="2232249" cy="85499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Прямоугольник 10"/>
          <p:cNvSpPr/>
          <p:nvPr/>
        </p:nvSpPr>
        <p:spPr>
          <a:xfrm>
            <a:off x="4797476" y="-1"/>
            <a:ext cx="2478770" cy="2888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Номер слайда 135"/>
          <p:cNvSpPr txBox="1">
            <a:spLocks noGrp="1"/>
          </p:cNvSpPr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99" name="Текст 2"/>
          <p:cNvSpPr txBox="1"/>
          <p:nvPr/>
        </p:nvSpPr>
        <p:spPr>
          <a:xfrm>
            <a:off x="335359" y="361179"/>
            <a:ext cx="11089234" cy="114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3600" b="1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Финансовая модель</a:t>
            </a:r>
            <a:br/>
            <a:endParaRPr/>
          </a:p>
        </p:txBody>
      </p:sp>
      <p:sp>
        <p:nvSpPr>
          <p:cNvPr id="300" name="TextBox 3"/>
          <p:cNvSpPr txBox="1"/>
          <p:nvPr/>
        </p:nvSpPr>
        <p:spPr>
          <a:xfrm>
            <a:off x="265292" y="976695"/>
            <a:ext cx="6760265" cy="233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defRPr sz="1600" b="1" u="sng"/>
            </a:pPr>
            <a:r>
              <a:t>Инвестиции на запуск (до самоокупаемости (12-18 месяцев))</a:t>
            </a:r>
          </a:p>
          <a:p>
            <a:pPr defTabSz="355600">
              <a:defRPr sz="1600" b="1" u="sng"/>
            </a:pPr>
            <a:r>
              <a:t>Общий бюджет: 1 120 000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Разработка MVP (платформа, конструктор, форум) 350 000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Внедрение AI-инструментов 250 000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Маркетинг и привлечение пользователей (B2C) 200 000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Развитие B2B-продаж (пилоты, коммерческие предложения) 180 000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Наполнение библиотеки контента (5000+ материалов) 100 000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Юридическое сопровождение и лицензии 70 000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Поддержка и обслуживание на старте 50 000 ₽</a:t>
            </a:r>
          </a:p>
        </p:txBody>
      </p:sp>
      <p:sp>
        <p:nvSpPr>
          <p:cNvPr id="301" name="Ежемесячные операционные расходы (на момент выхода на самоокупаемость)…"/>
          <p:cNvSpPr txBox="1"/>
          <p:nvPr/>
        </p:nvSpPr>
        <p:spPr>
          <a:xfrm>
            <a:off x="279190" y="3324109"/>
            <a:ext cx="8015666" cy="309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defRPr sz="1600" b="1" u="sng"/>
            </a:pPr>
            <a:r>
              <a:t>Ежемесячные операционные расходы (на момент выхода на самоокупаемость)</a:t>
            </a:r>
          </a:p>
          <a:p>
            <a:pPr defTabSz="355600">
              <a:defRPr sz="1600" b="1" u="sng"/>
            </a:pPr>
            <a:r>
              <a:t>Всего: ~550 000 ₽ / месяц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Команда (разработка, контент, поддержка) — 400 000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 Облачная инфраструктура и ПО — 70 000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 Маркетинг и продвижение — 50 000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Операционные расходы (безопасность, администрирование) — 30 000 ₽</a:t>
            </a:r>
          </a:p>
          <a:p>
            <a:pPr defTabSz="355600">
              <a:defRPr sz="1600" b="1" u="sng"/>
            </a:pPr>
            <a:endParaRPr/>
          </a:p>
          <a:p>
            <a:pPr defTabSz="355600">
              <a:defRPr sz="1600" b="1" u="sng"/>
            </a:pPr>
            <a:r>
              <a:t>Прогноз ежемесячной выручки (через 12 месяцев)</a:t>
            </a:r>
          </a:p>
          <a:p>
            <a:pPr defTabSz="355600">
              <a:defRPr sz="1600" b="1" u="sng"/>
            </a:pPr>
            <a:r>
              <a:t>Целевой показатель: 1 920 000 ₽ / месяц: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Премиум-подписки (B2C) — 1000 учителей × 1000 ₽ 1 000 000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Корпоративные лицензии (B2B) — 30 школ × 30 учителей × 800 ₽ 720 000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 Комиссия маркетплейса (10–15% с продаж авторов) 200 000 ₽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Номер слайда 135"/>
          <p:cNvSpPr txBox="1">
            <a:spLocks noGrp="1"/>
          </p:cNvSpPr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304" name="Текст 2"/>
          <p:cNvSpPr txBox="1"/>
          <p:nvPr/>
        </p:nvSpPr>
        <p:spPr>
          <a:xfrm>
            <a:off x="263351" y="350880"/>
            <a:ext cx="1108923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600" b="1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Команда проекта</a:t>
            </a:r>
          </a:p>
        </p:txBody>
      </p:sp>
      <p:sp>
        <p:nvSpPr>
          <p:cNvPr id="305" name="TextBox 1"/>
          <p:cNvSpPr txBox="1"/>
          <p:nvPr/>
        </p:nvSpPr>
        <p:spPr>
          <a:xfrm>
            <a:off x="398516" y="932817"/>
            <a:ext cx="10277714" cy="543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Команда проекта:</a:t>
            </a:r>
          </a:p>
          <a:p>
            <a:pPr defTabSz="457200">
              <a:spcBef>
                <a:spcPts val="800"/>
              </a:spcBef>
              <a:defRPr sz="12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Ежокина Жанна Анатольевна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Лидер проекта, координация действий группы и отслеживание дедлайнов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Калиничева Алина Александровна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Сбор информации, анализ рынка 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Астафьев Сергей Дмитриевич 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Выполнение, оформление, дизайн презентации 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Лях Алина Руслановна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Финансовые операции 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Жбанков Егор Сергеевич</a:t>
            </a:r>
          </a:p>
          <a:p>
            <a:pPr defTabSz="457200">
              <a:spcBef>
                <a:spcPts val="800"/>
              </a:spcBef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Поиск информации в интернете</a:t>
            </a:r>
          </a:p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Трекер проекта:      </a:t>
            </a:r>
            <a:r>
              <a:rPr sz="1200" i="0">
                <a:latin typeface="Times New Roman"/>
                <a:ea typeface="Times New Roman"/>
                <a:cs typeface="Times New Roman"/>
                <a:sym typeface="Times New Roman"/>
              </a:rPr>
              <a:t>Быкова Маргарита Александровна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Номер слайда 135"/>
          <p:cNvSpPr txBox="1">
            <a:spLocks noGrp="1"/>
          </p:cNvSpPr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308" name="Рисунок 309" descr="Рисунок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64" y="-9291"/>
            <a:ext cx="12224923" cy="687652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Текст 2"/>
          <p:cNvSpPr txBox="1"/>
          <p:nvPr/>
        </p:nvSpPr>
        <p:spPr>
          <a:xfrm>
            <a:off x="360040" y="241310"/>
            <a:ext cx="9205343" cy="6098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600" b="1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Контакты для связи</a:t>
            </a:r>
          </a:p>
        </p:txBody>
      </p:sp>
      <p:pic>
        <p:nvPicPr>
          <p:cNvPr id="310" name="Рисунок 6" descr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34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Рисунок 8" descr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202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Рисунок 10" descr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620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Рисунок 17" descr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871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Рисунок 21" descr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8145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Рисунок 25" descr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8780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Рисунок 27" descr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4875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Рисунок 29" descr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6292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Рисунок 31" descr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0690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Рисунок 33" descr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9128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Рисунок 35" descr="Рисунок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432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Рисунок 37" descr="Рисунок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0545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Рисунок 39" descr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47788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Рисунок 41" descr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7508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Рисунок 43" descr="Рисунок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99416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Рисунок 45" descr="Рисунок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2039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Рисунок 47" descr="Рисунок 4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73457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Рисунок 49" descr="Рисунок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17710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Рисунок 51" descr="Рисунок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90054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Рисунок 53" descr="Рисунок 5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71328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Рисунок 55" descr="Рисунок 5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1965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Рисунок 57" descr="Рисунок 5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5348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Рисунок 59" descr="Рисунок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46685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Рисунок 61" descr="Рисунок 6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255599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Рисунок 255" descr="Рисунок 25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28850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Рисунок 257" descr="Рисунок 25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46235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Рисунок 259" descr="Рисунок 25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19934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Рисунок 272" descr="Рисунок 2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11016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Рисунок 274" descr="Рисунок 27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02100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Рисунок 276" descr="Рисунок 27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93182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Рисунок 278" descr="Рисунок 27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93182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Рисунок 280" descr="Рисунок 28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75348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Рисунок 282" descr="Рисунок 28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432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Рисунок 284" descr="Рисунок 28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37767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Рисунок 286" descr="Рисунок 28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255598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Рисунок 288" descr="Рисунок 28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255598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Рисунок 290" descr="Рисунок 29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146685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Рисунок 292" descr="Рисунок 29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928850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Рисунок 294" descr="Рисунок 294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037767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Рисунок 296" descr="Рисунок 29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61965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Рисунок 298" descr="Рисунок 298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384266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Рисунок 300" descr="Рисунок 300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384266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Рисунок 302" descr="Рисунок 302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602100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Рисунок 304" descr="Рисунок 304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711016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https://vk.ru/zhannnnnns…"/>
          <p:cNvSpPr/>
          <p:nvPr/>
        </p:nvSpPr>
        <p:spPr>
          <a:xfrm>
            <a:off x="410575" y="2186614"/>
            <a:ext cx="4629485" cy="462948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7"/>
              </a:rPr>
              <a:t>https://vk.ru/zhannnnnns</a:t>
            </a:r>
          </a:p>
          <a:p>
            <a:pPr>
              <a:defRPr sz="2800"/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7"/>
            </a:endParaRPr>
          </a:p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8"/>
              </a:rPr>
              <a:t>https://vk.ru/aaleksan_drova</a:t>
            </a:r>
          </a:p>
          <a:p>
            <a:pPr>
              <a:defRPr sz="2800"/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8"/>
            </a:endParaRPr>
          </a:p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9"/>
              </a:rPr>
              <a:t>https://vk.ru/hedgehog131</a:t>
            </a:r>
          </a:p>
          <a:p>
            <a:pPr>
              <a:defRPr sz="2800"/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9"/>
            </a:endParaRPr>
          </a:p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0"/>
              </a:rPr>
              <a:t>https://vk.ru/ali_w_ka</a:t>
            </a:r>
          </a:p>
          <a:p>
            <a:pPr>
              <a:defRPr sz="2800"/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50"/>
            </a:endParaRPr>
          </a:p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1"/>
              </a:rPr>
              <a:t>https://vk.ru/egorys71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Номер слайда 135"/>
          <p:cNvSpPr txBox="1">
            <a:spLocks noGrp="1"/>
          </p:cNvSpPr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87" name="Текст 2"/>
          <p:cNvSpPr txBox="1"/>
          <p:nvPr/>
        </p:nvSpPr>
        <p:spPr>
          <a:xfrm>
            <a:off x="263351" y="350880"/>
            <a:ext cx="1108923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600" b="1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Цель и краткая суть проекта</a:t>
            </a:r>
          </a:p>
        </p:txBody>
      </p:sp>
      <p:sp>
        <p:nvSpPr>
          <p:cNvPr id="288" name="Запустить цифровую платформу для учителей, объединяющую профессиональное сообщество, маркетплейс готовых образовательных материалов и инструменты для их быстрого создания и адаптации, и в течение 12 месяцев выйти на операционную самоокупаемость, достигну"/>
          <p:cNvSpPr txBox="1"/>
          <p:nvPr/>
        </p:nvSpPr>
        <p:spPr>
          <a:xfrm>
            <a:off x="498348" y="1246703"/>
            <a:ext cx="10619240" cy="461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Запустить цифровую платформу для учителей, объединяющую профессиональное сообщество, маркетплейс готовых образовательных материалов и инструменты для их быстрого создания и адаптации, и в течение 12 месяцев выйти на операционную самоокупаемость, достигнув следующих показателей:</a:t>
            </a:r>
          </a:p>
          <a:p>
            <a:pPr>
              <a:defRPr sz="1600"/>
            </a:pPr>
            <a:endParaRPr/>
          </a:p>
          <a:p>
            <a:pPr marL="160421" indent="-160421">
              <a:buSzPct val="100000"/>
              <a:buChar char="•"/>
              <a:defRPr sz="1600"/>
            </a:pPr>
            <a:r>
              <a:t>привлечь не менее 10 000 зарегистрированных пользователей;</a:t>
            </a:r>
          </a:p>
          <a:p>
            <a:pPr>
              <a:defRPr sz="1600"/>
            </a:pPr>
            <a:endParaRPr/>
          </a:p>
          <a:p>
            <a:pPr marL="160421" indent="-160421">
              <a:buSzPct val="100000"/>
              <a:buChar char="•"/>
              <a:defRPr sz="1600"/>
            </a:pPr>
            <a:r>
              <a:t>обеспечить 1000 платных премиум-подписчиков (B2C);</a:t>
            </a:r>
          </a:p>
          <a:p>
            <a:pPr>
              <a:defRPr sz="1600"/>
            </a:pPr>
            <a:endParaRPr/>
          </a:p>
          <a:p>
            <a:pPr marL="160421" indent="-160421">
              <a:buSzPct val="100000"/>
              <a:buChar char="•"/>
              <a:defRPr sz="1600"/>
            </a:pPr>
            <a:r>
              <a:t>заключить корпоративные договоры с 30 школами (B2B);</a:t>
            </a:r>
          </a:p>
          <a:p>
            <a:pPr>
              <a:defRPr sz="1600"/>
            </a:pPr>
            <a:endParaRPr/>
          </a:p>
          <a:p>
            <a:pPr marL="160421" indent="-160421">
              <a:buSzPct val="100000"/>
              <a:buChar char="•"/>
              <a:defRPr sz="1600"/>
            </a:pPr>
            <a:r>
              <a:t>разместить на маркетплейсе не менее 5000 единиц проверенного образовательного контента от не менее 100 авторов-разработчиков;</a:t>
            </a:r>
          </a:p>
          <a:p>
            <a:pPr>
              <a:defRPr sz="1600"/>
            </a:pPr>
            <a:endParaRPr/>
          </a:p>
          <a:p>
            <a:pPr marL="160421" indent="-160421">
              <a:buSzPct val="100000"/>
              <a:buChar char="•"/>
              <a:defRPr sz="1600"/>
            </a:pPr>
            <a:r>
              <a:t>обеспечить ежемесячный доход от комиссии с продаж на маркетплейсе в размере 200 000 рублей;</a:t>
            </a:r>
          </a:p>
          <a:p>
            <a:pPr>
              <a:defRPr sz="1600"/>
            </a:pPr>
            <a:endParaRPr/>
          </a:p>
          <a:p>
            <a:pPr marL="160421" indent="-160421">
              <a:buSzPct val="100000"/>
              <a:buChar char="•"/>
              <a:defRPr sz="1600"/>
            </a:pPr>
            <a:r>
              <a:t>достичь совокупного ежемесячного дохода в размере 1 920 000 рублей (1 000 000 ₽ — B2C-подписки, 720 000 ₽ — B2B-лицензии, 200 000 ₽ — маркетплейс) при соблюдении бюджета расходов на разработку и маркетинг в пределах 1 120 000 рублей.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Номер слайда 135"/>
          <p:cNvSpPr txBox="1">
            <a:spLocks noGrp="1"/>
          </p:cNvSpPr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91" name="Текст 2"/>
          <p:cNvSpPr txBox="1"/>
          <p:nvPr/>
        </p:nvSpPr>
        <p:spPr>
          <a:xfrm>
            <a:off x="263351" y="361179"/>
            <a:ext cx="11089234" cy="114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3600" b="1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Целевые потребительские сегменты</a:t>
            </a:r>
            <a:br/>
            <a:r>
              <a:t>Проблемы, которые решает проект</a:t>
            </a:r>
          </a:p>
        </p:txBody>
      </p:sp>
      <p:sp>
        <p:nvSpPr>
          <p:cNvPr id="292" name="Для кого этот проект:…"/>
          <p:cNvSpPr txBox="1"/>
          <p:nvPr/>
        </p:nvSpPr>
        <p:spPr>
          <a:xfrm>
            <a:off x="330574" y="1538870"/>
            <a:ext cx="10954788" cy="498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/>
            </a:pPr>
            <a:r>
              <a:rPr b="1" u="sng"/>
              <a:t>Для кого этот проект:</a:t>
            </a:r>
          </a:p>
          <a:p>
            <a:pPr marL="180473" indent="-180473">
              <a:buSzPct val="100000"/>
              <a:buChar char="•"/>
              <a:defRPr sz="1800"/>
            </a:pPr>
            <a:r>
              <a:t>Для учителей — получат доступ к маркетплейсу с проверенными готовыми материалами, возможность не только скачивать, но и продавать собственные разработки, а также инструменты для быстрого создания уроков и общения с коллегами по всему миру.</a:t>
            </a:r>
          </a:p>
          <a:p>
            <a:pPr>
              <a:defRPr sz="1800"/>
            </a:pPr>
            <a:endParaRPr/>
          </a:p>
          <a:p>
            <a:pPr marL="180473" indent="-180473">
              <a:buSzPct val="100000"/>
              <a:buChar char="•"/>
              <a:defRPr sz="1800"/>
            </a:pPr>
            <a:r>
              <a:t>Для школ и вузов — смогут через корпоративные лицензии использовать единую базу качественных ресурсов, стандартизировать обучение и сократить время педагогов на подготовку.</a:t>
            </a:r>
          </a:p>
          <a:p>
            <a:pPr>
              <a:defRPr sz="1800"/>
            </a:pPr>
            <a:endParaRPr/>
          </a:p>
          <a:p>
            <a:pPr marL="180473" indent="-180473">
              <a:buSzPct val="100000"/>
              <a:buChar char="•"/>
              <a:defRPr sz="1800"/>
            </a:pPr>
            <a:r>
              <a:t>Для авторов и методистов — откроется канал монетизации авторских материалов через маркетплейс платформы.</a:t>
            </a:r>
          </a:p>
          <a:p>
            <a:pPr>
              <a:defRPr sz="1800"/>
            </a:pPr>
            <a:endParaRPr/>
          </a:p>
          <a:p>
            <a:pPr marL="180473" indent="-180473">
              <a:buSzPct val="100000"/>
              <a:buChar char="•"/>
              <a:defRPr sz="1800"/>
            </a:pPr>
            <a:r>
              <a:t>Для частных репетиторов — появится возможность гибко подбирать и адаптировать материалы под индивидуальные занятия, а также расширять профессиональные связи.</a:t>
            </a:r>
          </a:p>
          <a:p>
            <a:pPr marL="180473" indent="-180473">
              <a:buSzPct val="100000"/>
              <a:buChar char="•"/>
              <a:defRPr sz="1800"/>
            </a:pPr>
            <a:endParaRPr/>
          </a:p>
          <a:p>
            <a:pPr marL="180473" indent="-180473">
              <a:buSzPct val="100000"/>
              <a:buChar char="•"/>
              <a:defRPr sz="1800"/>
            </a:pPr>
            <a:r>
              <a:t>Для инвесторов и партнёров — проект представляет собой масштабируемую EdTech-платформу с несколькими источниками дохода (подписки, комиссия с продаж на маркетплейсе, корпоративные лицензии) и потенциалом выхода на глобальный рынок.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Номер слайда 135"/>
          <p:cNvSpPr txBox="1">
            <a:spLocks noGrp="1"/>
          </p:cNvSpPr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95" name="Текст 2"/>
          <p:cNvSpPr txBox="1"/>
          <p:nvPr/>
        </p:nvSpPr>
        <p:spPr>
          <a:xfrm>
            <a:off x="263351" y="361179"/>
            <a:ext cx="11089234" cy="114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3600" b="1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Целевые потребительские сегменты</a:t>
            </a:r>
            <a:br/>
            <a:r>
              <a:t>Проблемы, которые решает проект</a:t>
            </a:r>
          </a:p>
        </p:txBody>
      </p:sp>
      <p:sp>
        <p:nvSpPr>
          <p:cNvPr id="296" name="Ключевые проблемы, которые решает проект:…"/>
          <p:cNvSpPr txBox="1"/>
          <p:nvPr/>
        </p:nvSpPr>
        <p:spPr>
          <a:xfrm>
            <a:off x="409463" y="1617854"/>
            <a:ext cx="10186582" cy="4577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/>
            </a:pPr>
            <a:r>
              <a:t>Ключевые проблемы, которые решает проект:</a:t>
            </a:r>
          </a:p>
          <a:p>
            <a:pPr>
              <a:defRPr sz="1700"/>
            </a:pPr>
            <a:endParaRPr/>
          </a:p>
          <a:p>
            <a:pPr marL="227263" indent="-227263">
              <a:buSzPct val="100000"/>
              <a:buAutoNum type="arabicPeriod"/>
              <a:defRPr sz="1700"/>
            </a:pPr>
            <a:r>
              <a:t>Изоляция педагогов — отсутствие горизонтальных связей между учителями разных школ и регионов замедляет профессиональный рост и снижает мотивацию.</a:t>
            </a:r>
          </a:p>
          <a:p>
            <a:pPr marL="227263" indent="-227263">
              <a:buSzPct val="100000"/>
              <a:buAutoNum type="arabicPeriod"/>
              <a:defRPr sz="1700"/>
            </a:pPr>
            <a:endParaRPr/>
          </a:p>
          <a:p>
            <a:pPr>
              <a:defRPr sz="1700"/>
            </a:pPr>
            <a:r>
              <a:t>2. Неэффективность подготовки — до 50% рабочего времени уходит на создание уроков из разрозненных источников.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3. Отсутствие маркетплейса — рынок авторских образовательных материалов фрагментирован: нет единой площадки с проверенным контентом и прозрачной монетизацией.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4. Медленный трансфер инноваций — разрыв между появлением успешной методики и её массовым внедрением составляет годы.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5. Неоптимальные расходы школ — учебные заведения не имеют инструмента для централизованного доступа к качественным ресурсам по подписке.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14E57-8EDF-61DC-A877-ED42FB264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1A8FE26-7B28-D416-2AB8-E88F4FD95E0B}"/>
              </a:ext>
            </a:extLst>
          </p:cNvPr>
          <p:cNvSpPr txBox="1"/>
          <p:nvPr/>
        </p:nvSpPr>
        <p:spPr>
          <a:xfrm>
            <a:off x="263352" y="332656"/>
            <a:ext cx="1108923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Оценка потенциала рынка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5242F-D22B-696A-DD3F-5E5E3ACA0816}"/>
              </a:ext>
            </a:extLst>
          </p:cNvPr>
          <p:cNvSpPr txBox="1"/>
          <p:nvPr/>
        </p:nvSpPr>
        <p:spPr>
          <a:xfrm>
            <a:off x="277764" y="1148901"/>
            <a:ext cx="8698555" cy="30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DC009-FD52-0CE2-1003-37575497DDC7}"/>
              </a:ext>
            </a:extLst>
          </p:cNvPr>
          <p:cNvSpPr txBox="1"/>
          <p:nvPr/>
        </p:nvSpPr>
        <p:spPr>
          <a:xfrm>
            <a:off x="277764" y="1148901"/>
            <a:ext cx="10930804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Объём российского </a:t>
            </a:r>
            <a:r>
              <a:rPr lang="ru-RU" sz="1700" b="1" i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EdTech</a:t>
            </a:r>
            <a:r>
              <a:rPr lang="ru-RU" sz="17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-рынка</a:t>
            </a: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в 202</a:t>
            </a:r>
            <a:r>
              <a:rPr lang="en-US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г. превысил 120 млрд ₽, сегмент школьного / дополнительного профессионального образования растёт на 15–20% ежегодно.</a:t>
            </a:r>
          </a:p>
          <a:p>
            <a:pPr marL="285750" indent="-28575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Целевая аудитория в РФ:</a:t>
            </a: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&gt;1 млн школьных учителей, &gt;50 тыс. школ и около 400 вузов, испытывающих потребность в готовых цифровых материалах и горизонтальных связях.</a:t>
            </a:r>
          </a:p>
          <a:p>
            <a:pPr marL="285750" indent="-28575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Глобальный тренд:</a:t>
            </a: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маркетплейсы учительского контента (</a:t>
            </a:r>
            <a:r>
              <a:rPr lang="ru-RU" sz="1700" b="0" i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Pay </a:t>
            </a:r>
            <a:r>
              <a:rPr lang="ru-RU" sz="1700" b="0" i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аналоги) показывают оборот в сотни миллионов долларов; в русскоязычном пространстве единая проверенная площадка отсутствует.</a:t>
            </a:r>
          </a:p>
          <a:p>
            <a:pPr algn="l">
              <a:spcBef>
                <a:spcPts val="450"/>
              </a:spcBef>
              <a:spcAft>
                <a:spcPts val="600"/>
              </a:spcAft>
            </a:pPr>
            <a:endParaRPr lang="ru-RU" sz="1700" b="1" i="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450"/>
              </a:spcBef>
              <a:spcAft>
                <a:spcPts val="600"/>
              </a:spcAft>
            </a:pPr>
            <a:r>
              <a:rPr lang="ru-RU" sz="17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Возможности масштабирования:</a:t>
            </a:r>
            <a:endParaRPr lang="ru-RU" sz="1700" b="0" i="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Региональное расширение (выход в СНГ с последующей локализацией).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Добавление новых предметных и языковых вертикалей.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ИИ-инструментов генерации и адаптации уроков.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Расширение продуктовой линейки на вузы и корпоративное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13110124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F701-F39E-0080-3F99-E9AA1D280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EB21250-81C7-1E1E-D55D-E862387C8A95}"/>
              </a:ext>
            </a:extLst>
          </p:cNvPr>
          <p:cNvSpPr txBox="1"/>
          <p:nvPr/>
        </p:nvSpPr>
        <p:spPr>
          <a:xfrm>
            <a:off x="263352" y="332656"/>
            <a:ext cx="1108923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Суть решения. Конкурентные преимущества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A2D33-F34C-F83A-0C0F-9CC3D9571862}"/>
              </a:ext>
            </a:extLst>
          </p:cNvPr>
          <p:cNvSpPr txBox="1"/>
          <p:nvPr/>
        </p:nvSpPr>
        <p:spPr>
          <a:xfrm>
            <a:off x="263352" y="1196752"/>
            <a:ext cx="4968552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b="1" u="sng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Наши предложения:</a:t>
            </a:r>
            <a:endParaRPr lang="en-US" sz="2800" u="sng" dirty="0">
              <a:solidFill>
                <a:srgbClr val="0F111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Единая экосистема: профессиональное сообщество + витрина проверенного контента + инструменты быстрой сборки уроков.</a:t>
            </a:r>
          </a:p>
          <a:p>
            <a:pPr marL="285750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Маркетплейс с жёсткой модерацией и прозрачной системой монетизации для авторов.</a:t>
            </a:r>
          </a:p>
          <a:p>
            <a:pPr marL="285750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Корпоративные подписки (B2B) для школ: единая база качественных ресурсов, снижение времени на подготовку уроков до 40%.</a:t>
            </a:r>
          </a:p>
          <a:p>
            <a:pPr marL="285750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Встроенный конструктор уроков и адаптивные шаблоны, позволяющие за 10 минут собрать готовое занятие.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79643-5042-B0E1-27D2-A93F3BBA9A1C}"/>
              </a:ext>
            </a:extLst>
          </p:cNvPr>
          <p:cNvSpPr txBox="1"/>
          <p:nvPr/>
        </p:nvSpPr>
        <p:spPr>
          <a:xfrm>
            <a:off x="5519936" y="1196752"/>
            <a:ext cx="5544616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Конкурентные преимущества:</a:t>
            </a:r>
            <a:endParaRPr lang="en-US" sz="18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i="0" u="sng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просто библиотека, а сообщество: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горизонтальное общение, рейтинги, совместная доработка методик.</a:t>
            </a:r>
          </a:p>
          <a:p>
            <a:pPr marL="285750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Комплексная модель доходов для автора: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роялти с продаж, бонусы за популярность, доступ к корпоративным заказам школ.</a:t>
            </a:r>
          </a:p>
          <a:p>
            <a:pPr marL="285750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Контроль качества: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экспертиза методистов и рейтинговая система исключают «мусорный» контент.</a:t>
            </a:r>
          </a:p>
          <a:p>
            <a:pPr marL="285750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Готовность к масштабированию: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облачная архитектура, модульная структура, поддержка LTI-стандартов для интеграции с LMS школ.</a:t>
            </a:r>
          </a:p>
          <a:p>
            <a:endParaRPr lang="ru-RU" sz="18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325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45A12-8B90-CF21-D25E-E1D646A1F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A2B3B5-CA7E-8FF5-E2B9-28C06D7646EE}"/>
              </a:ext>
            </a:extLst>
          </p:cNvPr>
          <p:cNvSpPr txBox="1"/>
          <p:nvPr/>
        </p:nvSpPr>
        <p:spPr>
          <a:xfrm>
            <a:off x="263352" y="116632"/>
            <a:ext cx="1108923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Прототип решения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9AC0B-AD56-F83C-8ED4-B9D0778656BA}"/>
              </a:ext>
            </a:extLst>
          </p:cNvPr>
          <p:cNvSpPr txBox="1"/>
          <p:nvPr/>
        </p:nvSpPr>
        <p:spPr>
          <a:xfrm>
            <a:off x="263352" y="932818"/>
            <a:ext cx="10801200" cy="4998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блоки</a:t>
            </a:r>
            <a:r>
              <a:rPr lang="ru-RU" sz="16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600" b="0" i="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Единый профиль педагога</a:t>
            </a:r>
            <a:b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Портфолио, предметы, интересы, достижения — основа для нетворкинга внутри сообщества.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Живое профессиональное сообщество</a:t>
            </a:r>
            <a:b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Лента публикаций, обсуждения, подписки на коллег — горизонтальные связи без границ.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Маркетплейс проверенных материалов</a:t>
            </a:r>
            <a:b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Покупка, скачивание и продажа готовых уроков с гарантией качества и прозрачной комиссией.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Быстрый конструктор урока</a:t>
            </a:r>
            <a:b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Сборка занятия из готовых блоков за 5–10 минут, адаптация под класс и экспорт.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Удобная монетизация для авторов</a:t>
            </a:r>
            <a:b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Понятная система роялти, рейтинг авторов и доступ к заказам от школ.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Школьный B2B-кабинет</a:t>
            </a:r>
            <a:b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Централизованный доступ для учебных заведений, распределение лицензий между педагогами, аналитика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9673973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9DA50-014A-E114-0127-3AD471DB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044C36-1106-7D98-C3E0-E7CAB2DD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6632"/>
            <a:ext cx="9537685" cy="6358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00229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1987-1437-27C5-501F-6862F34C0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95C3833-0942-51CE-A22B-5EAAC42FBDB6}"/>
              </a:ext>
            </a:extLst>
          </p:cNvPr>
          <p:cNvSpPr txBox="1"/>
          <p:nvPr/>
        </p:nvSpPr>
        <p:spPr>
          <a:xfrm>
            <a:off x="335360" y="260648"/>
            <a:ext cx="1108923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Бизнес-модель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D5B19-536B-46F3-8E8D-60FCFBBEBF97}"/>
              </a:ext>
            </a:extLst>
          </p:cNvPr>
          <p:cNvSpPr txBox="1"/>
          <p:nvPr/>
        </p:nvSpPr>
        <p:spPr>
          <a:xfrm>
            <a:off x="325633" y="1009761"/>
            <a:ext cx="9924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(Приведите здесь </a:t>
            </a:r>
            <a:r>
              <a:rPr lang="en-US" i="1" dirty="0"/>
              <a:t>Lean Canvas</a:t>
            </a:r>
            <a:br>
              <a:rPr lang="ru-RU" i="1" dirty="0"/>
            </a:br>
            <a:r>
              <a:rPr lang="ru-RU" i="1" dirty="0"/>
              <a:t>В выступлении озвучьте каналы продвижения и продаж, способы монетизации (каким образом зарабатываете)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FD94CEB-BBF1-E198-3A29-245BC6E1D1E5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1009761"/>
          <a:ext cx="10945216" cy="3712972"/>
        </p:xfrm>
        <a:graphic>
          <a:graphicData uri="http://schemas.openxmlformats.org/drawingml/2006/table">
            <a:tbl>
              <a:tblPr firstRow="1" bandRow="1"/>
              <a:tblGrid>
                <a:gridCol w="2990095">
                  <a:extLst>
                    <a:ext uri="{9D8B030D-6E8A-4147-A177-3AD203B41FA5}">
                      <a16:colId xmlns:a16="http://schemas.microsoft.com/office/drawing/2014/main" val="2433767037"/>
                    </a:ext>
                  </a:extLst>
                </a:gridCol>
                <a:gridCol w="7955121">
                  <a:extLst>
                    <a:ext uri="{9D8B030D-6E8A-4147-A177-3AD203B41FA5}">
                      <a16:colId xmlns:a16="http://schemas.microsoft.com/office/drawing/2014/main" val="3460129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 dirty="0">
                          <a:effectLst/>
                          <a:latin typeface="quote-cjk-patch"/>
                        </a:rPr>
                        <a:t>Проблема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quote-cjk-patch"/>
                        </a:rPr>
                        <a:t>Изоляция учителей, нехватка времени на подготовку, отсутствие единой площадки для проверенных материалов и заработка авторов.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66643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 dirty="0">
                          <a:effectLst/>
                          <a:latin typeface="quote-cjk-patch"/>
                        </a:rPr>
                        <a:t>Решение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Платформа, объединяющая сообщество, маркетплейс и быстрые инструменты создания уроков.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361718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Уникальная ценность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Единая экосистема «Сообщество + Маркетплейс + Конструктор» с гарантией качества и монетизацией для педагогов.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16210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Сегменты потребителей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Учителя (B2C), школы/вузы (B2B), авторы-методисты, частные репетиторы.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45430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Потоки доходов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Премиум-подписка, корпоративные лицензии, комиссия с продаж на маркетплейсе, партнёрство с издательствами.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784679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Каналы продвижения и продаж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Таргетированная реклама в соцсетях (VK, Telegram), партнёрство с институтами повышения квалификации, участие в отраслевых конференциях, реферальная программа.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316915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Ключевые метрики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Число зарегистрированных пользователей, платящая конверсия в B2C, количество школ-партнёров, объём контента на маркетплейсе, GMV и комиссионный доход, LTV подписчика.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50701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Структура затрат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quote-cjk-patch"/>
                        </a:rPr>
                        <a:t>Разработка и поддержка серверов, зарплата команды, модерация контента, маркетинг и привлечение авторов.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85706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3384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Microsoft Office PowerPoint</Application>
  <PresentationFormat>Широкоэкранный</PresentationFormat>
  <Paragraphs>145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Gilroy</vt:lpstr>
      <vt:lpstr>Menlo Regular</vt:lpstr>
      <vt:lpstr>quote-cjk-patch</vt:lpstr>
      <vt:lpstr>Times New Roman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DEMON2</dc:creator>
  <cp:lastModifiedBy>Дмитрий Астафьев</cp:lastModifiedBy>
  <cp:revision>1</cp:revision>
  <dcterms:modified xsi:type="dcterms:W3CDTF">2026-04-23T21:56:08Z</dcterms:modified>
</cp:coreProperties>
</file>