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0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235"/>
    <a:srgbClr val="FBA919"/>
    <a:srgbClr val="F35E1F"/>
    <a:srgbClr val="FF7614"/>
    <a:srgbClr val="0D0D0E"/>
    <a:srgbClr val="FBA612"/>
    <a:srgbClr val="C2E9F0"/>
    <a:srgbClr val="FFBBCA"/>
    <a:srgbClr val="FBA81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-67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6E6227-5F19-49CF-9C2B-3AC81E9DD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01776A9-B392-451C-BA3E-9BA48ECDF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98838BD-F42D-4BB9-8B63-A4BA064E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26.06.2024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3DE0AA7-C72A-4915-A40F-B4FCF9257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995AAB-6D92-4C65-9688-BE77B9AA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559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7D0507-3CE2-45C7-8746-83EBCC46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DF15C3F-B725-4727-A6B1-0034C80D4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0898CDE-ABAB-4C3E-8136-96BA0389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26.06.2024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E92DB3D-ED8B-404E-A9EC-B0CCE416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B5EAAEB-9071-4BA4-9B3C-B45BD747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047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C515FA-8BA4-4C41-B9FC-F58BBC6A8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6F94C53-855B-49FA-A413-552C2E678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FFC11A9-4083-428A-B4B0-E93A4643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26.06.2024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19E1879-58DD-4A5C-8F86-64A7AC227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F401BFE-3768-470B-BDDA-DB0E22736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157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11A64D-C7A2-4906-B1C7-F5CF5269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A8B9AF2-2AAD-4490-82A0-8D6839BBE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F34F2F6-3ADB-492E-B740-032A318CE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4D3A316-1A47-48B7-A181-5717DEDEE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26.06.2024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CFFCA31-D1B9-4ABF-A904-58173644B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92EF9CC-E480-4C57-A913-34731B3F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637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F7BD07-44CE-488F-AFC9-25E99740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7A12D62-274A-4EFF-8D4B-8D977A3B2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760C5F0-7B2B-4096-A882-5EA97CFA5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CC250C6-620B-4DA5-87E8-E3F98E4BB5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A84A89B-48D2-4D8C-A133-52CF40ACC5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9F8A54E-8AAA-40DE-A139-5E98FCA2D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26.06.2024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6F99650-CCA5-44C6-B87A-7265C984D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71F83780-97BD-4FEE-81AF-71FAB470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077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19D2DF-A046-426C-88EB-44A5E1FF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A672F3C-505A-4607-A506-0398F255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26.06.2024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7F5A792-B24C-48F8-8EF0-0DCB5678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5261BB1-309C-4630-AEFC-F0BAC6C1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346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0D4707A-1BAB-4814-A20A-743BBE3AA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26.06.2024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7C8A1048-C740-4886-BCDC-658360F22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B428A52-86B4-49E1-A91F-7A533EC5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103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2BBEC4-B78E-4510-9A5B-87C83FCD9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8BB0C58-E4D1-4E4D-B4A1-71A50509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3EB7AC4-31A6-48E5-BE9C-FDEC677A7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289A8FD-187A-4898-BD40-C688AFF2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26.06.2024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1765B41-4754-4962-A1E7-3DD1A8C1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F1D8E7A-6367-4184-A818-68613F65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692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F78B44-BB9C-4DF5-BDCA-8B4929788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F8C6CBC-78E9-4264-8D0F-95A0B89C8E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5EB8AA0-9B89-47F3-85A6-438C5AA9B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6B9CE29-A0D9-4D3E-834F-C0022D28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26.06.2024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81D99CE-2F0A-4C28-8509-8AA332B4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3216C0D-27F3-4E48-97FE-5D975FA35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250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45BB23-CA74-476B-8D6A-C140EF69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04B699F-6CC5-4596-83F6-B04CE8BEC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C162167-14CD-4D8F-BAA4-563C1D01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26.06.2024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DD52F95-F552-4B59-B65E-D7A1D82BC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D19D52E-50D1-46A1-96A9-2AF1C33E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232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3061D493-C06A-4E40-99E9-83ECEB827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905860D-4084-4474-A034-1DC60C034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9C59D0-9288-4B67-BE2C-15717D1EC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26.06.2024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88155DC-9688-44AB-800F-7C32AD22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F07FA75-A6B5-4DDB-90AA-C94D3A9C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60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DE1F1B-9429-4EE6-88D4-91F3C3E36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8562A48-65A2-4C72-A604-72CE2CB99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245FAAC-148A-4FFF-B1BE-6B62CF9C5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9E8FC-189E-4963-A33C-721CC7963D36}" type="datetimeFigureOut">
              <a:rPr lang="ru-RU" smtClean="0"/>
              <a:pPr/>
              <a:t>26.06.2024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6EA84EF-E2E0-4A10-9833-FD6BE0962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E5C6EC1-9AC9-495F-887C-44FBBA594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675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C68C24E-C6F0-4C62-90EC-726E266202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BA0BD4C-5991-474B-AA25-DFF9E577208C}"/>
              </a:ext>
            </a:extLst>
          </p:cNvPr>
          <p:cNvSpPr txBox="1"/>
          <p:nvPr/>
        </p:nvSpPr>
        <p:spPr>
          <a:xfrm>
            <a:off x="406860" y="3608984"/>
            <a:ext cx="86263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Проект:</a:t>
            </a:r>
          </a:p>
          <a:p>
            <a:r>
              <a:rPr lang="ru-RU" sz="3200" u="sng" dirty="0">
                <a:solidFill>
                  <a:schemeClr val="bg1"/>
                </a:solidFill>
              </a:rPr>
              <a:t>Разработка БПЛА для поиска области </a:t>
            </a:r>
            <a:r>
              <a:rPr lang="ru-RU" sz="3200" u="sng" dirty="0" err="1">
                <a:solidFill>
                  <a:schemeClr val="bg1"/>
                </a:solidFill>
              </a:rPr>
              <a:t>коронирования</a:t>
            </a:r>
            <a:r>
              <a:rPr lang="ru-RU" sz="3200" u="sng" dirty="0">
                <a:solidFill>
                  <a:schemeClr val="bg1"/>
                </a:solidFill>
              </a:rPr>
              <a:t> на высоковольтных ЛЭП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3F8FCB8-FDEB-4CFF-B068-BBC5236EA853}"/>
              </a:ext>
            </a:extLst>
          </p:cNvPr>
          <p:cNvSpPr txBox="1"/>
          <p:nvPr/>
        </p:nvSpPr>
        <p:spPr>
          <a:xfrm>
            <a:off x="406860" y="5068392"/>
            <a:ext cx="4381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539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D636A92-54A9-44D2-8A08-410A4788A0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39D8851-9B64-430C-A9CC-E5B8342DAC03}"/>
              </a:ext>
            </a:extLst>
          </p:cNvPr>
          <p:cNvSpPr txBox="1"/>
          <p:nvPr/>
        </p:nvSpPr>
        <p:spPr>
          <a:xfrm>
            <a:off x="4338916" y="179294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ПРОБЛЕМА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44C810B-F817-4726-89BD-56F98B8F258E}"/>
              </a:ext>
            </a:extLst>
          </p:cNvPr>
          <p:cNvSpPr txBox="1"/>
          <p:nvPr/>
        </p:nvSpPr>
        <p:spPr>
          <a:xfrm>
            <a:off x="484094" y="1307323"/>
            <a:ext cx="45899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7614"/>
                </a:solidFill>
              </a:rPr>
              <a:t>Какую проблему решает проект?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A368C8B-90CD-4FC8-AF17-6F60E96E19E6}"/>
              </a:ext>
            </a:extLst>
          </p:cNvPr>
          <p:cNvSpPr txBox="1"/>
          <p:nvPr/>
        </p:nvSpPr>
        <p:spPr>
          <a:xfrm>
            <a:off x="4598894" y="1307323"/>
            <a:ext cx="45899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7614"/>
                </a:solidFill>
              </a:rPr>
              <a:t>Кто наши потребители?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AFDBE5E-6E5F-4319-81DB-874BCF44C896}"/>
              </a:ext>
            </a:extLst>
          </p:cNvPr>
          <p:cNvSpPr txBox="1"/>
          <p:nvPr/>
        </p:nvSpPr>
        <p:spPr>
          <a:xfrm>
            <a:off x="7691717" y="1307323"/>
            <a:ext cx="45899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7614"/>
                </a:solidFill>
              </a:rPr>
              <a:t>Почему это актуально и важно?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F3C6AB55-C8E1-424A-B2B4-4A9D23768471}"/>
              </a:ext>
            </a:extLst>
          </p:cNvPr>
          <p:cNvSpPr/>
          <p:nvPr/>
        </p:nvSpPr>
        <p:spPr>
          <a:xfrm>
            <a:off x="268943" y="1169678"/>
            <a:ext cx="4078940" cy="675400"/>
          </a:xfrm>
          <a:prstGeom prst="roundRect">
            <a:avLst/>
          </a:prstGeom>
          <a:noFill/>
          <a:ln w="38100">
            <a:solidFill>
              <a:srgbClr val="FF76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DE338556-8093-4118-9375-4CCD32B3BC57}"/>
              </a:ext>
            </a:extLst>
          </p:cNvPr>
          <p:cNvSpPr/>
          <p:nvPr/>
        </p:nvSpPr>
        <p:spPr>
          <a:xfrm>
            <a:off x="4563035" y="1169678"/>
            <a:ext cx="2922494" cy="675400"/>
          </a:xfrm>
          <a:prstGeom prst="roundRect">
            <a:avLst/>
          </a:prstGeom>
          <a:noFill/>
          <a:ln w="38100">
            <a:solidFill>
              <a:srgbClr val="FF76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D74214B6-BF4C-4D97-AF17-14698DAA23A0}"/>
              </a:ext>
            </a:extLst>
          </p:cNvPr>
          <p:cNvSpPr/>
          <p:nvPr/>
        </p:nvSpPr>
        <p:spPr>
          <a:xfrm>
            <a:off x="7691716" y="1169678"/>
            <a:ext cx="4222377" cy="675400"/>
          </a:xfrm>
          <a:prstGeom prst="roundRect">
            <a:avLst/>
          </a:prstGeom>
          <a:noFill/>
          <a:ln w="38100">
            <a:solidFill>
              <a:srgbClr val="FF76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F2FFB12-D40D-110D-4415-CBA26D5691D5}"/>
              </a:ext>
            </a:extLst>
          </p:cNvPr>
          <p:cNvSpPr txBox="1"/>
          <p:nvPr/>
        </p:nvSpPr>
        <p:spPr>
          <a:xfrm>
            <a:off x="268943" y="1982723"/>
            <a:ext cx="407894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u="sng" dirty="0">
                <a:solidFill>
                  <a:schemeClr val="bg1"/>
                </a:solidFill>
              </a:rPr>
              <a:t>У протяжённых высоковольтных ЛЭП очень часто выходят из эксплуатации изоляторы. При подобном повреждении появляется характерное изменение электромагнитного поля. Сейчас для поиска подобных </a:t>
            </a:r>
            <a:r>
              <a:rPr lang="ru-RU" sz="2000" u="sng" dirty="0" err="1">
                <a:solidFill>
                  <a:schemeClr val="bg1"/>
                </a:solidFill>
              </a:rPr>
              <a:t>повреждени</a:t>
            </a:r>
            <a:r>
              <a:rPr lang="ru-RU" sz="2000" u="sng" dirty="0">
                <a:solidFill>
                  <a:schemeClr val="bg1"/>
                </a:solidFill>
              </a:rPr>
              <a:t> применяется как правило обычный визуальный осмотр, что не всегда является достоверным источником информации.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1D759E7-0060-C747-0606-754A3D40F942}"/>
              </a:ext>
            </a:extLst>
          </p:cNvPr>
          <p:cNvSpPr txBox="1"/>
          <p:nvPr/>
        </p:nvSpPr>
        <p:spPr>
          <a:xfrm>
            <a:off x="4563035" y="1982723"/>
            <a:ext cx="292249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u="sng" dirty="0">
                <a:solidFill>
                  <a:schemeClr val="bg1"/>
                </a:solidFill>
              </a:rPr>
              <a:t>Данный проект разрабатывается для обследования высоковольтных протяжённых ЛЭП. В России за них отвечает Федеральная сетевая компания-Единые Энергосети(ФСК ЕЭС). В перспективе выход на международный рынок.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9CDEFEA-3FC3-9652-932F-9FA20906D642}"/>
              </a:ext>
            </a:extLst>
          </p:cNvPr>
          <p:cNvSpPr txBox="1"/>
          <p:nvPr/>
        </p:nvSpPr>
        <p:spPr>
          <a:xfrm>
            <a:off x="7691715" y="1982722"/>
            <a:ext cx="422237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u="sng" dirty="0">
                <a:solidFill>
                  <a:schemeClr val="bg1"/>
                </a:solidFill>
              </a:rPr>
              <a:t>БПЛА с искусственным интеллектом и ультрафиолетовыми датчиками может </a:t>
            </a:r>
            <a:r>
              <a:rPr lang="ru-RU" sz="2000" u="sng" dirty="0" err="1">
                <a:solidFill>
                  <a:schemeClr val="bg1"/>
                </a:solidFill>
              </a:rPr>
              <a:t>может</a:t>
            </a:r>
            <a:r>
              <a:rPr lang="ru-RU" sz="2000" u="sng" dirty="0">
                <a:solidFill>
                  <a:schemeClr val="bg1"/>
                </a:solidFill>
              </a:rPr>
              <a:t> максимально оперативно производить осмотр всей протяженной ЛЭП. Применение ГЛОНАС</a:t>
            </a:r>
            <a:r>
              <a:rPr lang="en-US" sz="2000" u="sng" dirty="0">
                <a:solidFill>
                  <a:schemeClr val="bg1"/>
                </a:solidFill>
              </a:rPr>
              <a:t>C </a:t>
            </a:r>
            <a:r>
              <a:rPr lang="ru-RU" sz="2000" u="sng" dirty="0">
                <a:solidFill>
                  <a:schemeClr val="bg1"/>
                </a:solidFill>
              </a:rPr>
              <a:t>и навигационного ИИ позволит максимально точно находить и отмечать все неисправные элементы.</a:t>
            </a:r>
          </a:p>
        </p:txBody>
      </p:sp>
    </p:spTree>
    <p:extLst>
      <p:ext uri="{BB962C8B-B14F-4D97-AF65-F5344CB8AC3E}">
        <p14:creationId xmlns:p14="http://schemas.microsoft.com/office/powerpoint/2010/main" xmlns="" val="1663542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5474F33-3506-421E-BF52-3C96E245C4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4706471" y="215153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ПРОДУКТ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869576" y="1299882"/>
            <a:ext cx="10461812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F958D4B8-EA3A-4197-BB22-A2AFF8356943}"/>
              </a:ext>
            </a:extLst>
          </p:cNvPr>
          <p:cNvSpPr/>
          <p:nvPr/>
        </p:nvSpPr>
        <p:spPr>
          <a:xfrm>
            <a:off x="869576" y="2400680"/>
            <a:ext cx="4114800" cy="3988245"/>
          </a:xfrm>
          <a:prstGeom prst="roundRect">
            <a:avLst>
              <a:gd name="adj" fmla="val 41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16413506-2E5F-4E34-BEE6-85B8F921B1E5}"/>
              </a:ext>
            </a:extLst>
          </p:cNvPr>
          <p:cNvSpPr/>
          <p:nvPr/>
        </p:nvSpPr>
        <p:spPr>
          <a:xfrm>
            <a:off x="5244353" y="2351375"/>
            <a:ext cx="2662518" cy="4037550"/>
          </a:xfrm>
          <a:prstGeom prst="roundRect">
            <a:avLst>
              <a:gd name="adj" fmla="val 596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2ECFDCBA-D462-443E-98BB-7D268F6118E3}"/>
              </a:ext>
            </a:extLst>
          </p:cNvPr>
          <p:cNvSpPr/>
          <p:nvPr/>
        </p:nvSpPr>
        <p:spPr>
          <a:xfrm>
            <a:off x="8198222" y="2351375"/>
            <a:ext cx="3133166" cy="4037550"/>
          </a:xfrm>
          <a:prstGeom prst="roundRect">
            <a:avLst>
              <a:gd name="adj" fmla="val 64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349EEEF-ED56-0AA4-B8A2-718684D7DC67}"/>
              </a:ext>
            </a:extLst>
          </p:cNvPr>
          <p:cNvSpPr txBox="1"/>
          <p:nvPr/>
        </p:nvSpPr>
        <p:spPr>
          <a:xfrm>
            <a:off x="869576" y="1341447"/>
            <a:ext cx="104618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Беспилотный летательный аппарат способный самостоятельно находить поврежденные изоляционные элементы на высоковольтных ЛЭП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C0E5A00-4AF5-B25E-9D8E-3B24FBA0C353}"/>
              </a:ext>
            </a:extLst>
          </p:cNvPr>
          <p:cNvSpPr txBox="1"/>
          <p:nvPr/>
        </p:nvSpPr>
        <p:spPr>
          <a:xfrm>
            <a:off x="869576" y="2930982"/>
            <a:ext cx="4114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БПЛА с ультрафиолетовыми датчиками и применением ИИ для автономной работы. Для автоматического принятия решений о состоянии элементов СЭС также используется ИИ.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F6D57C2-1B9F-A421-D73A-F3B6EBFEE0C7}"/>
              </a:ext>
            </a:extLst>
          </p:cNvPr>
          <p:cNvSpPr txBox="1"/>
          <p:nvPr/>
        </p:nvSpPr>
        <p:spPr>
          <a:xfrm>
            <a:off x="5244353" y="2356735"/>
            <a:ext cx="266251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Преимущества: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Скорость обследования;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ГЛОНАСС</a:t>
            </a:r>
            <a:r>
              <a:rPr lang="en-US" sz="2400" dirty="0"/>
              <a:t>/GPS</a:t>
            </a:r>
            <a:r>
              <a:rPr lang="ru-RU" sz="2400" dirty="0"/>
              <a:t> навигация;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Быстрая окупаемость;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Точность результатов.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E52DF70-5865-15D3-7592-56D06CD41EA7}"/>
              </a:ext>
            </a:extLst>
          </p:cNvPr>
          <p:cNvSpPr txBox="1"/>
          <p:nvPr/>
        </p:nvSpPr>
        <p:spPr>
          <a:xfrm>
            <a:off x="8198220" y="2348390"/>
            <a:ext cx="31331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Недостатки: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Избыточная точность;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Не решены проблемы автономности.</a:t>
            </a:r>
          </a:p>
        </p:txBody>
      </p:sp>
    </p:spTree>
    <p:extLst>
      <p:ext uri="{BB962C8B-B14F-4D97-AF65-F5344CB8AC3E}">
        <p14:creationId xmlns:p14="http://schemas.microsoft.com/office/powerpoint/2010/main" xmlns="" val="1494074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5474F33-3506-421E-BF52-3C96E245C4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="" xmlns:a16="http://schemas.microsoft.com/office/drawing/2014/main" id="{45BF660A-9A33-428D-8D5A-4C6517A28F86}"/>
              </a:ext>
            </a:extLst>
          </p:cNvPr>
          <p:cNvSpPr/>
          <p:nvPr/>
        </p:nvSpPr>
        <p:spPr>
          <a:xfrm>
            <a:off x="865094" y="3886200"/>
            <a:ext cx="10461812" cy="2735099"/>
          </a:xfrm>
          <a:prstGeom prst="roundRect">
            <a:avLst>
              <a:gd name="adj" fmla="val 38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4301269-D04E-4D39-8A7A-7ABE850E342A}"/>
              </a:ext>
            </a:extLst>
          </p:cNvPr>
          <p:cNvSpPr txBox="1"/>
          <p:nvPr/>
        </p:nvSpPr>
        <p:spPr>
          <a:xfrm>
            <a:off x="869576" y="347044"/>
            <a:ext cx="106969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КОНКУРЕНТНОЕ ПРЕИМУЩЕСТВО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94DDDEE-6F86-4ADE-A1F0-285CBA3C8378}"/>
              </a:ext>
            </a:extLst>
          </p:cNvPr>
          <p:cNvSpPr txBox="1"/>
          <p:nvPr/>
        </p:nvSpPr>
        <p:spPr>
          <a:xfrm>
            <a:off x="997998" y="3979057"/>
            <a:ext cx="76648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ЦЕННОСТНОЕ ПРЕДЛОЖЕНИЕ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0557C32A-9D29-4B46-A81D-CEAA98499B30}"/>
              </a:ext>
            </a:extLst>
          </p:cNvPr>
          <p:cNvSpPr/>
          <p:nvPr/>
        </p:nvSpPr>
        <p:spPr>
          <a:xfrm>
            <a:off x="869576" y="1299882"/>
            <a:ext cx="10461812" cy="2495778"/>
          </a:xfrm>
          <a:prstGeom prst="roundRect">
            <a:avLst>
              <a:gd name="adj" fmla="val 38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Главное преимущество </a:t>
            </a:r>
            <a:r>
              <a:rPr lang="ru-RU" sz="2400" dirty="0" smtClean="0">
                <a:solidFill>
                  <a:schemeClr val="tx1"/>
                </a:solidFill>
              </a:rPr>
              <a:t>проекта </a:t>
            </a:r>
            <a:r>
              <a:rPr lang="ru-RU" sz="2400" dirty="0" smtClean="0">
                <a:solidFill>
                  <a:schemeClr val="tx1"/>
                </a:solidFill>
              </a:rPr>
              <a:t>— его доступная цена при высокой эффективности для выполнения поставленной задачи. В сравнении с похожими устройствами, его стоимость ниже в 10–15 раз, а по эффективности оно не уступает аналогам.</a:t>
            </a:r>
            <a:endParaRPr lang="ru-RU" sz="2400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3E8019C-D3BA-4093-B4DC-76F37BC113B0}"/>
              </a:ext>
            </a:extLst>
          </p:cNvPr>
          <p:cNvSpPr txBox="1"/>
          <p:nvPr/>
        </p:nvSpPr>
        <p:spPr>
          <a:xfrm>
            <a:off x="997998" y="4570609"/>
            <a:ext cx="99345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Устройство работает в широком диапазоне напряжений, что делает его универсальным и подходящим для различных условий эксплуатации. Предоставление бесплатных образцов для рекламы. Эффективное и надёжное устройство, которое поможет повысить безопасность и качество работ ЛЭП.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21714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50023D24-2424-4BEE-8370-F311CD6540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44D3815-7C26-42BF-87AA-B01D69E70747}"/>
              </a:ext>
            </a:extLst>
          </p:cNvPr>
          <p:cNvSpPr txBox="1"/>
          <p:nvPr/>
        </p:nvSpPr>
        <p:spPr>
          <a:xfrm>
            <a:off x="623048" y="246906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БИЗНЕС-МОДЕЛЬ ПРОЕКТА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="" xmlns:a16="http://schemas.microsoft.com/office/drawing/2014/main" id="{0AFD119F-6AFA-4AD8-A00C-A8D03843F789}"/>
              </a:ext>
            </a:extLst>
          </p:cNvPr>
          <p:cNvSpPr/>
          <p:nvPr/>
        </p:nvSpPr>
        <p:spPr>
          <a:xfrm>
            <a:off x="623049" y="939489"/>
            <a:ext cx="4962939" cy="1305770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="" xmlns:a16="http://schemas.microsoft.com/office/drawing/2014/main" id="{5DFB517C-90D2-4112-8333-33F4A1613C4E}"/>
              </a:ext>
            </a:extLst>
          </p:cNvPr>
          <p:cNvSpPr/>
          <p:nvPr/>
        </p:nvSpPr>
        <p:spPr>
          <a:xfrm>
            <a:off x="8130012" y="921382"/>
            <a:ext cx="3023857" cy="3549070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="" xmlns:a16="http://schemas.microsoft.com/office/drawing/2014/main" id="{15A46665-9577-45E6-A0D1-A10D9C306708}"/>
              </a:ext>
            </a:extLst>
          </p:cNvPr>
          <p:cNvSpPr/>
          <p:nvPr/>
        </p:nvSpPr>
        <p:spPr>
          <a:xfrm>
            <a:off x="5839486" y="939489"/>
            <a:ext cx="1828799" cy="3549070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="" xmlns:a16="http://schemas.microsoft.com/office/drawing/2014/main" id="{FC522548-E4E0-4DD4-B0E4-3FC743D6DADB}"/>
              </a:ext>
            </a:extLst>
          </p:cNvPr>
          <p:cNvSpPr/>
          <p:nvPr/>
        </p:nvSpPr>
        <p:spPr>
          <a:xfrm>
            <a:off x="623048" y="4600896"/>
            <a:ext cx="5269752" cy="1863404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="" xmlns:a16="http://schemas.microsoft.com/office/drawing/2014/main" id="{1D29DF08-B114-44BB-AA72-0778E3284BB8}"/>
              </a:ext>
            </a:extLst>
          </p:cNvPr>
          <p:cNvSpPr/>
          <p:nvPr/>
        </p:nvSpPr>
        <p:spPr>
          <a:xfrm>
            <a:off x="5981700" y="4600896"/>
            <a:ext cx="5384052" cy="1863404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/>
              <a:t>Сопутствующие траты на создание плазмотрона</a:t>
            </a:r>
            <a:r>
              <a:rPr lang="en-US"/>
              <a:t>:</a:t>
            </a:r>
          </a:p>
          <a:p>
            <a:r>
              <a:rPr lang="ru-RU"/>
              <a:t>1. Расходные материалы</a:t>
            </a:r>
            <a:r>
              <a:rPr lang="en-US"/>
              <a:t>;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71FCCCF3-8BBF-4595-B547-E855CB957F23}"/>
              </a:ext>
            </a:extLst>
          </p:cNvPr>
          <p:cNvSpPr txBox="1"/>
          <p:nvPr/>
        </p:nvSpPr>
        <p:spPr>
          <a:xfrm>
            <a:off x="1338777" y="1033704"/>
            <a:ext cx="28573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 smtClean="0"/>
              <a:t>Основная концепция бизнеса</a:t>
            </a:r>
            <a:endParaRPr lang="ru-RU" sz="1500" b="1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A134A2E0-8063-49AE-A65D-1539DBC8EDEA}"/>
              </a:ext>
            </a:extLst>
          </p:cNvPr>
          <p:cNvSpPr txBox="1"/>
          <p:nvPr/>
        </p:nvSpPr>
        <p:spPr>
          <a:xfrm>
            <a:off x="8626583" y="943302"/>
            <a:ext cx="21560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 smtClean="0"/>
              <a:t>ВЗАИМОДЕЙСТВИЕ С КЛИЕНТАМИ</a:t>
            </a:r>
            <a:endParaRPr lang="ru-RU" sz="1500" b="1" dirty="0"/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76A54653-49F6-473C-9321-7412F36DEDF9}"/>
              </a:ext>
            </a:extLst>
          </p:cNvPr>
          <p:cNvSpPr txBox="1"/>
          <p:nvPr/>
        </p:nvSpPr>
        <p:spPr>
          <a:xfrm>
            <a:off x="5880541" y="990233"/>
            <a:ext cx="179163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 smtClean="0"/>
              <a:t>КАНАЛЫ </a:t>
            </a:r>
            <a:r>
              <a:rPr lang="ru-RU" sz="1500" b="1" dirty="0" smtClean="0"/>
              <a:t>СБЫТА</a:t>
            </a:r>
            <a:endParaRPr lang="ru-RU" sz="1500" b="1" dirty="0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ABC25099-307F-4483-9A42-6E551D451924}"/>
              </a:ext>
            </a:extLst>
          </p:cNvPr>
          <p:cNvSpPr txBox="1"/>
          <p:nvPr/>
        </p:nvSpPr>
        <p:spPr>
          <a:xfrm>
            <a:off x="826248" y="4693453"/>
            <a:ext cx="11370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/>
              <a:t>РАСХОДЫ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D10F80F4-ACC9-4CD4-A3C4-DD7C9CA8401E}"/>
              </a:ext>
            </a:extLst>
          </p:cNvPr>
          <p:cNvSpPr txBox="1"/>
          <p:nvPr/>
        </p:nvSpPr>
        <p:spPr>
          <a:xfrm>
            <a:off x="6127773" y="4678816"/>
            <a:ext cx="269872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 smtClean="0"/>
              <a:t>КЛЮЧЕВЫЕ ПАРТНЕРЫ</a:t>
            </a:r>
            <a:endParaRPr lang="ru-RU" sz="1500" b="1" dirty="0"/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CE11DF2C-7525-44D0-9771-8140C41AECF9}"/>
              </a:ext>
            </a:extLst>
          </p:cNvPr>
          <p:cNvSpPr txBox="1"/>
          <p:nvPr/>
        </p:nvSpPr>
        <p:spPr>
          <a:xfrm>
            <a:off x="826248" y="1318186"/>
            <a:ext cx="4488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/>
              <a:t>продажа БПЛА для поиска области </a:t>
            </a:r>
            <a:r>
              <a:rPr lang="ru-RU" dirty="0" err="1" smtClean="0"/>
              <a:t>коронирования</a:t>
            </a:r>
            <a:endParaRPr lang="ru-RU" dirty="0"/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61224F13-F183-412E-8723-A2D25A2DE44C}"/>
              </a:ext>
            </a:extLst>
          </p:cNvPr>
          <p:cNvSpPr txBox="1"/>
          <p:nvPr/>
        </p:nvSpPr>
        <p:spPr>
          <a:xfrm>
            <a:off x="5980128" y="1497904"/>
            <a:ext cx="168312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/>
              <a:t>участие в выставках, продажа через интернет, реклама через рассылку потенциальным клиентам.</a:t>
            </a:r>
            <a:endParaRPr lang="ru-RU" dirty="0"/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C5738806-188C-4FA8-A485-379801EAB0B7}"/>
              </a:ext>
            </a:extLst>
          </p:cNvPr>
          <p:cNvSpPr txBox="1"/>
          <p:nvPr/>
        </p:nvSpPr>
        <p:spPr>
          <a:xfrm>
            <a:off x="8490206" y="1446110"/>
            <a:ext cx="234679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регулярное представление разработанного устройства на различных выставках;</a:t>
            </a:r>
          </a:p>
          <a:p>
            <a:pPr lvl="0"/>
            <a:r>
              <a:rPr lang="ru-RU" dirty="0" smtClean="0"/>
              <a:t>предоставление компаниям, занимающимся энергоснабжением, в рекламных целях.</a:t>
            </a:r>
            <a:endParaRPr lang="ru-RU" dirty="0"/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F8DF823B-9745-406D-9FBE-C75BE079ED8A}"/>
              </a:ext>
            </a:extLst>
          </p:cNvPr>
          <p:cNvSpPr txBox="1"/>
          <p:nvPr/>
        </p:nvSpPr>
        <p:spPr>
          <a:xfrm>
            <a:off x="826248" y="5087487"/>
            <a:ext cx="47144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/>
              <a:t>электронные компоненты, текущие затраты </a:t>
            </a:r>
            <a:r>
              <a:rPr lang="ru-RU" dirty="0" smtClean="0"/>
              <a:t>(на </a:t>
            </a:r>
            <a:r>
              <a:rPr lang="ru-RU" dirty="0" smtClean="0"/>
              <a:t>зарплату, налоги, прочие затраты).</a:t>
            </a:r>
            <a:endParaRPr lang="ru-RU" dirty="0"/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DCE3A83F-E210-4DC1-91EF-B786B35DD672}"/>
              </a:ext>
            </a:extLst>
          </p:cNvPr>
          <p:cNvSpPr txBox="1"/>
          <p:nvPr/>
        </p:nvSpPr>
        <p:spPr>
          <a:xfrm>
            <a:off x="6040856" y="4991976"/>
            <a:ext cx="504963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/>
              <a:t>Тольяттинский государственный университет, поставщики электроэнергии, научно-исследовательские лаборатории (электроэнергетики).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30525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93B24093-401E-465F-A1B2-B79467AF0E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3926DAA-4D2B-4E84-BDC4-C32D29A59A18}"/>
              </a:ext>
            </a:extLst>
          </p:cNvPr>
          <p:cNvSpPr txBox="1"/>
          <p:nvPr/>
        </p:nvSpPr>
        <p:spPr>
          <a:xfrm>
            <a:off x="3546849" y="97865"/>
            <a:ext cx="4577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7235"/>
                </a:solidFill>
              </a:rPr>
              <a:t>ДОРОЖНАЯ КАРТА ПРОЕКТА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06E03576-A9B2-445E-BA71-134FCB2FBA7F}"/>
              </a:ext>
            </a:extLst>
          </p:cNvPr>
          <p:cNvSpPr/>
          <p:nvPr/>
        </p:nvSpPr>
        <p:spPr>
          <a:xfrm>
            <a:off x="923180" y="771526"/>
            <a:ext cx="3829794" cy="684916"/>
          </a:xfrm>
          <a:prstGeom prst="roundRect">
            <a:avLst>
              <a:gd name="adj" fmla="val 5322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54D528DB-3963-42A8-961B-05583B2F829F}"/>
              </a:ext>
            </a:extLst>
          </p:cNvPr>
          <p:cNvSpPr/>
          <p:nvPr/>
        </p:nvSpPr>
        <p:spPr>
          <a:xfrm>
            <a:off x="923180" y="1034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xmlns="" id="{D6BE03DE-B18D-4AC6-AB5C-D61468B39BCC}"/>
              </a:ext>
            </a:extLst>
          </p:cNvPr>
          <p:cNvSpPr/>
          <p:nvPr/>
        </p:nvSpPr>
        <p:spPr>
          <a:xfrm>
            <a:off x="5524131" y="771526"/>
            <a:ext cx="3829794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xmlns="" id="{8BDD50BC-E55B-4367-A0E4-1F46F28B4A84}"/>
              </a:ext>
            </a:extLst>
          </p:cNvPr>
          <p:cNvSpPr/>
          <p:nvPr/>
        </p:nvSpPr>
        <p:spPr>
          <a:xfrm>
            <a:off x="5524131" y="1034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F0FD47C9-430B-4B2D-B947-BDF0028C9536}"/>
              </a:ext>
            </a:extLst>
          </p:cNvPr>
          <p:cNvSpPr/>
          <p:nvPr/>
        </p:nvSpPr>
        <p:spPr>
          <a:xfrm>
            <a:off x="4961030" y="2676526"/>
            <a:ext cx="3829794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xmlns="" id="{43881064-D436-46CE-948E-E06F1C13D981}"/>
              </a:ext>
            </a:extLst>
          </p:cNvPr>
          <p:cNvSpPr/>
          <p:nvPr/>
        </p:nvSpPr>
        <p:spPr>
          <a:xfrm>
            <a:off x="8647204" y="2939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xmlns="" id="{FDACAD28-37D9-45C1-9B06-5E7AF0C4102A}"/>
              </a:ext>
            </a:extLst>
          </p:cNvPr>
          <p:cNvSpPr/>
          <p:nvPr/>
        </p:nvSpPr>
        <p:spPr>
          <a:xfrm>
            <a:off x="637428" y="2676526"/>
            <a:ext cx="3829794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xmlns="" id="{8B3DA753-FE5A-4156-9D24-BF687F261DA3}"/>
              </a:ext>
            </a:extLst>
          </p:cNvPr>
          <p:cNvSpPr/>
          <p:nvPr/>
        </p:nvSpPr>
        <p:spPr>
          <a:xfrm>
            <a:off x="4323602" y="2939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xmlns="" id="{678073A7-CB80-40D6-A2B5-8F3748A8B959}"/>
              </a:ext>
            </a:extLst>
          </p:cNvPr>
          <p:cNvSpPr/>
          <p:nvPr/>
        </p:nvSpPr>
        <p:spPr>
          <a:xfrm>
            <a:off x="3218705" y="4872244"/>
            <a:ext cx="3829794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xmlns="" id="{C3E9E4F6-6A8E-4F1F-8799-6D19D87E5597}"/>
              </a:ext>
            </a:extLst>
          </p:cNvPr>
          <p:cNvSpPr/>
          <p:nvPr/>
        </p:nvSpPr>
        <p:spPr>
          <a:xfrm>
            <a:off x="3218705" y="5135480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xmlns="" id="{1342FFA5-E494-4F69-805C-8702B410F3DD}"/>
              </a:ext>
            </a:extLst>
          </p:cNvPr>
          <p:cNvSpPr/>
          <p:nvPr/>
        </p:nvSpPr>
        <p:spPr>
          <a:xfrm>
            <a:off x="7819656" y="4872244"/>
            <a:ext cx="3829794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xmlns="" id="{2A2564B1-679D-4AAE-A051-8A2FC82684BF}"/>
              </a:ext>
            </a:extLst>
          </p:cNvPr>
          <p:cNvSpPr/>
          <p:nvPr/>
        </p:nvSpPr>
        <p:spPr>
          <a:xfrm>
            <a:off x="7819656" y="5135480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xmlns="" id="{F2BB2BEB-B298-4923-9EC0-A508A15D4578}"/>
              </a:ext>
            </a:extLst>
          </p:cNvPr>
          <p:cNvSpPr/>
          <p:nvPr/>
        </p:nvSpPr>
        <p:spPr>
          <a:xfrm>
            <a:off x="10925926" y="1985755"/>
            <a:ext cx="1104149" cy="2043319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xmlns="" id="{E9569B83-E6CF-46FA-9887-454640AFF0AE}"/>
              </a:ext>
            </a:extLst>
          </p:cNvPr>
          <p:cNvSpPr/>
          <p:nvPr/>
        </p:nvSpPr>
        <p:spPr>
          <a:xfrm>
            <a:off x="371105" y="3994649"/>
            <a:ext cx="1104149" cy="2043319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xmlns="" id="{34B1DABE-872C-484B-9082-A2BD4B8FA664}"/>
              </a:ext>
            </a:extLst>
          </p:cNvPr>
          <p:cNvSpPr/>
          <p:nvPr/>
        </p:nvSpPr>
        <p:spPr>
          <a:xfrm rot="16200000">
            <a:off x="10854116" y="1715107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xmlns="" id="{E5F8D716-F876-4CB1-BF6A-274A1E00632E}"/>
              </a:ext>
            </a:extLst>
          </p:cNvPr>
          <p:cNvSpPr/>
          <p:nvPr/>
        </p:nvSpPr>
        <p:spPr>
          <a:xfrm rot="16200000">
            <a:off x="1394228" y="3724001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EC05D0C-4EEA-6998-171D-945EF352EBD0}"/>
              </a:ext>
            </a:extLst>
          </p:cNvPr>
          <p:cNvSpPr txBox="1"/>
          <p:nvPr/>
        </p:nvSpPr>
        <p:spPr>
          <a:xfrm>
            <a:off x="941642" y="884725"/>
            <a:ext cx="3811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Апробация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67E1C7B-D49F-0F24-11DA-241498E67594}"/>
              </a:ext>
            </a:extLst>
          </p:cNvPr>
          <p:cNvSpPr txBox="1"/>
          <p:nvPr/>
        </p:nvSpPr>
        <p:spPr>
          <a:xfrm>
            <a:off x="5524131" y="855529"/>
            <a:ext cx="3811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Разработка ИИ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C4B18C1-F8D4-C6AB-1AFE-D6B7984E892D}"/>
              </a:ext>
            </a:extLst>
          </p:cNvPr>
          <p:cNvSpPr txBox="1"/>
          <p:nvPr/>
        </p:nvSpPr>
        <p:spPr>
          <a:xfrm>
            <a:off x="10925926" y="2364346"/>
            <a:ext cx="11041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Обучении ИИ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BE67D4A-34F8-E1C3-C667-D76B8CCE92D5}"/>
              </a:ext>
            </a:extLst>
          </p:cNvPr>
          <p:cNvSpPr txBox="1"/>
          <p:nvPr/>
        </p:nvSpPr>
        <p:spPr>
          <a:xfrm>
            <a:off x="4970261" y="2768815"/>
            <a:ext cx="3811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Создание прототипа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5AC4B9D-BE5E-B3E8-B999-BD486846D94C}"/>
              </a:ext>
            </a:extLst>
          </p:cNvPr>
          <p:cNvSpPr txBox="1"/>
          <p:nvPr/>
        </p:nvSpPr>
        <p:spPr>
          <a:xfrm>
            <a:off x="637428" y="2595128"/>
            <a:ext cx="38113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Полевые испытания прототипа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9CA17A6-9F8B-EE34-8466-A16A8D7AAA8A}"/>
              </a:ext>
            </a:extLst>
          </p:cNvPr>
          <p:cNvSpPr txBox="1"/>
          <p:nvPr/>
        </p:nvSpPr>
        <p:spPr>
          <a:xfrm>
            <a:off x="180110" y="4444865"/>
            <a:ext cx="1467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ОКР 5</a:t>
            </a:r>
          </a:p>
          <a:p>
            <a:pPr algn="ctr"/>
            <a:r>
              <a:rPr lang="ru-RU" sz="2400" dirty="0"/>
              <a:t>ОКР 10</a:t>
            </a:r>
          </a:p>
          <a:p>
            <a:pPr algn="ctr"/>
            <a:r>
              <a:rPr lang="ru-RU" sz="2400" dirty="0"/>
              <a:t>ОКР 100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74D8EAA-E420-4D80-2CAD-FADB6C29A739}"/>
              </a:ext>
            </a:extLst>
          </p:cNvPr>
          <p:cNvSpPr txBox="1"/>
          <p:nvPr/>
        </p:nvSpPr>
        <p:spPr>
          <a:xfrm>
            <a:off x="3218705" y="4977870"/>
            <a:ext cx="3829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Запуск производства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0B22634-2421-FFF8-38A4-628B469D9B75}"/>
              </a:ext>
            </a:extLst>
          </p:cNvPr>
          <p:cNvSpPr txBox="1"/>
          <p:nvPr/>
        </p:nvSpPr>
        <p:spPr>
          <a:xfrm>
            <a:off x="7819656" y="4977870"/>
            <a:ext cx="3829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Продажи</a:t>
            </a:r>
          </a:p>
        </p:txBody>
      </p:sp>
    </p:spTree>
    <p:extLst>
      <p:ext uri="{BB962C8B-B14F-4D97-AF65-F5344CB8AC3E}">
        <p14:creationId xmlns:p14="http://schemas.microsoft.com/office/powerpoint/2010/main" xmlns="" val="36061502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377</Words>
  <Application>Microsoft Office PowerPoint</Application>
  <PresentationFormat>Произвольный</PresentationFormat>
  <Paragraphs>49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йцукен</cp:lastModifiedBy>
  <cp:revision>8</cp:revision>
  <dcterms:created xsi:type="dcterms:W3CDTF">2023-09-06T12:36:24Z</dcterms:created>
  <dcterms:modified xsi:type="dcterms:W3CDTF">2024-06-26T18:35:24Z</dcterms:modified>
</cp:coreProperties>
</file>