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5088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418" y="20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79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80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81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0962B6CA-A500-45A6-A100-7F7045B38328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02671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</p:spPr>
      </p:sp>
      <p:sp>
        <p:nvSpPr>
          <p:cNvPr id="36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216000" indent="-214920"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</p:spPr>
      </p:sp>
      <p:sp>
        <p:nvSpPr>
          <p:cNvPr id="36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216000" indent="-214920"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</p:spPr>
      </p:sp>
      <p:sp>
        <p:nvSpPr>
          <p:cNvPr id="36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216000" indent="-214920"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</p:spPr>
      </p:sp>
      <p:sp>
        <p:nvSpPr>
          <p:cNvPr id="37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216000" indent="-214920"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</p:spPr>
      </p:sp>
      <p:sp>
        <p:nvSpPr>
          <p:cNvPr id="37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216000" indent="-214920"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</p:spPr>
      </p:sp>
      <p:sp>
        <p:nvSpPr>
          <p:cNvPr id="37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216000" indent="-214920"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</p:spPr>
      </p:sp>
      <p:sp>
        <p:nvSpPr>
          <p:cNvPr id="37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216000" indent="-214920"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</p:spPr>
      </p:sp>
      <p:sp>
        <p:nvSpPr>
          <p:cNvPr id="37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457200" indent="-294120"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 lang="ru-RU" sz="2000" b="0" strike="noStrike" spc="-1">
              <a:latin typeface="Arial"/>
            </a:endParaRPr>
          </a:p>
          <a:p>
            <a:pPr marL="457200" indent="-294120">
              <a:lnSpc>
                <a:spcPct val="100000"/>
              </a:lnSpc>
              <a:tabLst>
                <a:tab pos="0" algn="l"/>
              </a:tabLst>
            </a:pPr>
            <a:endParaRPr lang="ru-RU" sz="2000" b="0" strike="noStrike" spc="-1">
              <a:latin typeface="Arial"/>
            </a:endParaRPr>
          </a:p>
          <a:p>
            <a:pPr marL="457200" indent="-294120"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-RU" sz="2000" b="0" u="sng" strike="noStrike" spc="-1">
                <a:solidFill>
                  <a:srgbClr val="CCCCFF"/>
                </a:solidFill>
                <a:uFillTx/>
                <a:latin typeface="Arial"/>
                <a:ea typeface="Microsoft YaHei"/>
              </a:rPr>
              <a:t>https://www.notion.so/905192fb10c3449fb11842d9131cd709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 </a:t>
            </a:r>
            <a:r>
              <a:t/>
            </a:r>
            <a:br/>
            <a:r>
              <a:t/>
            </a:r>
            <a:br/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Во время демонстрации шаблона необходимо ответить на следующие вопросы: </a:t>
            </a:r>
            <a:endParaRPr lang="ru-RU" sz="2000" b="0" strike="noStrike" spc="-1">
              <a:latin typeface="Arial"/>
            </a:endParaRPr>
          </a:p>
          <a:p>
            <a:pPr marL="457200" indent="-2955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457200" algn="l"/>
                <a:tab pos="904680" algn="l"/>
                <a:tab pos="1353960" algn="l"/>
                <a:tab pos="1803240" algn="l"/>
                <a:tab pos="2252520" algn="l"/>
                <a:tab pos="2701800" algn="l"/>
                <a:tab pos="3151080" algn="l"/>
                <a:tab pos="3600360" algn="l"/>
                <a:tab pos="4049640" algn="l"/>
                <a:tab pos="4498920" algn="l"/>
                <a:tab pos="4948200" algn="l"/>
                <a:tab pos="5397480" algn="l"/>
                <a:tab pos="5846760" algn="l"/>
                <a:tab pos="6295680" algn="l"/>
                <a:tab pos="6744960" algn="l"/>
                <a:tab pos="7194240" algn="l"/>
                <a:tab pos="7643520" algn="l"/>
                <a:tab pos="8092800" algn="l"/>
                <a:tab pos="8542080" algn="l"/>
                <a:tab pos="8991360" algn="l"/>
                <a:tab pos="9440640" algn="l"/>
                <a:tab pos="9883440" algn="l"/>
                <a:tab pos="10332720" algn="l"/>
                <a:tab pos="1078200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чью проблему вы решаете (ваш пользователь</a:t>
            </a:r>
            <a:endParaRPr lang="ru-RU" sz="2000" b="0" strike="noStrike" spc="-1">
              <a:latin typeface="Arial"/>
            </a:endParaRPr>
          </a:p>
          <a:p>
            <a:pPr marL="457200" indent="-2955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457200" algn="l"/>
                <a:tab pos="904680" algn="l"/>
                <a:tab pos="1353960" algn="l"/>
                <a:tab pos="1803240" algn="l"/>
                <a:tab pos="2252520" algn="l"/>
                <a:tab pos="2701800" algn="l"/>
                <a:tab pos="3151080" algn="l"/>
                <a:tab pos="3600360" algn="l"/>
                <a:tab pos="4049640" algn="l"/>
                <a:tab pos="4498920" algn="l"/>
                <a:tab pos="4948200" algn="l"/>
                <a:tab pos="5397480" algn="l"/>
                <a:tab pos="5846760" algn="l"/>
                <a:tab pos="6295680" algn="l"/>
                <a:tab pos="6744960" algn="l"/>
                <a:tab pos="7194240" algn="l"/>
                <a:tab pos="7643520" algn="l"/>
                <a:tab pos="8092800" algn="l"/>
                <a:tab pos="8542080" algn="l"/>
                <a:tab pos="8991360" algn="l"/>
                <a:tab pos="9440640" algn="l"/>
                <a:tab pos="9883440" algn="l"/>
                <a:tab pos="10332720" algn="l"/>
                <a:tab pos="1078200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почему проблема возникает, в чем состоит проблема</a:t>
            </a:r>
            <a:endParaRPr lang="ru-RU" sz="2000" b="0" strike="noStrike" spc="-1">
              <a:latin typeface="Arial"/>
            </a:endParaRPr>
          </a:p>
          <a:p>
            <a:pPr marL="457200" indent="-2955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457200" algn="l"/>
                <a:tab pos="904680" algn="l"/>
                <a:tab pos="1353960" algn="l"/>
                <a:tab pos="1803240" algn="l"/>
                <a:tab pos="2252520" algn="l"/>
                <a:tab pos="2701800" algn="l"/>
                <a:tab pos="3151080" algn="l"/>
                <a:tab pos="3600360" algn="l"/>
                <a:tab pos="4049640" algn="l"/>
                <a:tab pos="4498920" algn="l"/>
                <a:tab pos="4948200" algn="l"/>
                <a:tab pos="5397480" algn="l"/>
                <a:tab pos="5846760" algn="l"/>
                <a:tab pos="6295680" algn="l"/>
                <a:tab pos="6744960" algn="l"/>
                <a:tab pos="7194240" algn="l"/>
                <a:tab pos="7643520" algn="l"/>
                <a:tab pos="8092800" algn="l"/>
                <a:tab pos="8542080" algn="l"/>
                <a:tab pos="8991360" algn="l"/>
                <a:tab pos="9440640" algn="l"/>
                <a:tab pos="9883440" algn="l"/>
                <a:tab pos="10332720" algn="l"/>
                <a:tab pos="1078200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какое решение вы собираетесь делать для вашего пользователя</a:t>
            </a:r>
            <a:endParaRPr lang="ru-RU" sz="2000" b="0" strike="noStrike" spc="-1">
              <a:latin typeface="Arial"/>
            </a:endParaRPr>
          </a:p>
          <a:p>
            <a:pPr marL="457200" indent="-2955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457200" algn="l"/>
                <a:tab pos="904680" algn="l"/>
                <a:tab pos="1353960" algn="l"/>
                <a:tab pos="1803240" algn="l"/>
                <a:tab pos="2252520" algn="l"/>
                <a:tab pos="2701800" algn="l"/>
                <a:tab pos="3151080" algn="l"/>
                <a:tab pos="3600360" algn="l"/>
                <a:tab pos="4049640" algn="l"/>
                <a:tab pos="4498920" algn="l"/>
                <a:tab pos="4948200" algn="l"/>
                <a:tab pos="5397480" algn="l"/>
                <a:tab pos="5846760" algn="l"/>
                <a:tab pos="6295680" algn="l"/>
                <a:tab pos="6744960" algn="l"/>
                <a:tab pos="7194240" algn="l"/>
                <a:tab pos="7643520" algn="l"/>
                <a:tab pos="8092800" algn="l"/>
                <a:tab pos="8542080" algn="l"/>
                <a:tab pos="8991360" algn="l"/>
                <a:tab pos="9440640" algn="l"/>
                <a:tab pos="9883440" algn="l"/>
                <a:tab pos="10332720" algn="l"/>
                <a:tab pos="1078200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кто является вовлеченной стороной в ваш проект, то есть влияет на него </a:t>
            </a:r>
            <a:endParaRPr lang="ru-RU" sz="2000" b="0" strike="noStrike" spc="-1">
              <a:latin typeface="Arial"/>
            </a:endParaRPr>
          </a:p>
          <a:p>
            <a:pPr marL="457200" indent="-2955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457200" algn="l"/>
                <a:tab pos="904680" algn="l"/>
                <a:tab pos="1353960" algn="l"/>
                <a:tab pos="1803240" algn="l"/>
                <a:tab pos="2252520" algn="l"/>
                <a:tab pos="2701800" algn="l"/>
                <a:tab pos="3151080" algn="l"/>
                <a:tab pos="3600360" algn="l"/>
                <a:tab pos="4049640" algn="l"/>
                <a:tab pos="4498920" algn="l"/>
                <a:tab pos="4948200" algn="l"/>
                <a:tab pos="5397480" algn="l"/>
                <a:tab pos="5846760" algn="l"/>
                <a:tab pos="6295680" algn="l"/>
                <a:tab pos="6744960" algn="l"/>
                <a:tab pos="7194240" algn="l"/>
                <a:tab pos="7643520" algn="l"/>
                <a:tab pos="8092800" algn="l"/>
                <a:tab pos="8542080" algn="l"/>
                <a:tab pos="8991360" algn="l"/>
                <a:tab pos="9440640" algn="l"/>
                <a:tab pos="9883440" algn="l"/>
                <a:tab pos="10332720" algn="l"/>
                <a:tab pos="1078200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 lang="ru-RU" sz="2000" b="0" strike="noStrike" spc="-1">
              <a:latin typeface="Arial"/>
            </a:endParaRPr>
          </a:p>
          <a:p>
            <a:pPr marL="457200" indent="-2955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457200" algn="l"/>
                <a:tab pos="904680" algn="l"/>
                <a:tab pos="1353960" algn="l"/>
                <a:tab pos="1803240" algn="l"/>
                <a:tab pos="2252520" algn="l"/>
                <a:tab pos="2701800" algn="l"/>
                <a:tab pos="3151080" algn="l"/>
                <a:tab pos="3600360" algn="l"/>
                <a:tab pos="4049640" algn="l"/>
                <a:tab pos="4498920" algn="l"/>
                <a:tab pos="4948200" algn="l"/>
                <a:tab pos="5397480" algn="l"/>
                <a:tab pos="5846760" algn="l"/>
                <a:tab pos="6295680" algn="l"/>
                <a:tab pos="6744960" algn="l"/>
                <a:tab pos="7194240" algn="l"/>
                <a:tab pos="7643520" algn="l"/>
                <a:tab pos="8092800" algn="l"/>
                <a:tab pos="8542080" algn="l"/>
                <a:tab pos="8991360" algn="l"/>
                <a:tab pos="9440640" algn="l"/>
                <a:tab pos="9883440" algn="l"/>
                <a:tab pos="10332720" algn="l"/>
                <a:tab pos="1078200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команда: какими компетенциями обладает ваша команда - сильные стороны, ключевые компетенции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04680" algn="l"/>
                <a:tab pos="1353960" algn="l"/>
                <a:tab pos="1803240" algn="l"/>
                <a:tab pos="2252520" algn="l"/>
                <a:tab pos="2701800" algn="l"/>
                <a:tab pos="3151080" algn="l"/>
                <a:tab pos="3600360" algn="l"/>
                <a:tab pos="4049640" algn="l"/>
                <a:tab pos="4498920" algn="l"/>
                <a:tab pos="4948200" algn="l"/>
                <a:tab pos="5397480" algn="l"/>
                <a:tab pos="5846760" algn="l"/>
                <a:tab pos="6295680" algn="l"/>
                <a:tab pos="6744960" algn="l"/>
                <a:tab pos="7194240" algn="l"/>
                <a:tab pos="7643520" algn="l"/>
                <a:tab pos="8092800" algn="l"/>
                <a:tab pos="8542080" algn="l"/>
                <a:tab pos="8991360" algn="l"/>
                <a:tab pos="9440640" algn="l"/>
                <a:tab pos="9883440" algn="l"/>
                <a:tab pos="10332720" algn="l"/>
                <a:tab pos="10782000" algn="l"/>
              </a:tabLst>
            </a:pPr>
            <a:r>
              <a:rPr lang="ru-RU" sz="2000" b="1" strike="noStrike" spc="-1">
                <a:solidFill>
                  <a:srgbClr val="000000"/>
                </a:solidFill>
                <a:latin typeface="Arial"/>
                <a:ea typeface="Microsoft YaHei"/>
              </a:rPr>
              <a:t>(ответы на ↑↑↑эти↑↑↑ вопросы можно вынести на отдельные слайды)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04680" algn="l"/>
                <a:tab pos="1353960" algn="l"/>
                <a:tab pos="1803240" algn="l"/>
                <a:tab pos="2252520" algn="l"/>
                <a:tab pos="2701800" algn="l"/>
                <a:tab pos="3151080" algn="l"/>
                <a:tab pos="3600360" algn="l"/>
                <a:tab pos="4049640" algn="l"/>
                <a:tab pos="4498920" algn="l"/>
                <a:tab pos="4948200" algn="l"/>
                <a:tab pos="5397480" algn="l"/>
                <a:tab pos="5846760" algn="l"/>
                <a:tab pos="6295680" algn="l"/>
                <a:tab pos="6744960" algn="l"/>
                <a:tab pos="7194240" algn="l"/>
                <a:tab pos="7643520" algn="l"/>
                <a:tab pos="8092800" algn="l"/>
                <a:tab pos="8542080" algn="l"/>
                <a:tab pos="8991360" algn="l"/>
                <a:tab pos="9440640" algn="l"/>
                <a:tab pos="9883440" algn="l"/>
                <a:tab pos="10332720" algn="l"/>
                <a:tab pos="10782000" algn="l"/>
              </a:tabLst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04680" algn="l"/>
                <a:tab pos="1353960" algn="l"/>
                <a:tab pos="1803240" algn="l"/>
                <a:tab pos="2252520" algn="l"/>
                <a:tab pos="2701800" algn="l"/>
                <a:tab pos="3151080" algn="l"/>
                <a:tab pos="3600360" algn="l"/>
                <a:tab pos="4049640" algn="l"/>
                <a:tab pos="4498920" algn="l"/>
                <a:tab pos="4948200" algn="l"/>
                <a:tab pos="5397480" algn="l"/>
                <a:tab pos="5846760" algn="l"/>
                <a:tab pos="6295680" algn="l"/>
                <a:tab pos="6744960" algn="l"/>
                <a:tab pos="7194240" algn="l"/>
                <a:tab pos="7643520" algn="l"/>
                <a:tab pos="8092800" algn="l"/>
                <a:tab pos="8542080" algn="l"/>
                <a:tab pos="8991360" algn="l"/>
                <a:tab pos="9440640" algn="l"/>
                <a:tab pos="9883440" algn="l"/>
                <a:tab pos="10332720" algn="l"/>
                <a:tab pos="10782000" algn="l"/>
              </a:tabLst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04680" algn="l"/>
                <a:tab pos="1353960" algn="l"/>
                <a:tab pos="1803240" algn="l"/>
                <a:tab pos="2252520" algn="l"/>
                <a:tab pos="2701800" algn="l"/>
                <a:tab pos="3151080" algn="l"/>
                <a:tab pos="3600360" algn="l"/>
                <a:tab pos="4049640" algn="l"/>
                <a:tab pos="4498920" algn="l"/>
                <a:tab pos="4948200" algn="l"/>
                <a:tab pos="5397480" algn="l"/>
                <a:tab pos="5846760" algn="l"/>
                <a:tab pos="6295680" algn="l"/>
                <a:tab pos="6744960" algn="l"/>
                <a:tab pos="7194240" algn="l"/>
                <a:tab pos="7643520" algn="l"/>
                <a:tab pos="8092800" algn="l"/>
                <a:tab pos="8542080" algn="l"/>
                <a:tab pos="8991360" algn="l"/>
                <a:tab pos="9440640" algn="l"/>
                <a:tab pos="9883440" algn="l"/>
                <a:tab pos="10332720" algn="l"/>
                <a:tab pos="10782000" algn="l"/>
              </a:tabLst>
            </a:pP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</p:spPr>
      </p:sp>
      <p:sp>
        <p:nvSpPr>
          <p:cNvPr id="38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216000" indent="-214920"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</p:spPr>
      </p:sp>
      <p:sp>
        <p:nvSpPr>
          <p:cNvPr id="38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457200" indent="-294120"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 lang="ru-RU" sz="2000" b="0" strike="noStrike" spc="-1">
              <a:latin typeface="Arial"/>
            </a:endParaRPr>
          </a:p>
          <a:p>
            <a:pPr marL="457200" indent="-294120">
              <a:lnSpc>
                <a:spcPct val="100000"/>
              </a:lnSpc>
              <a:tabLst>
                <a:tab pos="0" algn="l"/>
              </a:tabLst>
            </a:pPr>
            <a:endParaRPr lang="ru-RU" sz="2000" b="0" strike="noStrike" spc="-1">
              <a:latin typeface="Arial"/>
            </a:endParaRPr>
          </a:p>
          <a:p>
            <a:pPr marL="457200" indent="-294120"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-RU" sz="2000" b="0" u="sng" strike="noStrike" spc="-1">
                <a:solidFill>
                  <a:srgbClr val="CCCCFF"/>
                </a:solidFill>
                <a:uFillTx/>
                <a:latin typeface="Arial"/>
                <a:ea typeface="Microsoft YaHei"/>
              </a:rPr>
              <a:t>https://www.notion.so/905192fb10c3449fb11842d9131cd709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 </a:t>
            </a:r>
            <a:r>
              <a:t/>
            </a:r>
            <a:br/>
            <a:r>
              <a:t/>
            </a:r>
            <a:br/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Во время демонстрации шаблона необходимо ответить на следующие вопросы: </a:t>
            </a:r>
            <a:endParaRPr lang="ru-RU" sz="2000" b="0" strike="noStrike" spc="-1">
              <a:latin typeface="Arial"/>
            </a:endParaRPr>
          </a:p>
          <a:p>
            <a:pPr marL="457200" indent="-2955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457200" algn="l"/>
                <a:tab pos="904680" algn="l"/>
                <a:tab pos="1353960" algn="l"/>
                <a:tab pos="1803240" algn="l"/>
                <a:tab pos="2252520" algn="l"/>
                <a:tab pos="2701800" algn="l"/>
                <a:tab pos="3151080" algn="l"/>
                <a:tab pos="3600360" algn="l"/>
                <a:tab pos="4049640" algn="l"/>
                <a:tab pos="4498920" algn="l"/>
                <a:tab pos="4948200" algn="l"/>
                <a:tab pos="5397480" algn="l"/>
                <a:tab pos="5846760" algn="l"/>
                <a:tab pos="6295680" algn="l"/>
                <a:tab pos="6744960" algn="l"/>
                <a:tab pos="7194240" algn="l"/>
                <a:tab pos="7643520" algn="l"/>
                <a:tab pos="8092800" algn="l"/>
                <a:tab pos="8542080" algn="l"/>
                <a:tab pos="8991360" algn="l"/>
                <a:tab pos="9440640" algn="l"/>
                <a:tab pos="9883440" algn="l"/>
                <a:tab pos="10332720" algn="l"/>
                <a:tab pos="1078200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чью проблему вы решаете (ваш пользователь</a:t>
            </a:r>
            <a:endParaRPr lang="ru-RU" sz="2000" b="0" strike="noStrike" spc="-1">
              <a:latin typeface="Arial"/>
            </a:endParaRPr>
          </a:p>
          <a:p>
            <a:pPr marL="457200" indent="-2955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457200" algn="l"/>
                <a:tab pos="904680" algn="l"/>
                <a:tab pos="1353960" algn="l"/>
                <a:tab pos="1803240" algn="l"/>
                <a:tab pos="2252520" algn="l"/>
                <a:tab pos="2701800" algn="l"/>
                <a:tab pos="3151080" algn="l"/>
                <a:tab pos="3600360" algn="l"/>
                <a:tab pos="4049640" algn="l"/>
                <a:tab pos="4498920" algn="l"/>
                <a:tab pos="4948200" algn="l"/>
                <a:tab pos="5397480" algn="l"/>
                <a:tab pos="5846760" algn="l"/>
                <a:tab pos="6295680" algn="l"/>
                <a:tab pos="6744960" algn="l"/>
                <a:tab pos="7194240" algn="l"/>
                <a:tab pos="7643520" algn="l"/>
                <a:tab pos="8092800" algn="l"/>
                <a:tab pos="8542080" algn="l"/>
                <a:tab pos="8991360" algn="l"/>
                <a:tab pos="9440640" algn="l"/>
                <a:tab pos="9883440" algn="l"/>
                <a:tab pos="10332720" algn="l"/>
                <a:tab pos="1078200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почему проблема возникает, в чем состоит проблема</a:t>
            </a:r>
            <a:endParaRPr lang="ru-RU" sz="2000" b="0" strike="noStrike" spc="-1">
              <a:latin typeface="Arial"/>
            </a:endParaRPr>
          </a:p>
          <a:p>
            <a:pPr marL="457200" indent="-2955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457200" algn="l"/>
                <a:tab pos="904680" algn="l"/>
                <a:tab pos="1353960" algn="l"/>
                <a:tab pos="1803240" algn="l"/>
                <a:tab pos="2252520" algn="l"/>
                <a:tab pos="2701800" algn="l"/>
                <a:tab pos="3151080" algn="l"/>
                <a:tab pos="3600360" algn="l"/>
                <a:tab pos="4049640" algn="l"/>
                <a:tab pos="4498920" algn="l"/>
                <a:tab pos="4948200" algn="l"/>
                <a:tab pos="5397480" algn="l"/>
                <a:tab pos="5846760" algn="l"/>
                <a:tab pos="6295680" algn="l"/>
                <a:tab pos="6744960" algn="l"/>
                <a:tab pos="7194240" algn="l"/>
                <a:tab pos="7643520" algn="l"/>
                <a:tab pos="8092800" algn="l"/>
                <a:tab pos="8542080" algn="l"/>
                <a:tab pos="8991360" algn="l"/>
                <a:tab pos="9440640" algn="l"/>
                <a:tab pos="9883440" algn="l"/>
                <a:tab pos="10332720" algn="l"/>
                <a:tab pos="1078200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какое решение вы собираетесь делать для вашего пользователя</a:t>
            </a:r>
            <a:endParaRPr lang="ru-RU" sz="2000" b="0" strike="noStrike" spc="-1">
              <a:latin typeface="Arial"/>
            </a:endParaRPr>
          </a:p>
          <a:p>
            <a:pPr marL="457200" indent="-2955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457200" algn="l"/>
                <a:tab pos="904680" algn="l"/>
                <a:tab pos="1353960" algn="l"/>
                <a:tab pos="1803240" algn="l"/>
                <a:tab pos="2252520" algn="l"/>
                <a:tab pos="2701800" algn="l"/>
                <a:tab pos="3151080" algn="l"/>
                <a:tab pos="3600360" algn="l"/>
                <a:tab pos="4049640" algn="l"/>
                <a:tab pos="4498920" algn="l"/>
                <a:tab pos="4948200" algn="l"/>
                <a:tab pos="5397480" algn="l"/>
                <a:tab pos="5846760" algn="l"/>
                <a:tab pos="6295680" algn="l"/>
                <a:tab pos="6744960" algn="l"/>
                <a:tab pos="7194240" algn="l"/>
                <a:tab pos="7643520" algn="l"/>
                <a:tab pos="8092800" algn="l"/>
                <a:tab pos="8542080" algn="l"/>
                <a:tab pos="8991360" algn="l"/>
                <a:tab pos="9440640" algn="l"/>
                <a:tab pos="9883440" algn="l"/>
                <a:tab pos="10332720" algn="l"/>
                <a:tab pos="1078200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кто является вовлеченной стороной в ваш проект, то есть влияет на него </a:t>
            </a:r>
            <a:endParaRPr lang="ru-RU" sz="2000" b="0" strike="noStrike" spc="-1">
              <a:latin typeface="Arial"/>
            </a:endParaRPr>
          </a:p>
          <a:p>
            <a:pPr marL="457200" indent="-2955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457200" algn="l"/>
                <a:tab pos="904680" algn="l"/>
                <a:tab pos="1353960" algn="l"/>
                <a:tab pos="1803240" algn="l"/>
                <a:tab pos="2252520" algn="l"/>
                <a:tab pos="2701800" algn="l"/>
                <a:tab pos="3151080" algn="l"/>
                <a:tab pos="3600360" algn="l"/>
                <a:tab pos="4049640" algn="l"/>
                <a:tab pos="4498920" algn="l"/>
                <a:tab pos="4948200" algn="l"/>
                <a:tab pos="5397480" algn="l"/>
                <a:tab pos="5846760" algn="l"/>
                <a:tab pos="6295680" algn="l"/>
                <a:tab pos="6744960" algn="l"/>
                <a:tab pos="7194240" algn="l"/>
                <a:tab pos="7643520" algn="l"/>
                <a:tab pos="8092800" algn="l"/>
                <a:tab pos="8542080" algn="l"/>
                <a:tab pos="8991360" algn="l"/>
                <a:tab pos="9440640" algn="l"/>
                <a:tab pos="9883440" algn="l"/>
                <a:tab pos="10332720" algn="l"/>
                <a:tab pos="1078200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 lang="ru-RU" sz="2000" b="0" strike="noStrike" spc="-1">
              <a:latin typeface="Arial"/>
            </a:endParaRPr>
          </a:p>
          <a:p>
            <a:pPr marL="457200" indent="-2955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457200" algn="l"/>
                <a:tab pos="904680" algn="l"/>
                <a:tab pos="1353960" algn="l"/>
                <a:tab pos="1803240" algn="l"/>
                <a:tab pos="2252520" algn="l"/>
                <a:tab pos="2701800" algn="l"/>
                <a:tab pos="3151080" algn="l"/>
                <a:tab pos="3600360" algn="l"/>
                <a:tab pos="4049640" algn="l"/>
                <a:tab pos="4498920" algn="l"/>
                <a:tab pos="4948200" algn="l"/>
                <a:tab pos="5397480" algn="l"/>
                <a:tab pos="5846760" algn="l"/>
                <a:tab pos="6295680" algn="l"/>
                <a:tab pos="6744960" algn="l"/>
                <a:tab pos="7194240" algn="l"/>
                <a:tab pos="7643520" algn="l"/>
                <a:tab pos="8092800" algn="l"/>
                <a:tab pos="8542080" algn="l"/>
                <a:tab pos="8991360" algn="l"/>
                <a:tab pos="9440640" algn="l"/>
                <a:tab pos="9883440" algn="l"/>
                <a:tab pos="10332720" algn="l"/>
                <a:tab pos="1078200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команда: какими компетенциями обладает ваша команда - сильные стороны, ключевые компетенции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04680" algn="l"/>
                <a:tab pos="1353960" algn="l"/>
                <a:tab pos="1803240" algn="l"/>
                <a:tab pos="2252520" algn="l"/>
                <a:tab pos="2701800" algn="l"/>
                <a:tab pos="3151080" algn="l"/>
                <a:tab pos="3600360" algn="l"/>
                <a:tab pos="4049640" algn="l"/>
                <a:tab pos="4498920" algn="l"/>
                <a:tab pos="4948200" algn="l"/>
                <a:tab pos="5397480" algn="l"/>
                <a:tab pos="5846760" algn="l"/>
                <a:tab pos="6295680" algn="l"/>
                <a:tab pos="6744960" algn="l"/>
                <a:tab pos="7194240" algn="l"/>
                <a:tab pos="7643520" algn="l"/>
                <a:tab pos="8092800" algn="l"/>
                <a:tab pos="8542080" algn="l"/>
                <a:tab pos="8991360" algn="l"/>
                <a:tab pos="9440640" algn="l"/>
                <a:tab pos="9883440" algn="l"/>
                <a:tab pos="10332720" algn="l"/>
                <a:tab pos="10782000" algn="l"/>
              </a:tabLst>
            </a:pPr>
            <a:r>
              <a:rPr lang="ru-RU" sz="2000" b="1" strike="noStrike" spc="-1">
                <a:solidFill>
                  <a:srgbClr val="000000"/>
                </a:solidFill>
                <a:latin typeface="Arial"/>
                <a:ea typeface="Microsoft YaHei"/>
              </a:rPr>
              <a:t>(ответы на ↑↑↑эти↑↑↑ вопросы можно вынести на отдельные слайды)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04680" algn="l"/>
                <a:tab pos="1353960" algn="l"/>
                <a:tab pos="1803240" algn="l"/>
                <a:tab pos="2252520" algn="l"/>
                <a:tab pos="2701800" algn="l"/>
                <a:tab pos="3151080" algn="l"/>
                <a:tab pos="3600360" algn="l"/>
                <a:tab pos="4049640" algn="l"/>
                <a:tab pos="4498920" algn="l"/>
                <a:tab pos="4948200" algn="l"/>
                <a:tab pos="5397480" algn="l"/>
                <a:tab pos="5846760" algn="l"/>
                <a:tab pos="6295680" algn="l"/>
                <a:tab pos="6744960" algn="l"/>
                <a:tab pos="7194240" algn="l"/>
                <a:tab pos="7643520" algn="l"/>
                <a:tab pos="8092800" algn="l"/>
                <a:tab pos="8542080" algn="l"/>
                <a:tab pos="8991360" algn="l"/>
                <a:tab pos="9440640" algn="l"/>
                <a:tab pos="9883440" algn="l"/>
                <a:tab pos="10332720" algn="l"/>
                <a:tab pos="10782000" algn="l"/>
              </a:tabLst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04680" algn="l"/>
                <a:tab pos="1353960" algn="l"/>
                <a:tab pos="1803240" algn="l"/>
                <a:tab pos="2252520" algn="l"/>
                <a:tab pos="2701800" algn="l"/>
                <a:tab pos="3151080" algn="l"/>
                <a:tab pos="3600360" algn="l"/>
                <a:tab pos="4049640" algn="l"/>
                <a:tab pos="4498920" algn="l"/>
                <a:tab pos="4948200" algn="l"/>
                <a:tab pos="5397480" algn="l"/>
                <a:tab pos="5846760" algn="l"/>
                <a:tab pos="6295680" algn="l"/>
                <a:tab pos="6744960" algn="l"/>
                <a:tab pos="7194240" algn="l"/>
                <a:tab pos="7643520" algn="l"/>
                <a:tab pos="8092800" algn="l"/>
                <a:tab pos="8542080" algn="l"/>
                <a:tab pos="8991360" algn="l"/>
                <a:tab pos="9440640" algn="l"/>
                <a:tab pos="9883440" algn="l"/>
                <a:tab pos="10332720" algn="l"/>
                <a:tab pos="10782000" algn="l"/>
              </a:tabLst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04680" algn="l"/>
                <a:tab pos="1353960" algn="l"/>
                <a:tab pos="1803240" algn="l"/>
                <a:tab pos="2252520" algn="l"/>
                <a:tab pos="2701800" algn="l"/>
                <a:tab pos="3151080" algn="l"/>
                <a:tab pos="3600360" algn="l"/>
                <a:tab pos="4049640" algn="l"/>
                <a:tab pos="4498920" algn="l"/>
                <a:tab pos="4948200" algn="l"/>
                <a:tab pos="5397480" algn="l"/>
                <a:tab pos="5846760" algn="l"/>
                <a:tab pos="6295680" algn="l"/>
                <a:tab pos="6744960" algn="l"/>
                <a:tab pos="7194240" algn="l"/>
                <a:tab pos="7643520" algn="l"/>
                <a:tab pos="8092800" algn="l"/>
                <a:tab pos="8542080" algn="l"/>
                <a:tab pos="8991360" algn="l"/>
                <a:tab pos="9440640" algn="l"/>
                <a:tab pos="9883440" algn="l"/>
                <a:tab pos="10332720" algn="l"/>
                <a:tab pos="10782000" algn="l"/>
              </a:tabLst>
            </a:pP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2983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2983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2983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2762640"/>
            <a:ext cx="401580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2983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2762640"/>
            <a:ext cx="401580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2762640"/>
            <a:ext cx="822924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2762640"/>
            <a:ext cx="822924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2762640"/>
            <a:ext cx="401580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2762640"/>
            <a:ext cx="401580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2649600" cy="1423080"/>
          </a:xfrm>
          <a:prstGeom prst="rect">
            <a:avLst/>
          </a:prstGeom>
        </p:spPr>
        <p:txBody>
          <a:bodyPr lIns="0" tIns="0" rIns="0" bIns="0">
            <a:normAutofit fontScale="70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203840"/>
            <a:ext cx="2649600" cy="1423080"/>
          </a:xfrm>
          <a:prstGeom prst="rect">
            <a:avLst/>
          </a:prstGeom>
        </p:spPr>
        <p:txBody>
          <a:bodyPr lIns="0" tIns="0" rIns="0" bIns="0">
            <a:normAutofit fontScale="70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203840"/>
            <a:ext cx="2649600" cy="1423080"/>
          </a:xfrm>
          <a:prstGeom prst="rect">
            <a:avLst/>
          </a:prstGeom>
        </p:spPr>
        <p:txBody>
          <a:bodyPr lIns="0" tIns="0" rIns="0" bIns="0">
            <a:normAutofit fontScale="70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2762640"/>
            <a:ext cx="2649600" cy="1423080"/>
          </a:xfrm>
          <a:prstGeom prst="rect">
            <a:avLst/>
          </a:prstGeom>
        </p:spPr>
        <p:txBody>
          <a:bodyPr lIns="0" tIns="0" rIns="0" bIns="0">
            <a:normAutofit fontScale="70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2762640"/>
            <a:ext cx="2649600" cy="1423080"/>
          </a:xfrm>
          <a:prstGeom prst="rect">
            <a:avLst/>
          </a:prstGeom>
        </p:spPr>
        <p:txBody>
          <a:bodyPr lIns="0" tIns="0" rIns="0" bIns="0">
            <a:normAutofit fontScale="70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2762640"/>
            <a:ext cx="2649600" cy="1423080"/>
          </a:xfrm>
          <a:prstGeom prst="rect">
            <a:avLst/>
          </a:prstGeom>
        </p:spPr>
        <p:txBody>
          <a:bodyPr lIns="0" tIns="0" rIns="0" bIns="0">
            <a:normAutofit fontScale="70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2983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2983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2983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2762640"/>
            <a:ext cx="401580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2983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2762640"/>
            <a:ext cx="401580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2762640"/>
            <a:ext cx="822924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2762640"/>
            <a:ext cx="822924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2762640"/>
            <a:ext cx="401580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2762640"/>
            <a:ext cx="4015800" cy="1423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2649600" cy="1423080"/>
          </a:xfrm>
          <a:prstGeom prst="rect">
            <a:avLst/>
          </a:prstGeom>
        </p:spPr>
        <p:txBody>
          <a:bodyPr lIns="0" tIns="0" rIns="0" bIns="0">
            <a:normAutofit fontScale="70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203840"/>
            <a:ext cx="2649600" cy="1423080"/>
          </a:xfrm>
          <a:prstGeom prst="rect">
            <a:avLst/>
          </a:prstGeom>
        </p:spPr>
        <p:txBody>
          <a:bodyPr lIns="0" tIns="0" rIns="0" bIns="0">
            <a:normAutofit fontScale="70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203840"/>
            <a:ext cx="2649600" cy="1423080"/>
          </a:xfrm>
          <a:prstGeom prst="rect">
            <a:avLst/>
          </a:prstGeom>
        </p:spPr>
        <p:txBody>
          <a:bodyPr lIns="0" tIns="0" rIns="0" bIns="0">
            <a:normAutofit fontScale="70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2762640"/>
            <a:ext cx="2649600" cy="1423080"/>
          </a:xfrm>
          <a:prstGeom prst="rect">
            <a:avLst/>
          </a:prstGeom>
        </p:spPr>
        <p:txBody>
          <a:bodyPr lIns="0" tIns="0" rIns="0" bIns="0">
            <a:normAutofit fontScale="70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2762640"/>
            <a:ext cx="2649600" cy="1423080"/>
          </a:xfrm>
          <a:prstGeom prst="rect">
            <a:avLst/>
          </a:prstGeom>
        </p:spPr>
        <p:txBody>
          <a:bodyPr lIns="0" tIns="0" rIns="0" bIns="0">
            <a:normAutofit fontScale="70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2762640"/>
            <a:ext cx="2649600" cy="1423080"/>
          </a:xfrm>
          <a:prstGeom prst="rect">
            <a:avLst/>
          </a:prstGeom>
        </p:spPr>
        <p:txBody>
          <a:bodyPr lIns="0" tIns="0" rIns="0" bIns="0">
            <a:normAutofit fontScale="70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jpe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4.jpeg"/><Relationship Id="rId15" Type="http://schemas.openxmlformats.org/officeDocument/2006/relationships/image" Target="../media/image17.jpe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1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5" Type="http://schemas.openxmlformats.org/officeDocument/2006/relationships/image" Target="../media/image4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Relationship Id="rId1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hyperlink" Target="mailto:lvgoryunova@sfedu.ru" TargetMode="Externa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10" Type="http://schemas.openxmlformats.org/officeDocument/2006/relationships/image" Target="../media/image33.jpeg"/><Relationship Id="rId4" Type="http://schemas.openxmlformats.org/officeDocument/2006/relationships/image" Target="../media/image1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Рисунок 81"/>
          <p:cNvPicPr/>
          <p:nvPr/>
        </p:nvPicPr>
        <p:blipFill>
          <a:blip r:embed="rId2"/>
          <a:stretch/>
        </p:blipFill>
        <p:spPr>
          <a:xfrm>
            <a:off x="581040" y="325440"/>
            <a:ext cx="830520" cy="567000"/>
          </a:xfrm>
          <a:prstGeom prst="rect">
            <a:avLst/>
          </a:prstGeom>
          <a:ln>
            <a:noFill/>
          </a:ln>
        </p:spPr>
      </p:pic>
      <p:sp>
        <p:nvSpPr>
          <p:cNvPr id="83" name="CustomShape 1"/>
          <p:cNvSpPr/>
          <p:nvPr/>
        </p:nvSpPr>
        <p:spPr>
          <a:xfrm>
            <a:off x="0" y="2933640"/>
            <a:ext cx="9142560" cy="455760"/>
          </a:xfrm>
          <a:prstGeom prst="rect">
            <a:avLst/>
          </a:prstGeom>
          <a:solidFill>
            <a:srgbClr val="8D00F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4" name="Рисунок 83"/>
          <p:cNvPicPr/>
          <p:nvPr/>
        </p:nvPicPr>
        <p:blipFill>
          <a:blip r:embed="rId3"/>
          <a:stretch/>
        </p:blipFill>
        <p:spPr>
          <a:xfrm>
            <a:off x="1700280" y="263520"/>
            <a:ext cx="681120" cy="633600"/>
          </a:xfrm>
          <a:prstGeom prst="rect">
            <a:avLst/>
          </a:prstGeom>
          <a:ln>
            <a:noFill/>
          </a:ln>
        </p:spPr>
      </p:pic>
      <p:sp>
        <p:nvSpPr>
          <p:cNvPr id="85" name="CustomShape 2"/>
          <p:cNvSpPr/>
          <p:nvPr/>
        </p:nvSpPr>
        <p:spPr>
          <a:xfrm>
            <a:off x="0" y="1379520"/>
            <a:ext cx="6120000" cy="933480"/>
          </a:xfrm>
          <a:prstGeom prst="rect">
            <a:avLst/>
          </a:prstGeom>
          <a:solidFill>
            <a:srgbClr val="FD4F4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" name="CustomShape 3"/>
          <p:cNvSpPr/>
          <p:nvPr/>
        </p:nvSpPr>
        <p:spPr>
          <a:xfrm>
            <a:off x="858960" y="1379160"/>
            <a:ext cx="5261040" cy="93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2400" b="1" strike="noStrike" spc="-1" dirty="0">
                <a:solidFill>
                  <a:srgbClr val="000000"/>
                </a:solidFill>
                <a:latin typeface="Calibri Light"/>
                <a:ea typeface="Arial"/>
              </a:rPr>
              <a:t>SBS 2 a25 «Создание </a:t>
            </a:r>
            <a:r>
              <a:rPr lang="ru-RU" sz="2400" b="1" strike="noStrike" spc="-1" dirty="0" err="1">
                <a:solidFill>
                  <a:srgbClr val="000000"/>
                </a:solidFill>
                <a:latin typeface="Calibri Light"/>
                <a:ea typeface="Arial"/>
              </a:rPr>
              <a:t>Брендбука</a:t>
            </a:r>
            <a:r>
              <a:rPr lang="ru-RU" sz="2400" b="1" strike="noStrike" spc="-1" dirty="0">
                <a:solidFill>
                  <a:srgbClr val="000000"/>
                </a:solidFill>
                <a:latin typeface="Calibri Light"/>
                <a:ea typeface="Arial"/>
              </a:rPr>
              <a:t> для проекта «Ресурсная мастерская»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87" name="CustomShape 4"/>
          <p:cNvSpPr/>
          <p:nvPr/>
        </p:nvSpPr>
        <p:spPr>
          <a:xfrm>
            <a:off x="920880" y="3467160"/>
            <a:ext cx="3649680" cy="576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Arial"/>
              </a:rPr>
              <a:t>Южный федеральный университет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Arial"/>
              </a:rPr>
              <a:t>Академия психологии и педагогики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88" name="Рисунок 87"/>
          <p:cNvPicPr/>
          <p:nvPr/>
        </p:nvPicPr>
        <p:blipFill>
          <a:blip r:embed="rId4"/>
          <a:stretch/>
        </p:blipFill>
        <p:spPr>
          <a:xfrm>
            <a:off x="5000760" y="2428920"/>
            <a:ext cx="4029120" cy="2484720"/>
          </a:xfrm>
          <a:prstGeom prst="rect">
            <a:avLst/>
          </a:prstGeom>
          <a:ln>
            <a:noFill/>
          </a:ln>
        </p:spPr>
      </p:pic>
      <p:pic>
        <p:nvPicPr>
          <p:cNvPr id="90" name="Рисунок 89"/>
          <p:cNvPicPr/>
          <p:nvPr/>
        </p:nvPicPr>
        <p:blipFill>
          <a:blip r:embed="rId5"/>
          <a:stretch/>
        </p:blipFill>
        <p:spPr>
          <a:xfrm>
            <a:off x="2643120" y="328680"/>
            <a:ext cx="946440" cy="568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483840" y="152280"/>
            <a:ext cx="8518680" cy="571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2000" b="1" strike="noStrike" spc="-1">
                <a:solidFill>
                  <a:srgbClr val="000000"/>
                </a:solidFill>
                <a:latin typeface="Calibri"/>
                <a:ea typeface="Arial"/>
              </a:rPr>
              <a:t>Краткое описание проекта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92" name="Рисунок 91"/>
          <p:cNvPicPr/>
          <p:nvPr/>
        </p:nvPicPr>
        <p:blipFill>
          <a:blip r:embed="rId3"/>
          <a:stretch/>
        </p:blipFill>
        <p:spPr>
          <a:xfrm>
            <a:off x="6981840" y="154080"/>
            <a:ext cx="525600" cy="363600"/>
          </a:xfrm>
          <a:prstGeom prst="rect">
            <a:avLst/>
          </a:prstGeom>
          <a:ln>
            <a:noFill/>
          </a:ln>
        </p:spPr>
      </p:pic>
      <p:pic>
        <p:nvPicPr>
          <p:cNvPr id="93" name="Рисунок 92"/>
          <p:cNvPicPr/>
          <p:nvPr/>
        </p:nvPicPr>
        <p:blipFill>
          <a:blip r:embed="rId4"/>
          <a:stretch/>
        </p:blipFill>
        <p:spPr>
          <a:xfrm>
            <a:off x="7711920" y="136440"/>
            <a:ext cx="444960" cy="411480"/>
          </a:xfrm>
          <a:prstGeom prst="rect">
            <a:avLst/>
          </a:prstGeom>
          <a:ln>
            <a:noFill/>
          </a:ln>
        </p:spPr>
      </p:pic>
      <p:sp>
        <p:nvSpPr>
          <p:cNvPr id="94" name="CustomShape 2"/>
          <p:cNvSpPr/>
          <p:nvPr/>
        </p:nvSpPr>
        <p:spPr>
          <a:xfrm>
            <a:off x="476280" y="1052280"/>
            <a:ext cx="7786800" cy="341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rmAutofit/>
          </a:bodyPr>
          <a:lstStyle/>
          <a:p>
            <a:pPr>
              <a:lnSpc>
                <a:spcPct val="100000"/>
              </a:lnSpc>
              <a:spcAft>
                <a:spcPts val="1199"/>
              </a:spcAft>
              <a:tabLst>
                <a:tab pos="0" algn="l"/>
                <a:tab pos="104760" algn="l"/>
                <a:tab pos="553680" algn="l"/>
                <a:tab pos="1002960" algn="l"/>
                <a:tab pos="1452240" algn="l"/>
                <a:tab pos="1901520" algn="l"/>
                <a:tab pos="2350800" algn="l"/>
                <a:tab pos="2800080" algn="l"/>
                <a:tab pos="3249360" algn="l"/>
                <a:tab pos="3698640" algn="l"/>
                <a:tab pos="4147920" algn="l"/>
                <a:tab pos="4597200" algn="l"/>
                <a:tab pos="5046480" algn="l"/>
                <a:tab pos="5495760" algn="l"/>
                <a:tab pos="5945040" algn="l"/>
                <a:tab pos="6394320" algn="l"/>
                <a:tab pos="6843600" algn="l"/>
                <a:tab pos="7292880" algn="l"/>
                <a:tab pos="7742160" algn="l"/>
                <a:tab pos="8191440" algn="l"/>
                <a:tab pos="864072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  <a:tabLst>
                <a:tab pos="0" algn="l"/>
                <a:tab pos="104760" algn="l"/>
                <a:tab pos="553680" algn="l"/>
                <a:tab pos="1002960" algn="l"/>
                <a:tab pos="1452240" algn="l"/>
                <a:tab pos="1901520" algn="l"/>
                <a:tab pos="2350800" algn="l"/>
                <a:tab pos="2800080" algn="l"/>
                <a:tab pos="3249360" algn="l"/>
                <a:tab pos="3698640" algn="l"/>
                <a:tab pos="4147920" algn="l"/>
                <a:tab pos="4597200" algn="l"/>
                <a:tab pos="5046480" algn="l"/>
                <a:tab pos="5495760" algn="l"/>
                <a:tab pos="5945040" algn="l"/>
                <a:tab pos="6394320" algn="l"/>
                <a:tab pos="6843600" algn="l"/>
                <a:tab pos="7292880" algn="l"/>
                <a:tab pos="7742160" algn="l"/>
                <a:tab pos="8191440" algn="l"/>
                <a:tab pos="864072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Arial"/>
              </a:rPr>
              <a:t>Проект предполагает создание брендбука для ресурсной мастерской, который поможет ресурсной мастерской выделиться среди конкурентов и привлечь новых клиентов. 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  <a:tabLst>
                <a:tab pos="0" algn="l"/>
                <a:tab pos="104760" algn="l"/>
                <a:tab pos="553680" algn="l"/>
                <a:tab pos="1002960" algn="l"/>
                <a:tab pos="1452240" algn="l"/>
                <a:tab pos="1901520" algn="l"/>
                <a:tab pos="2350800" algn="l"/>
                <a:tab pos="2800080" algn="l"/>
                <a:tab pos="3249360" algn="l"/>
                <a:tab pos="3698640" algn="l"/>
                <a:tab pos="4147920" algn="l"/>
                <a:tab pos="4597200" algn="l"/>
                <a:tab pos="5046480" algn="l"/>
                <a:tab pos="5495760" algn="l"/>
                <a:tab pos="5945040" algn="l"/>
                <a:tab pos="6394320" algn="l"/>
                <a:tab pos="6843600" algn="l"/>
                <a:tab pos="7292880" algn="l"/>
                <a:tab pos="7742160" algn="l"/>
                <a:tab pos="8191440" algn="l"/>
                <a:tab pos="864072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Arial"/>
              </a:rPr>
              <a:t>Брендбук будет использоваться для оформления сайта, социальных сетей, рекламных материалов и других коммуникаций с клиентами.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95" name="Рисунок 94"/>
          <p:cNvPicPr/>
          <p:nvPr/>
        </p:nvPicPr>
        <p:blipFill>
          <a:blip r:embed="rId5"/>
          <a:stretch/>
        </p:blipFill>
        <p:spPr>
          <a:xfrm>
            <a:off x="8361360" y="163440"/>
            <a:ext cx="596880" cy="358920"/>
          </a:xfrm>
          <a:prstGeom prst="rect">
            <a:avLst/>
          </a:prstGeom>
          <a:ln>
            <a:noFill/>
          </a:ln>
        </p:spPr>
      </p:pic>
      <p:pic>
        <p:nvPicPr>
          <p:cNvPr id="96" name="Рисунок 95"/>
          <p:cNvPicPr/>
          <p:nvPr/>
        </p:nvPicPr>
        <p:blipFill>
          <a:blip r:embed="rId6"/>
          <a:stretch/>
        </p:blipFill>
        <p:spPr>
          <a:xfrm>
            <a:off x="7272360" y="3516480"/>
            <a:ext cx="1494000" cy="1449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/>
          <p:cNvSpPr/>
          <p:nvPr/>
        </p:nvSpPr>
        <p:spPr>
          <a:xfrm>
            <a:off x="483840" y="144360"/>
            <a:ext cx="8518680" cy="571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2000" b="1" strike="noStrike" spc="-1">
                <a:solidFill>
                  <a:srgbClr val="000000"/>
                </a:solidFill>
                <a:latin typeface="Calibri"/>
                <a:ea typeface="Arial"/>
              </a:rPr>
              <a:t>Целевая аудитория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98" name="Рисунок 97"/>
          <p:cNvPicPr/>
          <p:nvPr/>
        </p:nvPicPr>
        <p:blipFill>
          <a:blip r:embed="rId3"/>
          <a:stretch/>
        </p:blipFill>
        <p:spPr>
          <a:xfrm>
            <a:off x="6981840" y="154080"/>
            <a:ext cx="525600" cy="363600"/>
          </a:xfrm>
          <a:prstGeom prst="rect">
            <a:avLst/>
          </a:prstGeom>
          <a:ln>
            <a:noFill/>
          </a:ln>
        </p:spPr>
      </p:pic>
      <p:pic>
        <p:nvPicPr>
          <p:cNvPr id="99" name="Рисунок 98"/>
          <p:cNvPicPr/>
          <p:nvPr/>
        </p:nvPicPr>
        <p:blipFill>
          <a:blip r:embed="rId4"/>
          <a:stretch/>
        </p:blipFill>
        <p:spPr>
          <a:xfrm>
            <a:off x="7711920" y="136440"/>
            <a:ext cx="444960" cy="411480"/>
          </a:xfrm>
          <a:prstGeom prst="rect">
            <a:avLst/>
          </a:prstGeom>
          <a:ln>
            <a:noFill/>
          </a:ln>
        </p:spPr>
      </p:pic>
      <p:pic>
        <p:nvPicPr>
          <p:cNvPr id="100" name="Рисунок 99"/>
          <p:cNvPicPr/>
          <p:nvPr/>
        </p:nvPicPr>
        <p:blipFill>
          <a:blip r:embed="rId5"/>
          <a:stretch/>
        </p:blipFill>
        <p:spPr>
          <a:xfrm>
            <a:off x="8361360" y="163440"/>
            <a:ext cx="596880" cy="358920"/>
          </a:xfrm>
          <a:prstGeom prst="rect">
            <a:avLst/>
          </a:prstGeom>
          <a:ln>
            <a:noFill/>
          </a:ln>
        </p:spPr>
      </p:pic>
      <p:sp>
        <p:nvSpPr>
          <p:cNvPr id="101" name="CustomShape 2"/>
          <p:cNvSpPr/>
          <p:nvPr/>
        </p:nvSpPr>
        <p:spPr>
          <a:xfrm>
            <a:off x="345240" y="725400"/>
            <a:ext cx="4354920" cy="1155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marL="285480" indent="-281160" algn="ctr">
              <a:lnSpc>
                <a:spcPct val="100000"/>
              </a:lnSpc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Arial"/>
              </a:rPr>
              <a:t>Проблема, которую решаем?</a:t>
            </a:r>
            <a:endParaRPr lang="ru-RU" sz="1400" b="0" strike="noStrike" spc="-1">
              <a:latin typeface="Arial"/>
            </a:endParaRPr>
          </a:p>
          <a:p>
            <a:pPr marL="284040" indent="-2811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"/>
              <a:tabLst>
                <a:tab pos="285480" algn="l"/>
                <a:tab pos="733320" algn="l"/>
                <a:tab pos="1182600" algn="l"/>
                <a:tab pos="1631880" algn="l"/>
                <a:tab pos="2081160" algn="l"/>
                <a:tab pos="2530440" algn="l"/>
                <a:tab pos="2979720" algn="l"/>
                <a:tab pos="3429000" algn="l"/>
                <a:tab pos="3877920" algn="l"/>
                <a:tab pos="4327200" algn="l"/>
                <a:tab pos="4776480" algn="l"/>
                <a:tab pos="5225760" algn="l"/>
                <a:tab pos="5675040" algn="l"/>
                <a:tab pos="6124320" algn="l"/>
                <a:tab pos="6573600" algn="l"/>
                <a:tab pos="7022880" algn="l"/>
                <a:tab pos="7472160" algn="l"/>
                <a:tab pos="7921440" algn="l"/>
                <a:tab pos="8370720" algn="l"/>
                <a:tab pos="8820000" algn="l"/>
                <a:tab pos="926928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Arial"/>
              </a:rPr>
              <a:t>Отсутствие единого стиля</a:t>
            </a:r>
            <a:endParaRPr lang="ru-RU" sz="1400" b="0" strike="noStrike" spc="-1">
              <a:latin typeface="Arial"/>
            </a:endParaRPr>
          </a:p>
          <a:p>
            <a:pPr marL="284040" indent="-2811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"/>
              <a:tabLst>
                <a:tab pos="285480" algn="l"/>
                <a:tab pos="733320" algn="l"/>
                <a:tab pos="1182600" algn="l"/>
                <a:tab pos="1631880" algn="l"/>
                <a:tab pos="2081160" algn="l"/>
                <a:tab pos="2530440" algn="l"/>
                <a:tab pos="2979720" algn="l"/>
                <a:tab pos="3429000" algn="l"/>
                <a:tab pos="3877920" algn="l"/>
                <a:tab pos="4327200" algn="l"/>
                <a:tab pos="4776480" algn="l"/>
                <a:tab pos="5225760" algn="l"/>
                <a:tab pos="5675040" algn="l"/>
                <a:tab pos="6124320" algn="l"/>
                <a:tab pos="6573600" algn="l"/>
                <a:tab pos="7022880" algn="l"/>
                <a:tab pos="7472160" algn="l"/>
                <a:tab pos="7921440" algn="l"/>
                <a:tab pos="8370720" algn="l"/>
                <a:tab pos="8820000" algn="l"/>
                <a:tab pos="926928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Arial"/>
              </a:rPr>
              <a:t>Сложность в создании рекламных материалов</a:t>
            </a:r>
            <a:endParaRPr lang="ru-RU" sz="1400" b="0" strike="noStrike" spc="-1">
              <a:latin typeface="Arial"/>
            </a:endParaRPr>
          </a:p>
          <a:p>
            <a:pPr marL="284040" indent="-2811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"/>
              <a:tabLst>
                <a:tab pos="285480" algn="l"/>
                <a:tab pos="733320" algn="l"/>
                <a:tab pos="1182600" algn="l"/>
                <a:tab pos="1631880" algn="l"/>
                <a:tab pos="2081160" algn="l"/>
                <a:tab pos="2530440" algn="l"/>
                <a:tab pos="2979720" algn="l"/>
                <a:tab pos="3429000" algn="l"/>
                <a:tab pos="3877920" algn="l"/>
                <a:tab pos="4327200" algn="l"/>
                <a:tab pos="4776480" algn="l"/>
                <a:tab pos="5225760" algn="l"/>
                <a:tab pos="5675040" algn="l"/>
                <a:tab pos="6124320" algn="l"/>
                <a:tab pos="6573600" algn="l"/>
                <a:tab pos="7022880" algn="l"/>
                <a:tab pos="7472160" algn="l"/>
                <a:tab pos="7921440" algn="l"/>
                <a:tab pos="8370720" algn="l"/>
                <a:tab pos="8820000" algn="l"/>
                <a:tab pos="926928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Arial"/>
              </a:rPr>
              <a:t>Риск потери клиентов</a:t>
            </a:r>
            <a:endParaRPr lang="ru-RU" sz="1400" b="0" strike="noStrike" spc="-1">
              <a:latin typeface="Arial"/>
            </a:endParaRPr>
          </a:p>
          <a:p>
            <a:pPr marL="284040" indent="-2811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"/>
              <a:tabLst>
                <a:tab pos="285480" algn="l"/>
                <a:tab pos="733320" algn="l"/>
                <a:tab pos="1182600" algn="l"/>
                <a:tab pos="1631880" algn="l"/>
                <a:tab pos="2081160" algn="l"/>
                <a:tab pos="2530440" algn="l"/>
                <a:tab pos="2979720" algn="l"/>
                <a:tab pos="3429000" algn="l"/>
                <a:tab pos="3877920" algn="l"/>
                <a:tab pos="4327200" algn="l"/>
                <a:tab pos="4776480" algn="l"/>
                <a:tab pos="5225760" algn="l"/>
                <a:tab pos="5675040" algn="l"/>
                <a:tab pos="6124320" algn="l"/>
                <a:tab pos="6573600" algn="l"/>
                <a:tab pos="7022880" algn="l"/>
                <a:tab pos="7472160" algn="l"/>
                <a:tab pos="7921440" algn="l"/>
                <a:tab pos="8370720" algn="l"/>
                <a:tab pos="8820000" algn="l"/>
                <a:tab pos="926928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Arial"/>
              </a:rPr>
              <a:t>Низкая освещенность в медиа пространстве</a:t>
            </a:r>
            <a:endParaRPr lang="ru-RU" sz="1400" b="0" strike="noStrike" spc="-1">
              <a:latin typeface="Arial"/>
            </a:endParaRPr>
          </a:p>
        </p:txBody>
      </p:sp>
      <p:grpSp>
        <p:nvGrpSpPr>
          <p:cNvPr id="102" name="Group 3"/>
          <p:cNvGrpSpPr/>
          <p:nvPr/>
        </p:nvGrpSpPr>
        <p:grpSpPr>
          <a:xfrm>
            <a:off x="484200" y="1994040"/>
            <a:ext cx="8037360" cy="2790720"/>
            <a:chOff x="484200" y="1994040"/>
            <a:chExt cx="8037360" cy="2790720"/>
          </a:xfrm>
        </p:grpSpPr>
        <p:sp>
          <p:nvSpPr>
            <p:cNvPr id="103" name="CustomShape 4"/>
            <p:cNvSpPr/>
            <p:nvPr/>
          </p:nvSpPr>
          <p:spPr>
            <a:xfrm>
              <a:off x="484200" y="1994040"/>
              <a:ext cx="287136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1080" tIns="91080" rIns="91080" bIns="9108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000" b="1" strike="noStrike" spc="-1">
                  <a:solidFill>
                    <a:srgbClr val="000000"/>
                  </a:solidFill>
                  <a:latin typeface="Calibri"/>
                  <a:ea typeface="PT Sans"/>
                </a:rPr>
                <a:t>Кто?</a:t>
              </a:r>
              <a:endParaRPr lang="ru-RU" sz="1000" b="0" strike="noStrike" spc="-1">
                <a:latin typeface="Arial"/>
              </a:endParaRPr>
            </a:p>
          </p:txBody>
        </p:sp>
        <p:sp>
          <p:nvSpPr>
            <p:cNvPr id="104" name="CustomShape 5"/>
            <p:cNvSpPr/>
            <p:nvPr/>
          </p:nvSpPr>
          <p:spPr>
            <a:xfrm>
              <a:off x="3358440" y="1994040"/>
              <a:ext cx="515952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1080" tIns="91080" rIns="91080" bIns="9108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000" b="1" strike="noStrike" spc="-1">
                  <a:solidFill>
                    <a:srgbClr val="000000"/>
                  </a:solidFill>
                  <a:latin typeface="Calibri"/>
                  <a:ea typeface="PT Sans"/>
                </a:rPr>
                <a:t>Чего хочет (польза для стейкхолдера от проекта)?</a:t>
              </a:r>
              <a:endParaRPr lang="ru-RU" sz="1000" b="0" strike="noStrike" spc="-1">
                <a:latin typeface="Arial"/>
              </a:endParaRPr>
            </a:p>
          </p:txBody>
        </p:sp>
        <p:sp>
          <p:nvSpPr>
            <p:cNvPr id="105" name="CustomShape 6"/>
            <p:cNvSpPr/>
            <p:nvPr/>
          </p:nvSpPr>
          <p:spPr>
            <a:xfrm>
              <a:off x="484200" y="2352240"/>
              <a:ext cx="2871360" cy="6429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000" tIns="18000" rIns="36000" bIns="18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000" b="0" strike="noStrike" spc="-1">
                  <a:solidFill>
                    <a:srgbClr val="000000"/>
                  </a:solidFill>
                  <a:latin typeface="Calibri"/>
                  <a:ea typeface="PT Sans"/>
                </a:rPr>
                <a:t>Федеральный проект по социальному сопровождению семей с детьми и взрослыми с инвалидностью </a:t>
              </a:r>
              <a:endParaRPr lang="ru-RU" sz="1000" b="0" strike="noStrike" spc="-1">
                <a:latin typeface="Arial"/>
              </a:endParaRPr>
            </a:p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000" b="0" strike="noStrike" spc="-1">
                  <a:solidFill>
                    <a:srgbClr val="000000"/>
                  </a:solidFill>
                  <a:latin typeface="Calibri"/>
                  <a:ea typeface="PT Sans"/>
                </a:rPr>
                <a:t>«Семейные приемные ВОРДИ»</a:t>
              </a:r>
              <a:endParaRPr lang="ru-RU" sz="1000" b="0" strike="noStrike" spc="-1">
                <a:latin typeface="Arial"/>
              </a:endParaRPr>
            </a:p>
          </p:txBody>
        </p:sp>
        <p:sp>
          <p:nvSpPr>
            <p:cNvPr id="106" name="CustomShape 7"/>
            <p:cNvSpPr/>
            <p:nvPr/>
          </p:nvSpPr>
          <p:spPr>
            <a:xfrm>
              <a:off x="3358440" y="2352240"/>
              <a:ext cx="5159520" cy="11361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000" tIns="18000" rIns="36000" bIns="18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000" b="0" strike="noStrike" spc="-1">
                  <a:solidFill>
                    <a:srgbClr val="000000"/>
                  </a:solidFill>
                  <a:latin typeface="Calibri"/>
                  <a:ea typeface="PT Sans"/>
                </a:rPr>
                <a:t>получат возможность распространять лучшие практики и методики обучения, а также помогать в развитии своих программ</a:t>
              </a:r>
              <a:endParaRPr lang="ru-RU" sz="1000" b="0" strike="noStrike" spc="-1">
                <a:latin typeface="Arial"/>
              </a:endParaRPr>
            </a:p>
          </p:txBody>
        </p:sp>
        <p:sp>
          <p:nvSpPr>
            <p:cNvPr id="107" name="CustomShape 8"/>
            <p:cNvSpPr/>
            <p:nvPr/>
          </p:nvSpPr>
          <p:spPr>
            <a:xfrm>
              <a:off x="484200" y="2998080"/>
              <a:ext cx="2871360" cy="490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000" tIns="18000" rIns="36000" bIns="18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000" b="0" strike="noStrike" spc="-1">
                  <a:solidFill>
                    <a:srgbClr val="000000"/>
                  </a:solidFill>
                  <a:latin typeface="Calibri"/>
                  <a:ea typeface="PT Sans"/>
                </a:rPr>
                <a:t>Федеральный ресурсный центр по организации комплексного сопровождения детей с расстройствами аутистического спектра МГППУ</a:t>
              </a:r>
              <a:endParaRPr lang="ru-RU" sz="1000" b="0" strike="noStrike" spc="-1">
                <a:latin typeface="Arial"/>
              </a:endParaRPr>
            </a:p>
          </p:txBody>
        </p:sp>
        <p:sp>
          <p:nvSpPr>
            <p:cNvPr id="108" name="CustomShape 9"/>
            <p:cNvSpPr/>
            <p:nvPr/>
          </p:nvSpPr>
          <p:spPr>
            <a:xfrm>
              <a:off x="484200" y="3491280"/>
              <a:ext cx="2871360" cy="185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000" tIns="18000" rIns="36000" bIns="18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000" b="0" strike="noStrike" spc="-1">
                  <a:solidFill>
                    <a:srgbClr val="000000"/>
                  </a:solidFill>
                  <a:latin typeface="Calibri"/>
                  <a:ea typeface="PT Sans"/>
                </a:rPr>
                <a:t>Ассоциация волонтерских центров</a:t>
              </a:r>
              <a:endParaRPr lang="ru-RU" sz="1000" b="0" strike="noStrike" spc="-1">
                <a:latin typeface="Arial"/>
              </a:endParaRPr>
            </a:p>
          </p:txBody>
        </p:sp>
        <p:sp>
          <p:nvSpPr>
            <p:cNvPr id="109" name="CustomShape 10"/>
            <p:cNvSpPr/>
            <p:nvPr/>
          </p:nvSpPr>
          <p:spPr>
            <a:xfrm>
              <a:off x="3358440" y="3491280"/>
              <a:ext cx="5159520" cy="6429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000" tIns="18000" rIns="36000" bIns="18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000" b="0" strike="noStrike" spc="-1">
                  <a:solidFill>
                    <a:srgbClr val="000000"/>
                  </a:solidFill>
                  <a:latin typeface="Calibri"/>
                  <a:ea typeface="PT Sans"/>
                </a:rPr>
                <a:t>получают возможность помогать детям в развитии их способностей, участвовать в интересных мероприятиях и общаться с единомышленниками.</a:t>
              </a:r>
              <a:endParaRPr lang="ru-RU" sz="1000" b="0" strike="noStrike" spc="-1">
                <a:latin typeface="Arial"/>
              </a:endParaRPr>
            </a:p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000" b="0" strike="noStrike" spc="-1">
                  <a:solidFill>
                    <a:srgbClr val="000000"/>
                  </a:solidFill>
                  <a:latin typeface="Calibri"/>
                  <a:ea typeface="PT Sans"/>
                </a:rPr>
                <a:t>получат возможность обмениваться методиками и практиками работы со студенческой молодежью, склонной к волонтерской деятельности</a:t>
              </a:r>
              <a:endParaRPr lang="ru-RU" sz="1000" b="0" strike="noStrike" spc="-1">
                <a:latin typeface="Arial"/>
              </a:endParaRPr>
            </a:p>
          </p:txBody>
        </p:sp>
        <p:sp>
          <p:nvSpPr>
            <p:cNvPr id="110" name="CustomShape 11"/>
            <p:cNvSpPr/>
            <p:nvPr/>
          </p:nvSpPr>
          <p:spPr>
            <a:xfrm>
              <a:off x="484200" y="3680280"/>
              <a:ext cx="2871360" cy="4539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000" tIns="18000" rIns="36000" bIns="18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000" b="0" strike="noStrike" spc="-1">
                  <a:solidFill>
                    <a:srgbClr val="000000"/>
                  </a:solidFill>
                  <a:latin typeface="Calibri"/>
                  <a:ea typeface="PT Sans"/>
                </a:rPr>
                <a:t>Ассоциация инклюзивных вузов </a:t>
              </a:r>
              <a:endParaRPr lang="ru-RU" sz="1000" b="0" strike="noStrike" spc="-1">
                <a:latin typeface="Arial"/>
              </a:endParaRPr>
            </a:p>
          </p:txBody>
        </p:sp>
        <p:sp>
          <p:nvSpPr>
            <p:cNvPr id="111" name="CustomShape 12"/>
            <p:cNvSpPr/>
            <p:nvPr/>
          </p:nvSpPr>
          <p:spPr>
            <a:xfrm>
              <a:off x="484200" y="4138920"/>
              <a:ext cx="2871360" cy="642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000" tIns="18000" rIns="36000" bIns="18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000" b="0" strike="noStrike" spc="-1">
                  <a:solidFill>
                    <a:srgbClr val="000000"/>
                  </a:solidFill>
                  <a:latin typeface="Calibri"/>
                  <a:ea typeface="PT Sans"/>
                </a:rPr>
                <a:t>Муниципальное автономное общеобразовательное учреждение города Ростова-на-Дону «Школа№96 Эврика-Развитие имени Михаила Васильевича Нагибина»</a:t>
              </a:r>
              <a:endParaRPr lang="ru-RU" sz="1000" b="0" strike="noStrike" spc="-1">
                <a:latin typeface="Arial"/>
              </a:endParaRPr>
            </a:p>
          </p:txBody>
        </p:sp>
        <p:sp>
          <p:nvSpPr>
            <p:cNvPr id="112" name="CustomShape 13"/>
            <p:cNvSpPr/>
            <p:nvPr/>
          </p:nvSpPr>
          <p:spPr>
            <a:xfrm>
              <a:off x="3358440" y="4138920"/>
              <a:ext cx="5159520" cy="642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000" tIns="18000" rIns="36000" bIns="18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000" b="0" strike="noStrike" spc="-1">
                  <a:solidFill>
                    <a:srgbClr val="000000"/>
                  </a:solidFill>
                  <a:latin typeface="Calibri"/>
                  <a:ea typeface="PT Sans"/>
                </a:rPr>
                <a:t>получают возможность привлекать больше учеников, улучшать качество образования и расширять свою базу знаний.</a:t>
              </a:r>
              <a:endParaRPr lang="ru-RU" sz="1000" b="0" strike="noStrike" spc="-1">
                <a:latin typeface="Arial"/>
              </a:endParaRPr>
            </a:p>
          </p:txBody>
        </p:sp>
        <p:sp>
          <p:nvSpPr>
            <p:cNvPr id="113" name="Line 14"/>
            <p:cNvSpPr/>
            <p:nvPr/>
          </p:nvSpPr>
          <p:spPr>
            <a:xfrm>
              <a:off x="484200" y="1994040"/>
              <a:ext cx="2872800" cy="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4" name="Line 15"/>
            <p:cNvSpPr/>
            <p:nvPr/>
          </p:nvSpPr>
          <p:spPr>
            <a:xfrm>
              <a:off x="3358440" y="1994040"/>
              <a:ext cx="5160960" cy="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5" name="Line 16"/>
            <p:cNvSpPr/>
            <p:nvPr/>
          </p:nvSpPr>
          <p:spPr>
            <a:xfrm>
              <a:off x="484200" y="2352240"/>
              <a:ext cx="2872800" cy="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6" name="Line 17"/>
            <p:cNvSpPr/>
            <p:nvPr/>
          </p:nvSpPr>
          <p:spPr>
            <a:xfrm>
              <a:off x="3358440" y="2352240"/>
              <a:ext cx="5160960" cy="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7" name="Line 18"/>
            <p:cNvSpPr/>
            <p:nvPr/>
          </p:nvSpPr>
          <p:spPr>
            <a:xfrm>
              <a:off x="484200" y="2998080"/>
              <a:ext cx="2872800" cy="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8" name="Line 19"/>
            <p:cNvSpPr/>
            <p:nvPr/>
          </p:nvSpPr>
          <p:spPr>
            <a:xfrm>
              <a:off x="484200" y="3491280"/>
              <a:ext cx="2872800" cy="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9" name="Line 20"/>
            <p:cNvSpPr/>
            <p:nvPr/>
          </p:nvSpPr>
          <p:spPr>
            <a:xfrm>
              <a:off x="3358440" y="3491280"/>
              <a:ext cx="5160960" cy="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0" name="Line 21"/>
            <p:cNvSpPr/>
            <p:nvPr/>
          </p:nvSpPr>
          <p:spPr>
            <a:xfrm>
              <a:off x="484200" y="3680280"/>
              <a:ext cx="2872800" cy="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1" name="Line 22"/>
            <p:cNvSpPr/>
            <p:nvPr/>
          </p:nvSpPr>
          <p:spPr>
            <a:xfrm>
              <a:off x="484200" y="4138920"/>
              <a:ext cx="2872800" cy="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2" name="Line 23"/>
            <p:cNvSpPr/>
            <p:nvPr/>
          </p:nvSpPr>
          <p:spPr>
            <a:xfrm>
              <a:off x="3358440" y="4138920"/>
              <a:ext cx="5160960" cy="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3" name="Line 24"/>
            <p:cNvSpPr/>
            <p:nvPr/>
          </p:nvSpPr>
          <p:spPr>
            <a:xfrm>
              <a:off x="484200" y="4784760"/>
              <a:ext cx="2872800" cy="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4" name="Line 25"/>
            <p:cNvSpPr/>
            <p:nvPr/>
          </p:nvSpPr>
          <p:spPr>
            <a:xfrm>
              <a:off x="3358440" y="4784760"/>
              <a:ext cx="5160960" cy="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5" name="Line 26"/>
            <p:cNvSpPr/>
            <p:nvPr/>
          </p:nvSpPr>
          <p:spPr>
            <a:xfrm>
              <a:off x="484200" y="1994040"/>
              <a:ext cx="0" cy="35676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6" name="Line 27"/>
            <p:cNvSpPr/>
            <p:nvPr/>
          </p:nvSpPr>
          <p:spPr>
            <a:xfrm>
              <a:off x="484200" y="2352240"/>
              <a:ext cx="0" cy="64440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7" name="Line 28"/>
            <p:cNvSpPr/>
            <p:nvPr/>
          </p:nvSpPr>
          <p:spPr>
            <a:xfrm>
              <a:off x="484200" y="2998080"/>
              <a:ext cx="0" cy="49176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8" name="Line 29"/>
            <p:cNvSpPr/>
            <p:nvPr/>
          </p:nvSpPr>
          <p:spPr>
            <a:xfrm>
              <a:off x="484200" y="3491280"/>
              <a:ext cx="0" cy="18720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9" name="Line 30"/>
            <p:cNvSpPr/>
            <p:nvPr/>
          </p:nvSpPr>
          <p:spPr>
            <a:xfrm>
              <a:off x="484200" y="3680280"/>
              <a:ext cx="0" cy="45540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0" name="Line 31"/>
            <p:cNvSpPr/>
            <p:nvPr/>
          </p:nvSpPr>
          <p:spPr>
            <a:xfrm>
              <a:off x="484200" y="4138920"/>
              <a:ext cx="0" cy="64404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1" name="Line 32"/>
            <p:cNvSpPr/>
            <p:nvPr/>
          </p:nvSpPr>
          <p:spPr>
            <a:xfrm>
              <a:off x="3358440" y="1994040"/>
              <a:ext cx="0" cy="35676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2" name="Line 33"/>
            <p:cNvSpPr/>
            <p:nvPr/>
          </p:nvSpPr>
          <p:spPr>
            <a:xfrm>
              <a:off x="3358440" y="2352240"/>
              <a:ext cx="0" cy="113760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3" name="Line 34"/>
            <p:cNvSpPr/>
            <p:nvPr/>
          </p:nvSpPr>
          <p:spPr>
            <a:xfrm>
              <a:off x="3358440" y="2998080"/>
              <a:ext cx="0" cy="49176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4" name="Line 35"/>
            <p:cNvSpPr/>
            <p:nvPr/>
          </p:nvSpPr>
          <p:spPr>
            <a:xfrm>
              <a:off x="3358440" y="3491280"/>
              <a:ext cx="0" cy="64440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5" name="Line 36"/>
            <p:cNvSpPr/>
            <p:nvPr/>
          </p:nvSpPr>
          <p:spPr>
            <a:xfrm>
              <a:off x="3358440" y="3680280"/>
              <a:ext cx="0" cy="45540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6" name="Line 37"/>
            <p:cNvSpPr/>
            <p:nvPr/>
          </p:nvSpPr>
          <p:spPr>
            <a:xfrm>
              <a:off x="3358440" y="4138920"/>
              <a:ext cx="0" cy="64404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7" name="Line 38"/>
            <p:cNvSpPr/>
            <p:nvPr/>
          </p:nvSpPr>
          <p:spPr>
            <a:xfrm>
              <a:off x="8521560" y="1994040"/>
              <a:ext cx="0" cy="35676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8" name="Line 39"/>
            <p:cNvSpPr/>
            <p:nvPr/>
          </p:nvSpPr>
          <p:spPr>
            <a:xfrm>
              <a:off x="8521560" y="2352240"/>
              <a:ext cx="0" cy="113760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9" name="Line 40"/>
            <p:cNvSpPr/>
            <p:nvPr/>
          </p:nvSpPr>
          <p:spPr>
            <a:xfrm>
              <a:off x="8521560" y="3491280"/>
              <a:ext cx="0" cy="64440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0" name="Line 41"/>
            <p:cNvSpPr/>
            <p:nvPr/>
          </p:nvSpPr>
          <p:spPr>
            <a:xfrm>
              <a:off x="8521560" y="4138920"/>
              <a:ext cx="0" cy="644040"/>
            </a:xfrm>
            <a:prstGeom prst="line">
              <a:avLst/>
            </a:prstGeom>
            <a:ln w="8640" cap="sq">
              <a:solidFill>
                <a:srgbClr val="6666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483840" y="144360"/>
            <a:ext cx="8518680" cy="571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2000" b="1" strike="noStrike" spc="-1">
                <a:solidFill>
                  <a:srgbClr val="000000"/>
                </a:solidFill>
                <a:latin typeface="Calibri"/>
                <a:ea typeface="Arial"/>
              </a:rPr>
              <a:t>Конкурентный анализ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142" name="Рисунок 141"/>
          <p:cNvPicPr/>
          <p:nvPr/>
        </p:nvPicPr>
        <p:blipFill>
          <a:blip r:embed="rId3"/>
          <a:stretch/>
        </p:blipFill>
        <p:spPr>
          <a:xfrm>
            <a:off x="6981840" y="154080"/>
            <a:ext cx="525600" cy="363600"/>
          </a:xfrm>
          <a:prstGeom prst="rect">
            <a:avLst/>
          </a:prstGeom>
          <a:ln>
            <a:noFill/>
          </a:ln>
        </p:spPr>
      </p:pic>
      <p:pic>
        <p:nvPicPr>
          <p:cNvPr id="143" name="Рисунок 142"/>
          <p:cNvPicPr/>
          <p:nvPr/>
        </p:nvPicPr>
        <p:blipFill>
          <a:blip r:embed="rId4"/>
          <a:stretch/>
        </p:blipFill>
        <p:spPr>
          <a:xfrm>
            <a:off x="7711920" y="136440"/>
            <a:ext cx="444960" cy="411480"/>
          </a:xfrm>
          <a:prstGeom prst="rect">
            <a:avLst/>
          </a:prstGeom>
          <a:ln>
            <a:noFill/>
          </a:ln>
        </p:spPr>
      </p:pic>
      <p:pic>
        <p:nvPicPr>
          <p:cNvPr id="144" name="Рисунок 143"/>
          <p:cNvPicPr/>
          <p:nvPr/>
        </p:nvPicPr>
        <p:blipFill>
          <a:blip r:embed="rId5"/>
          <a:stretch/>
        </p:blipFill>
        <p:spPr>
          <a:xfrm>
            <a:off x="8361360" y="163440"/>
            <a:ext cx="596880" cy="358920"/>
          </a:xfrm>
          <a:prstGeom prst="rect">
            <a:avLst/>
          </a:prstGeom>
          <a:ln>
            <a:noFill/>
          </a:ln>
        </p:spPr>
      </p:pic>
      <p:grpSp>
        <p:nvGrpSpPr>
          <p:cNvPr id="145" name="Group 2"/>
          <p:cNvGrpSpPr/>
          <p:nvPr/>
        </p:nvGrpSpPr>
        <p:grpSpPr>
          <a:xfrm>
            <a:off x="484200" y="649440"/>
            <a:ext cx="8298000" cy="4316400"/>
            <a:chOff x="484200" y="649440"/>
            <a:chExt cx="8298000" cy="4316400"/>
          </a:xfrm>
        </p:grpSpPr>
        <p:sp>
          <p:nvSpPr>
            <p:cNvPr id="146" name="CustomShape 3"/>
            <p:cNvSpPr/>
            <p:nvPr/>
          </p:nvSpPr>
          <p:spPr>
            <a:xfrm>
              <a:off x="484200" y="649440"/>
              <a:ext cx="847440" cy="23292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 algn="ctr"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Конкурент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47" name="CustomShape 4"/>
            <p:cNvSpPr/>
            <p:nvPr/>
          </p:nvSpPr>
          <p:spPr>
            <a:xfrm>
              <a:off x="1334880" y="649440"/>
              <a:ext cx="3255120" cy="23292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 algn="ctr"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Преимущества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48" name="CustomShape 5"/>
            <p:cNvSpPr/>
            <p:nvPr/>
          </p:nvSpPr>
          <p:spPr>
            <a:xfrm>
              <a:off x="4595040" y="649440"/>
              <a:ext cx="2188800" cy="23292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 algn="ctr"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Недостатки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49" name="CustomShape 6"/>
            <p:cNvSpPr/>
            <p:nvPr/>
          </p:nvSpPr>
          <p:spPr>
            <a:xfrm>
              <a:off x="6786720" y="649440"/>
              <a:ext cx="1992240" cy="23292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 algn="ctr"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Наш ответ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50" name="CustomShape 7"/>
            <p:cNvSpPr/>
            <p:nvPr/>
          </p:nvSpPr>
          <p:spPr>
            <a:xfrm>
              <a:off x="484200" y="885600"/>
              <a:ext cx="847440" cy="196128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Семейный клуб «Добрый дом»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51" name="CustomShape 8"/>
            <p:cNvSpPr/>
            <p:nvPr/>
          </p:nvSpPr>
          <p:spPr>
            <a:xfrm>
              <a:off x="1334880" y="885600"/>
              <a:ext cx="3255120" cy="38232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Большой опыт работы в данной сфере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52" name="CustomShape 9"/>
            <p:cNvSpPr/>
            <p:nvPr/>
          </p:nvSpPr>
          <p:spPr>
            <a:xfrm>
              <a:off x="4595040" y="885600"/>
              <a:ext cx="2188800" cy="38232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Ограниченный территориальный охват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53" name="CustomShape 10"/>
            <p:cNvSpPr/>
            <p:nvPr/>
          </p:nvSpPr>
          <p:spPr>
            <a:xfrm>
              <a:off x="6786720" y="885600"/>
              <a:ext cx="1992240" cy="38232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Расширение географии предоставления услуг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54" name="CustomShape 11"/>
            <p:cNvSpPr/>
            <p:nvPr/>
          </p:nvSpPr>
          <p:spPr>
            <a:xfrm>
              <a:off x="1334880" y="1271160"/>
              <a:ext cx="3255120" cy="38232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Широкий спектр предлагаемых услуг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55" name="CustomShape 12"/>
            <p:cNvSpPr/>
            <p:nvPr/>
          </p:nvSpPr>
          <p:spPr>
            <a:xfrm>
              <a:off x="4595040" y="1271160"/>
              <a:ext cx="2188800" cy="38232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Недостаточно развитая рекламная кампания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56" name="CustomShape 13"/>
            <p:cNvSpPr/>
            <p:nvPr/>
          </p:nvSpPr>
          <p:spPr>
            <a:xfrm>
              <a:off x="6786720" y="1271160"/>
              <a:ext cx="1992240" cy="38232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Внедрение новых технологий и методик работы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57" name="CustomShape 14"/>
            <p:cNvSpPr/>
            <p:nvPr/>
          </p:nvSpPr>
          <p:spPr>
            <a:xfrm>
              <a:off x="1334880" y="1655280"/>
              <a:ext cx="3255120" cy="38232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Индивидуальный подход к каждому клиенту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58" name="CustomShape 15"/>
            <p:cNvSpPr/>
            <p:nvPr/>
          </p:nvSpPr>
          <p:spPr>
            <a:xfrm>
              <a:off x="4595040" y="1655280"/>
              <a:ext cx="2188800" cy="38232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Зависимость от сезонных колебаний спроса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59" name="CustomShape 16"/>
            <p:cNvSpPr/>
            <p:nvPr/>
          </p:nvSpPr>
          <p:spPr>
            <a:xfrm>
              <a:off x="6786720" y="1655280"/>
              <a:ext cx="1992240" cy="38232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Привлечение дополнительных инвестиций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60" name="CustomShape 17"/>
            <p:cNvSpPr/>
            <p:nvPr/>
          </p:nvSpPr>
          <p:spPr>
            <a:xfrm>
              <a:off x="1334880" y="2040840"/>
              <a:ext cx="3255120" cy="40140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Команда опытных и квалифицированных специалистов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61" name="CustomShape 18"/>
            <p:cNvSpPr/>
            <p:nvPr/>
          </p:nvSpPr>
          <p:spPr>
            <a:xfrm>
              <a:off x="4595040" y="2040840"/>
              <a:ext cx="2188800" cy="40140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2" name="CustomShape 19"/>
            <p:cNvSpPr/>
            <p:nvPr/>
          </p:nvSpPr>
          <p:spPr>
            <a:xfrm>
              <a:off x="6786720" y="2040840"/>
              <a:ext cx="1992240" cy="40140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Развитие сети филиалов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63" name="CustomShape 20"/>
            <p:cNvSpPr/>
            <p:nvPr/>
          </p:nvSpPr>
          <p:spPr>
            <a:xfrm>
              <a:off x="1334880" y="2445480"/>
              <a:ext cx="3255120" cy="40140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Современное оборудование и технологии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64" name="CustomShape 21"/>
            <p:cNvSpPr/>
            <p:nvPr/>
          </p:nvSpPr>
          <p:spPr>
            <a:xfrm>
              <a:off x="4595040" y="2445480"/>
              <a:ext cx="2188800" cy="40140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5" name="CustomShape 22"/>
            <p:cNvSpPr/>
            <p:nvPr/>
          </p:nvSpPr>
          <p:spPr>
            <a:xfrm>
              <a:off x="6786720" y="2445480"/>
              <a:ext cx="1992240" cy="40140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6" name="CustomShape 23"/>
            <p:cNvSpPr/>
            <p:nvPr/>
          </p:nvSpPr>
          <p:spPr>
            <a:xfrm>
              <a:off x="484200" y="2850120"/>
              <a:ext cx="847440" cy="211248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Центр развития семьи «Зеленый сад»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67" name="CustomShape 24"/>
            <p:cNvSpPr/>
            <p:nvPr/>
          </p:nvSpPr>
          <p:spPr>
            <a:xfrm>
              <a:off x="1334880" y="2850120"/>
              <a:ext cx="3255120" cy="38232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Широкий спектр образовательных и развивающих программ для детей разных возрастов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68" name="CustomShape 25"/>
            <p:cNvSpPr/>
            <p:nvPr/>
          </p:nvSpPr>
          <p:spPr>
            <a:xfrm>
              <a:off x="4595040" y="2850120"/>
              <a:ext cx="2188800" cy="38232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Ограниченное количество мест в группах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69" name="CustomShape 26"/>
            <p:cNvSpPr/>
            <p:nvPr/>
          </p:nvSpPr>
          <p:spPr>
            <a:xfrm>
              <a:off x="6786720" y="2850120"/>
              <a:ext cx="1992240" cy="38232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Расширение спектра образовательных программ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70" name="CustomShape 27"/>
            <p:cNvSpPr/>
            <p:nvPr/>
          </p:nvSpPr>
          <p:spPr>
            <a:xfrm>
              <a:off x="1334880" y="3235680"/>
              <a:ext cx="3255120" cy="38268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Квалифицированные и опытные педагоги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71" name="CustomShape 28"/>
            <p:cNvSpPr/>
            <p:nvPr/>
          </p:nvSpPr>
          <p:spPr>
            <a:xfrm>
              <a:off x="4595040" y="3235680"/>
              <a:ext cx="2188800" cy="38268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Высокая стоимость обучения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72" name="CustomShape 29"/>
            <p:cNvSpPr/>
            <p:nvPr/>
          </p:nvSpPr>
          <p:spPr>
            <a:xfrm>
              <a:off x="6786720" y="3235680"/>
              <a:ext cx="1992240" cy="38268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Развитие новых направлений деятельности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73" name="CustomShape 30"/>
            <p:cNvSpPr/>
            <p:nvPr/>
          </p:nvSpPr>
          <p:spPr>
            <a:xfrm>
              <a:off x="1334880" y="3621600"/>
              <a:ext cx="3255120" cy="53316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Индивидуальный подход к каждому ребенку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74" name="CustomShape 31"/>
            <p:cNvSpPr/>
            <p:nvPr/>
          </p:nvSpPr>
          <p:spPr>
            <a:xfrm>
              <a:off x="4595040" y="3621600"/>
              <a:ext cx="2188800" cy="53316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Нехватка дополнительных помещений для проведения занятий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75" name="CustomShape 32"/>
            <p:cNvSpPr/>
            <p:nvPr/>
          </p:nvSpPr>
          <p:spPr>
            <a:xfrm>
              <a:off x="6786720" y="3621600"/>
              <a:ext cx="1992240" cy="53316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Сотрудничество с другими образовательными учреждениями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76" name="CustomShape 33"/>
            <p:cNvSpPr/>
            <p:nvPr/>
          </p:nvSpPr>
          <p:spPr>
            <a:xfrm>
              <a:off x="1334880" y="4157640"/>
              <a:ext cx="3255120" cy="40176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Удобное расположение центра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77" name="CustomShape 34"/>
            <p:cNvSpPr/>
            <p:nvPr/>
          </p:nvSpPr>
          <p:spPr>
            <a:xfrm>
              <a:off x="4595040" y="4157640"/>
              <a:ext cx="2188800" cy="40176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8" name="CustomShape 35"/>
            <p:cNvSpPr/>
            <p:nvPr/>
          </p:nvSpPr>
          <p:spPr>
            <a:xfrm>
              <a:off x="6786720" y="4157640"/>
              <a:ext cx="1992240" cy="40176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9" name="CustomShape 36"/>
            <p:cNvSpPr/>
            <p:nvPr/>
          </p:nvSpPr>
          <p:spPr>
            <a:xfrm>
              <a:off x="1334880" y="4561200"/>
              <a:ext cx="3255120" cy="40140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>
                <a:lnSpc>
                  <a:spcPct val="102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100" b="0" strike="noStrike" spc="-1">
                  <a:solidFill>
                    <a:srgbClr val="000000"/>
                  </a:solidFill>
                  <a:latin typeface="Calibri"/>
                  <a:ea typeface="Arial"/>
                </a:rPr>
                <a:t>Уютная и безопасная обстановка</a:t>
              </a:r>
              <a:endParaRPr lang="ru-RU" sz="1100" b="0" strike="noStrike" spc="-1">
                <a:latin typeface="Arial"/>
              </a:endParaRPr>
            </a:p>
          </p:txBody>
        </p:sp>
        <p:sp>
          <p:nvSpPr>
            <p:cNvPr id="180" name="CustomShape 37"/>
            <p:cNvSpPr/>
            <p:nvPr/>
          </p:nvSpPr>
          <p:spPr>
            <a:xfrm>
              <a:off x="4595040" y="4561200"/>
              <a:ext cx="2188800" cy="40140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1" name="CustomShape 38"/>
            <p:cNvSpPr/>
            <p:nvPr/>
          </p:nvSpPr>
          <p:spPr>
            <a:xfrm>
              <a:off x="6786720" y="4561200"/>
              <a:ext cx="1992240" cy="401400"/>
            </a:xfrm>
            <a:prstGeom prst="rect">
              <a:avLst/>
            </a:prstGeom>
            <a:solidFill>
              <a:srgbClr val="CFE7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2" name="Line 39"/>
            <p:cNvSpPr/>
            <p:nvPr/>
          </p:nvSpPr>
          <p:spPr>
            <a:xfrm>
              <a:off x="484200" y="649440"/>
              <a:ext cx="84888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3" name="Line 40"/>
            <p:cNvSpPr/>
            <p:nvPr/>
          </p:nvSpPr>
          <p:spPr>
            <a:xfrm>
              <a:off x="1334880" y="649440"/>
              <a:ext cx="325656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4" name="Line 41"/>
            <p:cNvSpPr/>
            <p:nvPr/>
          </p:nvSpPr>
          <p:spPr>
            <a:xfrm>
              <a:off x="4595040" y="649440"/>
              <a:ext cx="219024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5" name="Line 42"/>
            <p:cNvSpPr/>
            <p:nvPr/>
          </p:nvSpPr>
          <p:spPr>
            <a:xfrm>
              <a:off x="6786720" y="649440"/>
              <a:ext cx="199368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6" name="Line 43"/>
            <p:cNvSpPr/>
            <p:nvPr/>
          </p:nvSpPr>
          <p:spPr>
            <a:xfrm>
              <a:off x="484200" y="885600"/>
              <a:ext cx="84888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7" name="Line 44"/>
            <p:cNvSpPr/>
            <p:nvPr/>
          </p:nvSpPr>
          <p:spPr>
            <a:xfrm>
              <a:off x="1334880" y="885600"/>
              <a:ext cx="325656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8" name="Line 45"/>
            <p:cNvSpPr/>
            <p:nvPr/>
          </p:nvSpPr>
          <p:spPr>
            <a:xfrm>
              <a:off x="4595040" y="885600"/>
              <a:ext cx="219024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9" name="Line 46"/>
            <p:cNvSpPr/>
            <p:nvPr/>
          </p:nvSpPr>
          <p:spPr>
            <a:xfrm>
              <a:off x="6786720" y="885600"/>
              <a:ext cx="199368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0" name="Line 47"/>
            <p:cNvSpPr/>
            <p:nvPr/>
          </p:nvSpPr>
          <p:spPr>
            <a:xfrm>
              <a:off x="1334880" y="1271160"/>
              <a:ext cx="325656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1" name="Line 48"/>
            <p:cNvSpPr/>
            <p:nvPr/>
          </p:nvSpPr>
          <p:spPr>
            <a:xfrm>
              <a:off x="4595040" y="1271160"/>
              <a:ext cx="219024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2" name="Line 49"/>
            <p:cNvSpPr/>
            <p:nvPr/>
          </p:nvSpPr>
          <p:spPr>
            <a:xfrm>
              <a:off x="6786720" y="1271160"/>
              <a:ext cx="199368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3" name="Line 50"/>
            <p:cNvSpPr/>
            <p:nvPr/>
          </p:nvSpPr>
          <p:spPr>
            <a:xfrm>
              <a:off x="1334880" y="1655280"/>
              <a:ext cx="325656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4" name="Line 51"/>
            <p:cNvSpPr/>
            <p:nvPr/>
          </p:nvSpPr>
          <p:spPr>
            <a:xfrm>
              <a:off x="4595040" y="1655280"/>
              <a:ext cx="219024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5" name="Line 52"/>
            <p:cNvSpPr/>
            <p:nvPr/>
          </p:nvSpPr>
          <p:spPr>
            <a:xfrm>
              <a:off x="6786720" y="1655280"/>
              <a:ext cx="199368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6" name="Line 53"/>
            <p:cNvSpPr/>
            <p:nvPr/>
          </p:nvSpPr>
          <p:spPr>
            <a:xfrm>
              <a:off x="1334880" y="2040840"/>
              <a:ext cx="325656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7" name="Line 54"/>
            <p:cNvSpPr/>
            <p:nvPr/>
          </p:nvSpPr>
          <p:spPr>
            <a:xfrm>
              <a:off x="4595040" y="2040840"/>
              <a:ext cx="219024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8" name="Line 55"/>
            <p:cNvSpPr/>
            <p:nvPr/>
          </p:nvSpPr>
          <p:spPr>
            <a:xfrm>
              <a:off x="6786720" y="2040840"/>
              <a:ext cx="199368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9" name="Line 56"/>
            <p:cNvSpPr/>
            <p:nvPr/>
          </p:nvSpPr>
          <p:spPr>
            <a:xfrm>
              <a:off x="1334880" y="2445480"/>
              <a:ext cx="325656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0" name="Line 57"/>
            <p:cNvSpPr/>
            <p:nvPr/>
          </p:nvSpPr>
          <p:spPr>
            <a:xfrm>
              <a:off x="4595040" y="2445480"/>
              <a:ext cx="219024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1" name="Line 58"/>
            <p:cNvSpPr/>
            <p:nvPr/>
          </p:nvSpPr>
          <p:spPr>
            <a:xfrm>
              <a:off x="6786720" y="2445480"/>
              <a:ext cx="199368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2" name="Line 59"/>
            <p:cNvSpPr/>
            <p:nvPr/>
          </p:nvSpPr>
          <p:spPr>
            <a:xfrm>
              <a:off x="484200" y="2850120"/>
              <a:ext cx="84888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3" name="Line 60"/>
            <p:cNvSpPr/>
            <p:nvPr/>
          </p:nvSpPr>
          <p:spPr>
            <a:xfrm>
              <a:off x="1334880" y="2850120"/>
              <a:ext cx="325656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4" name="Line 61"/>
            <p:cNvSpPr/>
            <p:nvPr/>
          </p:nvSpPr>
          <p:spPr>
            <a:xfrm>
              <a:off x="4595040" y="2850120"/>
              <a:ext cx="219024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5" name="Line 62"/>
            <p:cNvSpPr/>
            <p:nvPr/>
          </p:nvSpPr>
          <p:spPr>
            <a:xfrm>
              <a:off x="6786720" y="2850120"/>
              <a:ext cx="199368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6" name="Line 63"/>
            <p:cNvSpPr/>
            <p:nvPr/>
          </p:nvSpPr>
          <p:spPr>
            <a:xfrm>
              <a:off x="1334880" y="3235680"/>
              <a:ext cx="325656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7" name="Line 64"/>
            <p:cNvSpPr/>
            <p:nvPr/>
          </p:nvSpPr>
          <p:spPr>
            <a:xfrm>
              <a:off x="4595040" y="3235680"/>
              <a:ext cx="219024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8" name="Line 65"/>
            <p:cNvSpPr/>
            <p:nvPr/>
          </p:nvSpPr>
          <p:spPr>
            <a:xfrm>
              <a:off x="6786720" y="3235680"/>
              <a:ext cx="199368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9" name="Line 66"/>
            <p:cNvSpPr/>
            <p:nvPr/>
          </p:nvSpPr>
          <p:spPr>
            <a:xfrm>
              <a:off x="1334880" y="3621600"/>
              <a:ext cx="325656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0" name="Line 67"/>
            <p:cNvSpPr/>
            <p:nvPr/>
          </p:nvSpPr>
          <p:spPr>
            <a:xfrm>
              <a:off x="4595040" y="3621600"/>
              <a:ext cx="219024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1" name="Line 68"/>
            <p:cNvSpPr/>
            <p:nvPr/>
          </p:nvSpPr>
          <p:spPr>
            <a:xfrm>
              <a:off x="6786720" y="3621600"/>
              <a:ext cx="199368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2" name="Line 69"/>
            <p:cNvSpPr/>
            <p:nvPr/>
          </p:nvSpPr>
          <p:spPr>
            <a:xfrm>
              <a:off x="1334880" y="4157640"/>
              <a:ext cx="325656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3" name="Line 70"/>
            <p:cNvSpPr/>
            <p:nvPr/>
          </p:nvSpPr>
          <p:spPr>
            <a:xfrm>
              <a:off x="4595040" y="4157640"/>
              <a:ext cx="219024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4" name="Line 71"/>
            <p:cNvSpPr/>
            <p:nvPr/>
          </p:nvSpPr>
          <p:spPr>
            <a:xfrm>
              <a:off x="6786720" y="4157640"/>
              <a:ext cx="199368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5" name="Line 72"/>
            <p:cNvSpPr/>
            <p:nvPr/>
          </p:nvSpPr>
          <p:spPr>
            <a:xfrm>
              <a:off x="1334880" y="4561200"/>
              <a:ext cx="325656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6" name="Line 73"/>
            <p:cNvSpPr/>
            <p:nvPr/>
          </p:nvSpPr>
          <p:spPr>
            <a:xfrm>
              <a:off x="4595040" y="4561200"/>
              <a:ext cx="219024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7" name="Line 74"/>
            <p:cNvSpPr/>
            <p:nvPr/>
          </p:nvSpPr>
          <p:spPr>
            <a:xfrm>
              <a:off x="6786720" y="4561200"/>
              <a:ext cx="199368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8" name="Line 75"/>
            <p:cNvSpPr/>
            <p:nvPr/>
          </p:nvSpPr>
          <p:spPr>
            <a:xfrm>
              <a:off x="484200" y="4965840"/>
              <a:ext cx="84888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9" name="Line 76"/>
            <p:cNvSpPr/>
            <p:nvPr/>
          </p:nvSpPr>
          <p:spPr>
            <a:xfrm>
              <a:off x="1334880" y="4965840"/>
              <a:ext cx="325656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0" name="Line 77"/>
            <p:cNvSpPr/>
            <p:nvPr/>
          </p:nvSpPr>
          <p:spPr>
            <a:xfrm>
              <a:off x="4595040" y="4965840"/>
              <a:ext cx="219024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1" name="Line 78"/>
            <p:cNvSpPr/>
            <p:nvPr/>
          </p:nvSpPr>
          <p:spPr>
            <a:xfrm>
              <a:off x="6786720" y="4965840"/>
              <a:ext cx="1993680" cy="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2" name="Line 79"/>
            <p:cNvSpPr/>
            <p:nvPr/>
          </p:nvSpPr>
          <p:spPr>
            <a:xfrm>
              <a:off x="484200" y="649440"/>
              <a:ext cx="0" cy="23436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3" name="Line 80"/>
            <p:cNvSpPr/>
            <p:nvPr/>
          </p:nvSpPr>
          <p:spPr>
            <a:xfrm>
              <a:off x="484200" y="885600"/>
              <a:ext cx="0" cy="196272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4" name="Line 81"/>
            <p:cNvSpPr/>
            <p:nvPr/>
          </p:nvSpPr>
          <p:spPr>
            <a:xfrm>
              <a:off x="484200" y="2850120"/>
              <a:ext cx="0" cy="211392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5" name="Line 82"/>
            <p:cNvSpPr/>
            <p:nvPr/>
          </p:nvSpPr>
          <p:spPr>
            <a:xfrm>
              <a:off x="1334880" y="649440"/>
              <a:ext cx="0" cy="23436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6" name="Line 83"/>
            <p:cNvSpPr/>
            <p:nvPr/>
          </p:nvSpPr>
          <p:spPr>
            <a:xfrm>
              <a:off x="1334880" y="885600"/>
              <a:ext cx="0" cy="38376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7" name="Line 84"/>
            <p:cNvSpPr/>
            <p:nvPr/>
          </p:nvSpPr>
          <p:spPr>
            <a:xfrm>
              <a:off x="1334880" y="1271160"/>
              <a:ext cx="0" cy="38376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8" name="Line 85"/>
            <p:cNvSpPr/>
            <p:nvPr/>
          </p:nvSpPr>
          <p:spPr>
            <a:xfrm>
              <a:off x="1334880" y="1655280"/>
              <a:ext cx="0" cy="38376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9" name="Line 86"/>
            <p:cNvSpPr/>
            <p:nvPr/>
          </p:nvSpPr>
          <p:spPr>
            <a:xfrm>
              <a:off x="1334880" y="2040840"/>
              <a:ext cx="0" cy="40284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Line 87"/>
            <p:cNvSpPr/>
            <p:nvPr/>
          </p:nvSpPr>
          <p:spPr>
            <a:xfrm>
              <a:off x="1334880" y="2445480"/>
              <a:ext cx="0" cy="40284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" name="Line 88"/>
            <p:cNvSpPr/>
            <p:nvPr/>
          </p:nvSpPr>
          <p:spPr>
            <a:xfrm>
              <a:off x="1334880" y="2850120"/>
              <a:ext cx="0" cy="38376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" name="Line 89"/>
            <p:cNvSpPr/>
            <p:nvPr/>
          </p:nvSpPr>
          <p:spPr>
            <a:xfrm>
              <a:off x="1334880" y="3235680"/>
              <a:ext cx="0" cy="38412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" name="Line 90"/>
            <p:cNvSpPr/>
            <p:nvPr/>
          </p:nvSpPr>
          <p:spPr>
            <a:xfrm>
              <a:off x="1334880" y="3621600"/>
              <a:ext cx="0" cy="53460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Line 91"/>
            <p:cNvSpPr/>
            <p:nvPr/>
          </p:nvSpPr>
          <p:spPr>
            <a:xfrm>
              <a:off x="1334880" y="4157640"/>
              <a:ext cx="0" cy="40320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" name="Line 92"/>
            <p:cNvSpPr/>
            <p:nvPr/>
          </p:nvSpPr>
          <p:spPr>
            <a:xfrm>
              <a:off x="1334880" y="4561200"/>
              <a:ext cx="0" cy="40284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6" name="Line 93"/>
            <p:cNvSpPr/>
            <p:nvPr/>
          </p:nvSpPr>
          <p:spPr>
            <a:xfrm>
              <a:off x="4595040" y="649440"/>
              <a:ext cx="0" cy="23436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7" name="Line 94"/>
            <p:cNvSpPr/>
            <p:nvPr/>
          </p:nvSpPr>
          <p:spPr>
            <a:xfrm>
              <a:off x="4595040" y="885600"/>
              <a:ext cx="0" cy="38376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8" name="Line 95"/>
            <p:cNvSpPr/>
            <p:nvPr/>
          </p:nvSpPr>
          <p:spPr>
            <a:xfrm>
              <a:off x="4595040" y="1271160"/>
              <a:ext cx="0" cy="38376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Line 96"/>
            <p:cNvSpPr/>
            <p:nvPr/>
          </p:nvSpPr>
          <p:spPr>
            <a:xfrm>
              <a:off x="4595040" y="1655280"/>
              <a:ext cx="0" cy="38376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Line 97"/>
            <p:cNvSpPr/>
            <p:nvPr/>
          </p:nvSpPr>
          <p:spPr>
            <a:xfrm>
              <a:off x="4595040" y="2040840"/>
              <a:ext cx="0" cy="40284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1" name="Line 98"/>
            <p:cNvSpPr/>
            <p:nvPr/>
          </p:nvSpPr>
          <p:spPr>
            <a:xfrm>
              <a:off x="4595040" y="2445480"/>
              <a:ext cx="0" cy="40284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Line 99"/>
            <p:cNvSpPr/>
            <p:nvPr/>
          </p:nvSpPr>
          <p:spPr>
            <a:xfrm>
              <a:off x="4595040" y="2850120"/>
              <a:ext cx="0" cy="38376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3" name="Line 100"/>
            <p:cNvSpPr/>
            <p:nvPr/>
          </p:nvSpPr>
          <p:spPr>
            <a:xfrm>
              <a:off x="4595040" y="3235680"/>
              <a:ext cx="0" cy="38412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4" name="Line 101"/>
            <p:cNvSpPr/>
            <p:nvPr/>
          </p:nvSpPr>
          <p:spPr>
            <a:xfrm>
              <a:off x="4595040" y="3621600"/>
              <a:ext cx="0" cy="53460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5" name="Line 102"/>
            <p:cNvSpPr/>
            <p:nvPr/>
          </p:nvSpPr>
          <p:spPr>
            <a:xfrm>
              <a:off x="4595040" y="4157640"/>
              <a:ext cx="0" cy="40320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6" name="Line 103"/>
            <p:cNvSpPr/>
            <p:nvPr/>
          </p:nvSpPr>
          <p:spPr>
            <a:xfrm>
              <a:off x="4595040" y="4561200"/>
              <a:ext cx="0" cy="40284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7" name="Line 104"/>
            <p:cNvSpPr/>
            <p:nvPr/>
          </p:nvSpPr>
          <p:spPr>
            <a:xfrm>
              <a:off x="6786720" y="649440"/>
              <a:ext cx="0" cy="23436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8" name="Line 105"/>
            <p:cNvSpPr/>
            <p:nvPr/>
          </p:nvSpPr>
          <p:spPr>
            <a:xfrm>
              <a:off x="6786720" y="885600"/>
              <a:ext cx="0" cy="38376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9" name="Line 106"/>
            <p:cNvSpPr/>
            <p:nvPr/>
          </p:nvSpPr>
          <p:spPr>
            <a:xfrm>
              <a:off x="6786720" y="1271160"/>
              <a:ext cx="0" cy="38376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0" name="Line 107"/>
            <p:cNvSpPr/>
            <p:nvPr/>
          </p:nvSpPr>
          <p:spPr>
            <a:xfrm>
              <a:off x="6786720" y="1655280"/>
              <a:ext cx="0" cy="38376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Line 108"/>
            <p:cNvSpPr/>
            <p:nvPr/>
          </p:nvSpPr>
          <p:spPr>
            <a:xfrm>
              <a:off x="6786720" y="2040840"/>
              <a:ext cx="0" cy="40284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Line 109"/>
            <p:cNvSpPr/>
            <p:nvPr/>
          </p:nvSpPr>
          <p:spPr>
            <a:xfrm>
              <a:off x="6786720" y="2445480"/>
              <a:ext cx="0" cy="40284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" name="Line 110"/>
            <p:cNvSpPr/>
            <p:nvPr/>
          </p:nvSpPr>
          <p:spPr>
            <a:xfrm>
              <a:off x="6786720" y="2850120"/>
              <a:ext cx="0" cy="38376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" name="Line 111"/>
            <p:cNvSpPr/>
            <p:nvPr/>
          </p:nvSpPr>
          <p:spPr>
            <a:xfrm>
              <a:off x="6786720" y="3235680"/>
              <a:ext cx="0" cy="38412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Line 112"/>
            <p:cNvSpPr/>
            <p:nvPr/>
          </p:nvSpPr>
          <p:spPr>
            <a:xfrm>
              <a:off x="6786720" y="3621600"/>
              <a:ext cx="0" cy="53460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Line 113"/>
            <p:cNvSpPr/>
            <p:nvPr/>
          </p:nvSpPr>
          <p:spPr>
            <a:xfrm>
              <a:off x="6786720" y="4157640"/>
              <a:ext cx="0" cy="40320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Line 114"/>
            <p:cNvSpPr/>
            <p:nvPr/>
          </p:nvSpPr>
          <p:spPr>
            <a:xfrm>
              <a:off x="6786720" y="4561200"/>
              <a:ext cx="0" cy="40284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Line 115"/>
            <p:cNvSpPr/>
            <p:nvPr/>
          </p:nvSpPr>
          <p:spPr>
            <a:xfrm>
              <a:off x="8782200" y="649440"/>
              <a:ext cx="0" cy="23436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Line 116"/>
            <p:cNvSpPr/>
            <p:nvPr/>
          </p:nvSpPr>
          <p:spPr>
            <a:xfrm>
              <a:off x="8782200" y="885600"/>
              <a:ext cx="0" cy="38376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0" name="Line 117"/>
            <p:cNvSpPr/>
            <p:nvPr/>
          </p:nvSpPr>
          <p:spPr>
            <a:xfrm>
              <a:off x="8782200" y="1271160"/>
              <a:ext cx="0" cy="38376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1" name="Line 118"/>
            <p:cNvSpPr/>
            <p:nvPr/>
          </p:nvSpPr>
          <p:spPr>
            <a:xfrm>
              <a:off x="8782200" y="1655280"/>
              <a:ext cx="0" cy="38376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2" name="Line 119"/>
            <p:cNvSpPr/>
            <p:nvPr/>
          </p:nvSpPr>
          <p:spPr>
            <a:xfrm>
              <a:off x="8782200" y="2040840"/>
              <a:ext cx="0" cy="40284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3" name="Line 120"/>
            <p:cNvSpPr/>
            <p:nvPr/>
          </p:nvSpPr>
          <p:spPr>
            <a:xfrm>
              <a:off x="8782200" y="2445480"/>
              <a:ext cx="0" cy="40284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Line 121"/>
            <p:cNvSpPr/>
            <p:nvPr/>
          </p:nvSpPr>
          <p:spPr>
            <a:xfrm>
              <a:off x="8782200" y="2850120"/>
              <a:ext cx="0" cy="38376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Line 122"/>
            <p:cNvSpPr/>
            <p:nvPr/>
          </p:nvSpPr>
          <p:spPr>
            <a:xfrm>
              <a:off x="8782200" y="3235680"/>
              <a:ext cx="0" cy="38412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Line 123"/>
            <p:cNvSpPr/>
            <p:nvPr/>
          </p:nvSpPr>
          <p:spPr>
            <a:xfrm>
              <a:off x="8782200" y="3621600"/>
              <a:ext cx="0" cy="53460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7" name="Line 124"/>
            <p:cNvSpPr/>
            <p:nvPr/>
          </p:nvSpPr>
          <p:spPr>
            <a:xfrm>
              <a:off x="8782200" y="4157640"/>
              <a:ext cx="0" cy="40320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8" name="Line 125"/>
            <p:cNvSpPr/>
            <p:nvPr/>
          </p:nvSpPr>
          <p:spPr>
            <a:xfrm>
              <a:off x="8782200" y="4561200"/>
              <a:ext cx="0" cy="402840"/>
            </a:xfrm>
            <a:prstGeom prst="line">
              <a:avLst/>
            </a:prstGeom>
            <a:ln w="8640" cap="sq">
              <a:solidFill>
                <a:srgbClr val="9E9E9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CustomShape 1"/>
          <p:cNvSpPr/>
          <p:nvPr/>
        </p:nvSpPr>
        <p:spPr>
          <a:xfrm>
            <a:off x="483840" y="144360"/>
            <a:ext cx="8518680" cy="571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2000" b="1" strike="noStrike" spc="-1">
                <a:solidFill>
                  <a:srgbClr val="000000"/>
                </a:solidFill>
                <a:latin typeface="Calibri"/>
                <a:ea typeface="Arial"/>
              </a:rPr>
              <a:t>Конкурентное преимущество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270" name="Рисунок 269"/>
          <p:cNvPicPr/>
          <p:nvPr/>
        </p:nvPicPr>
        <p:blipFill>
          <a:blip r:embed="rId3"/>
          <a:stretch/>
        </p:blipFill>
        <p:spPr>
          <a:xfrm>
            <a:off x="6981840" y="154080"/>
            <a:ext cx="525600" cy="363600"/>
          </a:xfrm>
          <a:prstGeom prst="rect">
            <a:avLst/>
          </a:prstGeom>
          <a:ln>
            <a:noFill/>
          </a:ln>
        </p:spPr>
      </p:pic>
      <p:pic>
        <p:nvPicPr>
          <p:cNvPr id="271" name="Рисунок 270"/>
          <p:cNvPicPr/>
          <p:nvPr/>
        </p:nvPicPr>
        <p:blipFill>
          <a:blip r:embed="rId4"/>
          <a:stretch/>
        </p:blipFill>
        <p:spPr>
          <a:xfrm>
            <a:off x="7711920" y="136440"/>
            <a:ext cx="444960" cy="411480"/>
          </a:xfrm>
          <a:prstGeom prst="rect">
            <a:avLst/>
          </a:prstGeom>
          <a:ln>
            <a:noFill/>
          </a:ln>
        </p:spPr>
      </p:pic>
      <p:pic>
        <p:nvPicPr>
          <p:cNvPr id="272" name="Рисунок 271"/>
          <p:cNvPicPr/>
          <p:nvPr/>
        </p:nvPicPr>
        <p:blipFill>
          <a:blip r:embed="rId5"/>
          <a:stretch/>
        </p:blipFill>
        <p:spPr>
          <a:xfrm>
            <a:off x="8361360" y="163440"/>
            <a:ext cx="596880" cy="358920"/>
          </a:xfrm>
          <a:prstGeom prst="rect">
            <a:avLst/>
          </a:prstGeom>
          <a:ln>
            <a:noFill/>
          </a:ln>
        </p:spPr>
      </p:pic>
      <p:grpSp>
        <p:nvGrpSpPr>
          <p:cNvPr id="273" name="Group 2"/>
          <p:cNvGrpSpPr/>
          <p:nvPr/>
        </p:nvGrpSpPr>
        <p:grpSpPr>
          <a:xfrm>
            <a:off x="1523880" y="914400"/>
            <a:ext cx="5613840" cy="3684600"/>
            <a:chOff x="1523880" y="914400"/>
            <a:chExt cx="5613840" cy="3684600"/>
          </a:xfrm>
        </p:grpSpPr>
        <p:sp>
          <p:nvSpPr>
            <p:cNvPr id="274" name="CustomShape 3"/>
            <p:cNvSpPr/>
            <p:nvPr/>
          </p:nvSpPr>
          <p:spPr>
            <a:xfrm>
              <a:off x="3770280" y="914400"/>
              <a:ext cx="1119240" cy="3684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Идентичность бренда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75" name="CustomShape 4"/>
            <p:cNvSpPr/>
            <p:nvPr/>
          </p:nvSpPr>
          <p:spPr>
            <a:xfrm>
              <a:off x="1523880" y="914400"/>
              <a:ext cx="1119600" cy="3684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Стандартизация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76" name="CustomShape 5"/>
            <p:cNvSpPr/>
            <p:nvPr/>
          </p:nvSpPr>
          <p:spPr>
            <a:xfrm>
              <a:off x="6018120" y="914400"/>
              <a:ext cx="1119600" cy="3684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44748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480" algn="l"/>
                  <a:tab pos="6287760" algn="l"/>
                  <a:tab pos="6737040" algn="l"/>
                  <a:tab pos="7186320" algn="l"/>
                  <a:tab pos="7635600" algn="l"/>
                  <a:tab pos="8084880" algn="l"/>
                  <a:tab pos="8534160" algn="l"/>
                  <a:tab pos="8983440" algn="l"/>
                  <a:tab pos="8985240" algn="l"/>
                  <a:tab pos="9434160" algn="l"/>
                  <a:tab pos="9883440" algn="l"/>
                  <a:tab pos="10332720" algn="l"/>
                  <a:tab pos="10782000" algn="l"/>
                </a:tabLst>
              </a:pPr>
              <a:r>
                <a:rPr lang="ru-RU" sz="1800" b="0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        </a:t>
              </a:r>
              <a:r>
                <a:rPr lang="ru-RU" sz="1800" b="1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Уникальность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77" name="CustomShape 6"/>
            <p:cNvSpPr/>
            <p:nvPr/>
          </p:nvSpPr>
          <p:spPr>
            <a:xfrm>
              <a:off x="2647800" y="914400"/>
              <a:ext cx="1119600" cy="3684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8" name="CustomShape 7"/>
            <p:cNvSpPr/>
            <p:nvPr/>
          </p:nvSpPr>
          <p:spPr>
            <a:xfrm>
              <a:off x="4894200" y="914400"/>
              <a:ext cx="1119240" cy="3684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79" name="CustomShape 8"/>
          <p:cNvSpPr/>
          <p:nvPr/>
        </p:nvSpPr>
        <p:spPr>
          <a:xfrm>
            <a:off x="1800000" y="3240000"/>
            <a:ext cx="6119280" cy="354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Привлечение волонтеров       Создание брендбука 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80" name="CustomShape 9"/>
          <p:cNvSpPr/>
          <p:nvPr/>
        </p:nvSpPr>
        <p:spPr>
          <a:xfrm>
            <a:off x="1944000" y="2016000"/>
            <a:ext cx="5543280" cy="345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               </a:t>
            </a:r>
            <a:r>
              <a:rPr lang="ru-RU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Развитие социальных сетей </a:t>
            </a:r>
            <a:endParaRPr lang="ru-RU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CustomShape 1"/>
          <p:cNvSpPr/>
          <p:nvPr/>
        </p:nvSpPr>
        <p:spPr>
          <a:xfrm>
            <a:off x="483840" y="144360"/>
            <a:ext cx="8518680" cy="571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2000" b="1" strike="noStrike" spc="-1">
                <a:solidFill>
                  <a:srgbClr val="000000"/>
                </a:solidFill>
                <a:latin typeface="Calibri"/>
                <a:ea typeface="Arial"/>
              </a:rPr>
              <a:t>Анализ рынка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282" name="Рисунок 282"/>
          <p:cNvPicPr/>
          <p:nvPr/>
        </p:nvPicPr>
        <p:blipFill>
          <a:blip r:embed="rId3"/>
          <a:stretch/>
        </p:blipFill>
        <p:spPr>
          <a:xfrm>
            <a:off x="6981840" y="154080"/>
            <a:ext cx="525600" cy="363600"/>
          </a:xfrm>
          <a:prstGeom prst="rect">
            <a:avLst/>
          </a:prstGeom>
          <a:ln>
            <a:noFill/>
          </a:ln>
        </p:spPr>
      </p:pic>
      <p:pic>
        <p:nvPicPr>
          <p:cNvPr id="283" name="Рисунок 283"/>
          <p:cNvPicPr/>
          <p:nvPr/>
        </p:nvPicPr>
        <p:blipFill>
          <a:blip r:embed="rId4"/>
          <a:stretch/>
        </p:blipFill>
        <p:spPr>
          <a:xfrm>
            <a:off x="7711920" y="136440"/>
            <a:ext cx="444960" cy="411480"/>
          </a:xfrm>
          <a:prstGeom prst="rect">
            <a:avLst/>
          </a:prstGeom>
          <a:ln>
            <a:noFill/>
          </a:ln>
        </p:spPr>
      </p:pic>
      <p:pic>
        <p:nvPicPr>
          <p:cNvPr id="284" name="Рисунок 284"/>
          <p:cNvPicPr/>
          <p:nvPr/>
        </p:nvPicPr>
        <p:blipFill>
          <a:blip r:embed="rId5"/>
          <a:stretch/>
        </p:blipFill>
        <p:spPr>
          <a:xfrm>
            <a:off x="8361360" y="163440"/>
            <a:ext cx="596880" cy="358920"/>
          </a:xfrm>
          <a:prstGeom prst="rect">
            <a:avLst/>
          </a:prstGeom>
          <a:ln>
            <a:noFill/>
          </a:ln>
        </p:spPr>
      </p:pic>
      <p:pic>
        <p:nvPicPr>
          <p:cNvPr id="285" name="Рисунок 284"/>
          <p:cNvPicPr/>
          <p:nvPr/>
        </p:nvPicPr>
        <p:blipFill>
          <a:blip r:embed="rId6"/>
          <a:stretch/>
        </p:blipFill>
        <p:spPr>
          <a:xfrm>
            <a:off x="1440000" y="792000"/>
            <a:ext cx="6335640" cy="388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CustomShape 1"/>
          <p:cNvSpPr/>
          <p:nvPr/>
        </p:nvSpPr>
        <p:spPr>
          <a:xfrm>
            <a:off x="432000" y="288000"/>
            <a:ext cx="3311640" cy="34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Подсчёты анализа рынка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87" name="CustomShape 2"/>
          <p:cNvSpPr/>
          <p:nvPr/>
        </p:nvSpPr>
        <p:spPr>
          <a:xfrm>
            <a:off x="360000" y="822600"/>
            <a:ext cx="3311640" cy="414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Майка волонтера 1200р 20шт=24000р</a:t>
            </a: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Майка детская (м) 800р*10шт=8000р</a:t>
            </a: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Майка детская ж 800р*10шт=8000р</a:t>
            </a: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Термокружка 500D 10шт=5000р</a:t>
            </a: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Шопер 500р*10шт=5000р</a:t>
            </a: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Блокноты детские 200р *50шт=10000р</a:t>
            </a: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блокноты подарочные 200р 30=6000р</a:t>
            </a: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Канцелярия(ручки) 150р*50шт=7500р</a:t>
            </a: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Страничка ВК 5000р</a:t>
            </a: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Сайт 20000р</a:t>
            </a: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Итог 98 500р</a:t>
            </a: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300" b="0" strike="noStrike" spc="-1">
              <a:latin typeface="Arial"/>
            </a:endParaRPr>
          </a:p>
        </p:txBody>
      </p:sp>
      <p:sp>
        <p:nvSpPr>
          <p:cNvPr id="288" name="CustomShape 3"/>
          <p:cNvSpPr/>
          <p:nvPr/>
        </p:nvSpPr>
        <p:spPr>
          <a:xfrm>
            <a:off x="4464000" y="864000"/>
            <a:ext cx="4463640" cy="39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Список конкурентов:</a:t>
            </a: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Тук-тук, Мама&amp; Я. РГОО Особые дети</a:t>
            </a: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Подсолнух, Абажайка, От а до Я и другии</a:t>
            </a: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Потенциальная емкость: 927 детей Ростовская область</a:t>
            </a: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Фактическая емкость: 250 детей (Ростов-на-Дону)</a:t>
            </a: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Доступная емкость: 25 детей (10%)</a:t>
            </a: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Диагнозы РАС по-прежнему более чем в четыре раза чаще диагностируются среди</a:t>
            </a: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мальчиков (1 из 34), чем среди девочек (1 из 154), и о них собошают во всех расовых, этнических и социально-экономических группах. </a:t>
            </a: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Исследования, проведенные на нескольких континентах (Азия, Европа и Северная Америка), показатели, что уровень распространенности составляет примерно 1-2 процента. (Википедия)</a:t>
            </a:r>
            <a:endParaRPr lang="ru-RU" sz="13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CustomShape 1"/>
          <p:cNvSpPr/>
          <p:nvPr/>
        </p:nvSpPr>
        <p:spPr>
          <a:xfrm>
            <a:off x="483840" y="144360"/>
            <a:ext cx="8518680" cy="571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90" name="Рисунок 293"/>
          <p:cNvPicPr/>
          <p:nvPr/>
        </p:nvPicPr>
        <p:blipFill>
          <a:blip r:embed="rId3"/>
          <a:stretch/>
        </p:blipFill>
        <p:spPr>
          <a:xfrm>
            <a:off x="6981840" y="154080"/>
            <a:ext cx="525600" cy="363600"/>
          </a:xfrm>
          <a:prstGeom prst="rect">
            <a:avLst/>
          </a:prstGeom>
          <a:ln>
            <a:noFill/>
          </a:ln>
        </p:spPr>
      </p:pic>
      <p:pic>
        <p:nvPicPr>
          <p:cNvPr id="291" name="Рисунок 294"/>
          <p:cNvPicPr/>
          <p:nvPr/>
        </p:nvPicPr>
        <p:blipFill>
          <a:blip r:embed="rId4"/>
          <a:stretch/>
        </p:blipFill>
        <p:spPr>
          <a:xfrm>
            <a:off x="7711920" y="136440"/>
            <a:ext cx="444960" cy="411480"/>
          </a:xfrm>
          <a:prstGeom prst="rect">
            <a:avLst/>
          </a:prstGeom>
          <a:ln>
            <a:noFill/>
          </a:ln>
        </p:spPr>
      </p:pic>
      <p:pic>
        <p:nvPicPr>
          <p:cNvPr id="292" name="Рисунок 295"/>
          <p:cNvPicPr/>
          <p:nvPr/>
        </p:nvPicPr>
        <p:blipFill>
          <a:blip r:embed="rId5"/>
          <a:stretch/>
        </p:blipFill>
        <p:spPr>
          <a:xfrm>
            <a:off x="8361360" y="163440"/>
            <a:ext cx="596880" cy="358920"/>
          </a:xfrm>
          <a:prstGeom prst="rect">
            <a:avLst/>
          </a:prstGeom>
          <a:ln>
            <a:noFill/>
          </a:ln>
        </p:spPr>
      </p:pic>
      <p:pic>
        <p:nvPicPr>
          <p:cNvPr id="293" name="Рисунок 292"/>
          <p:cNvPicPr/>
          <p:nvPr/>
        </p:nvPicPr>
        <p:blipFill>
          <a:blip r:embed="rId6"/>
          <a:stretch/>
        </p:blipFill>
        <p:spPr>
          <a:xfrm>
            <a:off x="813960" y="825120"/>
            <a:ext cx="7610040" cy="4142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CustomShape 1"/>
          <p:cNvSpPr/>
          <p:nvPr/>
        </p:nvSpPr>
        <p:spPr>
          <a:xfrm>
            <a:off x="483840" y="144360"/>
            <a:ext cx="8518680" cy="571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2000" b="1" strike="noStrike" spc="-1">
                <a:solidFill>
                  <a:srgbClr val="000000"/>
                </a:solidFill>
                <a:latin typeface="Calibri"/>
                <a:ea typeface="Arial"/>
              </a:rPr>
              <a:t>Что уже сделано и перспективы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299" name="Рисунок 311"/>
          <p:cNvPicPr/>
          <p:nvPr/>
        </p:nvPicPr>
        <p:blipFill>
          <a:blip r:embed="rId3"/>
          <a:stretch/>
        </p:blipFill>
        <p:spPr>
          <a:xfrm>
            <a:off x="6981840" y="154080"/>
            <a:ext cx="525600" cy="363600"/>
          </a:xfrm>
          <a:prstGeom prst="rect">
            <a:avLst/>
          </a:prstGeom>
          <a:ln>
            <a:noFill/>
          </a:ln>
        </p:spPr>
      </p:pic>
      <p:pic>
        <p:nvPicPr>
          <p:cNvPr id="300" name="Рисунок 312"/>
          <p:cNvPicPr/>
          <p:nvPr/>
        </p:nvPicPr>
        <p:blipFill>
          <a:blip r:embed="rId4"/>
          <a:stretch/>
        </p:blipFill>
        <p:spPr>
          <a:xfrm>
            <a:off x="7711920" y="136440"/>
            <a:ext cx="444960" cy="411480"/>
          </a:xfrm>
          <a:prstGeom prst="rect">
            <a:avLst/>
          </a:prstGeom>
          <a:ln>
            <a:noFill/>
          </a:ln>
        </p:spPr>
      </p:pic>
      <p:pic>
        <p:nvPicPr>
          <p:cNvPr id="301" name="Рисунок 313"/>
          <p:cNvPicPr/>
          <p:nvPr/>
        </p:nvPicPr>
        <p:blipFill>
          <a:blip r:embed="rId5"/>
          <a:stretch/>
        </p:blipFill>
        <p:spPr>
          <a:xfrm>
            <a:off x="8361360" y="163440"/>
            <a:ext cx="596880" cy="358920"/>
          </a:xfrm>
          <a:prstGeom prst="rect">
            <a:avLst/>
          </a:prstGeom>
          <a:ln>
            <a:noFill/>
          </a:ln>
        </p:spPr>
      </p:pic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B389CB35-4535-B568-96D1-C8C288F34183}"/>
              </a:ext>
            </a:extLst>
          </p:cNvPr>
          <p:cNvGrpSpPr/>
          <p:nvPr/>
        </p:nvGrpSpPr>
        <p:grpSpPr>
          <a:xfrm>
            <a:off x="-93600" y="170460"/>
            <a:ext cx="8998560" cy="4785120"/>
            <a:chOff x="73080" y="360000"/>
            <a:chExt cx="8998560" cy="4785120"/>
          </a:xfrm>
        </p:grpSpPr>
        <p:pic>
          <p:nvPicPr>
            <p:cNvPr id="315" name="Рисунок 330"/>
            <p:cNvPicPr/>
            <p:nvPr/>
          </p:nvPicPr>
          <p:blipFill>
            <a:blip r:embed="rId6"/>
            <a:stretch/>
          </p:blipFill>
          <p:spPr>
            <a:xfrm>
              <a:off x="4788360" y="360000"/>
              <a:ext cx="1166040" cy="165564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2" name="Группа 1">
              <a:extLst>
                <a:ext uri="{FF2B5EF4-FFF2-40B4-BE49-F238E27FC236}">
                  <a16:creationId xmlns="" xmlns:a16="http://schemas.microsoft.com/office/drawing/2014/main" id="{F0DF7009-2597-873A-7F0F-DFC3BFEE61C6}"/>
                </a:ext>
              </a:extLst>
            </p:cNvPr>
            <p:cNvGrpSpPr/>
            <p:nvPr/>
          </p:nvGrpSpPr>
          <p:grpSpPr>
            <a:xfrm>
              <a:off x="73080" y="639720"/>
              <a:ext cx="8998560" cy="4505400"/>
              <a:chOff x="73080" y="639720"/>
              <a:chExt cx="8998560" cy="4505400"/>
            </a:xfrm>
          </p:grpSpPr>
          <p:pic>
            <p:nvPicPr>
              <p:cNvPr id="294" name="Рисунок 306"/>
              <p:cNvPicPr/>
              <p:nvPr/>
            </p:nvPicPr>
            <p:blipFill>
              <a:blip r:embed="rId7"/>
              <a:stretch/>
            </p:blipFill>
            <p:spPr>
              <a:xfrm>
                <a:off x="5954760" y="717480"/>
                <a:ext cx="1819440" cy="217836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95" name="Рисунок 307"/>
              <p:cNvPicPr/>
              <p:nvPr/>
            </p:nvPicPr>
            <p:blipFill>
              <a:blip r:embed="rId8"/>
              <a:stretch/>
            </p:blipFill>
            <p:spPr>
              <a:xfrm>
                <a:off x="7314744" y="2553120"/>
                <a:ext cx="1368720" cy="17748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96" name="Рисунок 308"/>
              <p:cNvPicPr/>
              <p:nvPr/>
            </p:nvPicPr>
            <p:blipFill>
              <a:blip r:embed="rId9"/>
              <a:stretch/>
            </p:blipFill>
            <p:spPr>
              <a:xfrm>
                <a:off x="2952720" y="1079640"/>
                <a:ext cx="1835280" cy="201780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98" name="CustomShape 2"/>
              <p:cNvSpPr/>
              <p:nvPr/>
            </p:nvSpPr>
            <p:spPr>
              <a:xfrm>
                <a:off x="482760" y="1052280"/>
                <a:ext cx="7786800" cy="3414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302" name="Рисунок 314"/>
              <p:cNvPicPr/>
              <p:nvPr/>
            </p:nvPicPr>
            <p:blipFill>
              <a:blip r:embed="rId10"/>
              <a:stretch/>
            </p:blipFill>
            <p:spPr>
              <a:xfrm>
                <a:off x="73080" y="639720"/>
                <a:ext cx="2444760" cy="231156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03" name="Рисунок 315"/>
              <p:cNvPicPr/>
              <p:nvPr/>
            </p:nvPicPr>
            <p:blipFill>
              <a:blip r:embed="rId11"/>
              <a:stretch/>
            </p:blipFill>
            <p:spPr>
              <a:xfrm>
                <a:off x="1655640" y="2190600"/>
                <a:ext cx="1509840" cy="140832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04" name="Рисунок 316"/>
              <p:cNvPicPr/>
              <p:nvPr/>
            </p:nvPicPr>
            <p:blipFill>
              <a:blip r:embed="rId12"/>
              <a:stretch/>
            </p:blipFill>
            <p:spPr>
              <a:xfrm>
                <a:off x="7620480" y="3527640"/>
                <a:ext cx="1357560" cy="12272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05" name="Рисунок 317"/>
              <p:cNvPicPr/>
              <p:nvPr/>
            </p:nvPicPr>
            <p:blipFill>
              <a:blip r:embed="rId13"/>
              <a:stretch/>
            </p:blipFill>
            <p:spPr>
              <a:xfrm>
                <a:off x="4248000" y="2209680"/>
                <a:ext cx="1803600" cy="225756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06" name="Рисунок 318"/>
              <p:cNvPicPr/>
              <p:nvPr/>
            </p:nvPicPr>
            <p:blipFill>
              <a:blip r:embed="rId14"/>
              <a:stretch/>
            </p:blipFill>
            <p:spPr>
              <a:xfrm>
                <a:off x="2520000" y="3511080"/>
                <a:ext cx="1276560" cy="163368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07" name="Рисунок 319"/>
              <p:cNvPicPr/>
              <p:nvPr/>
            </p:nvPicPr>
            <p:blipFill>
              <a:blip r:embed="rId15"/>
              <a:srcRect l="15137" t="32483" r="15152" b="32525"/>
              <a:stretch/>
            </p:blipFill>
            <p:spPr>
              <a:xfrm>
                <a:off x="144720" y="3475080"/>
                <a:ext cx="1438560" cy="15642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08" name="Рисунок 323"/>
              <p:cNvPicPr/>
              <p:nvPr/>
            </p:nvPicPr>
            <p:blipFill>
              <a:blip r:embed="rId16"/>
              <a:stretch/>
            </p:blipFill>
            <p:spPr>
              <a:xfrm>
                <a:off x="7886160" y="648000"/>
                <a:ext cx="1185480" cy="107964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09" name="CustomShape 3"/>
              <p:cNvSpPr/>
              <p:nvPr/>
            </p:nvSpPr>
            <p:spPr>
              <a:xfrm>
                <a:off x="7488000" y="1728000"/>
                <a:ext cx="1439640" cy="3596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no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ru-RU" sz="1800" b="1" strike="noStrike" spc="-1">
                    <a:solidFill>
                      <a:srgbClr val="2A6099"/>
                    </a:solidFill>
                    <a:latin typeface="Arial"/>
                    <a:ea typeface="DejaVu Sans"/>
                  </a:rPr>
                  <a:t>Брендбук</a:t>
                </a:r>
                <a:endParaRPr lang="ru-RU" sz="1800" b="0" strike="noStrike" spc="-1">
                  <a:latin typeface="Arial"/>
                </a:endParaRPr>
              </a:p>
            </p:txBody>
          </p:sp>
          <p:sp>
            <p:nvSpPr>
              <p:cNvPr id="310" name="CustomShape 4"/>
              <p:cNvSpPr/>
              <p:nvPr/>
            </p:nvSpPr>
            <p:spPr>
              <a:xfrm>
                <a:off x="7682400" y="4755240"/>
                <a:ext cx="1295640" cy="3895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no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ru-RU" sz="1800" b="1" strike="noStrike" spc="-1">
                    <a:solidFill>
                      <a:srgbClr val="2A6099"/>
                    </a:solidFill>
                    <a:latin typeface="Arial"/>
                    <a:ea typeface="DejaVu Sans"/>
                  </a:rPr>
                  <a:t>Мы в ВК</a:t>
                </a:r>
                <a:endParaRPr lang="ru-RU" sz="1800" b="0" strike="noStrike" spc="-1">
                  <a:latin typeface="Arial"/>
                </a:endParaRPr>
              </a:p>
            </p:txBody>
          </p:sp>
          <p:sp>
            <p:nvSpPr>
              <p:cNvPr id="311" name="CustomShape 5"/>
              <p:cNvSpPr/>
              <p:nvPr/>
            </p:nvSpPr>
            <p:spPr>
              <a:xfrm>
                <a:off x="1728000" y="4104000"/>
                <a:ext cx="1223640" cy="34596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no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ru-RU" sz="1800" b="1" strike="noStrike" spc="-1">
                    <a:solidFill>
                      <a:srgbClr val="2A6099"/>
                    </a:solidFill>
                    <a:latin typeface="Arial"/>
                    <a:ea typeface="DejaVu Sans"/>
                  </a:rPr>
                  <a:t>Мы в ТГ</a:t>
                </a:r>
                <a:endParaRPr lang="ru-RU" sz="1800" b="0" strike="noStrike" spc="-1">
                  <a:latin typeface="Arial"/>
                </a:endParaRPr>
              </a:p>
            </p:txBody>
          </p:sp>
          <p:sp>
            <p:nvSpPr>
              <p:cNvPr id="312" name="Line 6"/>
              <p:cNvSpPr/>
              <p:nvPr/>
            </p:nvSpPr>
            <p:spPr>
              <a:xfrm flipH="1">
                <a:off x="1440000" y="4536000"/>
                <a:ext cx="432000" cy="0"/>
              </a:xfrm>
              <a:prstGeom prst="line">
                <a:avLst/>
              </a:prstGeom>
              <a:ln w="38160">
                <a:solidFill>
                  <a:srgbClr val="3465A4"/>
                </a:solidFill>
                <a:round/>
                <a:tailEnd type="triangl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313" name="Line 7"/>
              <p:cNvSpPr/>
              <p:nvPr/>
            </p:nvSpPr>
            <p:spPr>
              <a:xfrm flipV="1">
                <a:off x="8784000" y="1656000"/>
                <a:ext cx="0" cy="432000"/>
              </a:xfrm>
              <a:prstGeom prst="line">
                <a:avLst/>
              </a:prstGeom>
              <a:ln w="38160">
                <a:solidFill>
                  <a:srgbClr val="3465A4"/>
                </a:solidFill>
                <a:round/>
                <a:tailEnd type="triangl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314" name="Line 8"/>
              <p:cNvSpPr/>
              <p:nvPr/>
            </p:nvSpPr>
            <p:spPr>
              <a:xfrm flipV="1">
                <a:off x="8856000" y="4713120"/>
                <a:ext cx="0" cy="432000"/>
              </a:xfrm>
              <a:prstGeom prst="line">
                <a:avLst/>
              </a:prstGeom>
              <a:ln w="38160">
                <a:solidFill>
                  <a:srgbClr val="3465A4"/>
                </a:solidFill>
                <a:round/>
                <a:tailEnd type="triangl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316" name="Рисунок 331"/>
              <p:cNvPicPr/>
              <p:nvPr/>
            </p:nvPicPr>
            <p:blipFill>
              <a:blip r:embed="rId17"/>
              <a:stretch/>
            </p:blipFill>
            <p:spPr>
              <a:xfrm>
                <a:off x="5748840" y="3566700"/>
                <a:ext cx="980371" cy="142056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17" name="Рисунок 332"/>
              <p:cNvPicPr/>
              <p:nvPr/>
            </p:nvPicPr>
            <p:blipFill>
              <a:blip r:embed="rId18"/>
              <a:stretch/>
            </p:blipFill>
            <p:spPr>
              <a:xfrm>
                <a:off x="3600000" y="3533400"/>
                <a:ext cx="1007640" cy="1434240"/>
              </a:xfrm>
              <a:prstGeom prst="rect">
                <a:avLst/>
              </a:prstGeom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Рисунок 330"/>
          <p:cNvPicPr/>
          <p:nvPr/>
        </p:nvPicPr>
        <p:blipFill>
          <a:blip r:embed="rId3"/>
          <a:srcRect t="12501" b="12501"/>
          <a:stretch/>
        </p:blipFill>
        <p:spPr>
          <a:xfrm rot="2640000">
            <a:off x="2053440" y="719280"/>
            <a:ext cx="1078200" cy="1078200"/>
          </a:xfrm>
          <a:prstGeom prst="rect">
            <a:avLst/>
          </a:prstGeom>
          <a:ln>
            <a:noFill/>
          </a:ln>
        </p:spPr>
      </p:pic>
      <p:sp>
        <p:nvSpPr>
          <p:cNvPr id="319" name="CustomShape 1"/>
          <p:cNvSpPr/>
          <p:nvPr/>
        </p:nvSpPr>
        <p:spPr>
          <a:xfrm>
            <a:off x="2026080" y="1793880"/>
            <a:ext cx="975600" cy="63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Алехина </a:t>
            </a:r>
            <a:endParaRPr lang="ru-R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Ева-Дарья </a:t>
            </a:r>
            <a:endParaRPr lang="ru-R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Сергеевна</a:t>
            </a:r>
            <a:endParaRPr lang="ru-RU" sz="1200" b="0" strike="noStrike" spc="-1">
              <a:latin typeface="Arial"/>
            </a:endParaRPr>
          </a:p>
        </p:txBody>
      </p:sp>
      <p:pic>
        <p:nvPicPr>
          <p:cNvPr id="320" name="Рисунок 332"/>
          <p:cNvPicPr/>
          <p:nvPr/>
        </p:nvPicPr>
        <p:blipFill>
          <a:blip r:embed="rId4"/>
          <a:srcRect t="17162" b="7826"/>
          <a:stretch/>
        </p:blipFill>
        <p:spPr>
          <a:xfrm>
            <a:off x="3573360" y="723960"/>
            <a:ext cx="1078200" cy="1077840"/>
          </a:xfrm>
          <a:prstGeom prst="rect">
            <a:avLst/>
          </a:prstGeom>
          <a:ln>
            <a:noFill/>
          </a:ln>
        </p:spPr>
      </p:pic>
      <p:sp>
        <p:nvSpPr>
          <p:cNvPr id="321" name="CustomShape 2"/>
          <p:cNvSpPr/>
          <p:nvPr/>
        </p:nvSpPr>
        <p:spPr>
          <a:xfrm>
            <a:off x="3624120" y="1844640"/>
            <a:ext cx="981720" cy="63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Арустамян </a:t>
            </a:r>
            <a:endParaRPr lang="ru-R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Бесхалум </a:t>
            </a:r>
            <a:endParaRPr lang="ru-R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Надировна</a:t>
            </a:r>
            <a:endParaRPr lang="ru-RU" sz="1200" b="0" strike="noStrike" spc="-1">
              <a:latin typeface="Arial"/>
            </a:endParaRPr>
          </a:p>
        </p:txBody>
      </p:sp>
      <p:pic>
        <p:nvPicPr>
          <p:cNvPr id="322" name="Рисунок 334"/>
          <p:cNvPicPr/>
          <p:nvPr/>
        </p:nvPicPr>
        <p:blipFill>
          <a:blip r:embed="rId5"/>
          <a:srcRect l="43996" t="13506" r="22469" b="63395"/>
          <a:stretch/>
        </p:blipFill>
        <p:spPr>
          <a:xfrm>
            <a:off x="384120" y="696960"/>
            <a:ext cx="1125720" cy="1033560"/>
          </a:xfrm>
          <a:prstGeom prst="rect">
            <a:avLst/>
          </a:prstGeom>
          <a:ln>
            <a:noFill/>
          </a:ln>
        </p:spPr>
      </p:pic>
      <p:sp>
        <p:nvSpPr>
          <p:cNvPr id="323" name="CustomShape 3"/>
          <p:cNvSpPr/>
          <p:nvPr/>
        </p:nvSpPr>
        <p:spPr>
          <a:xfrm>
            <a:off x="252000" y="1793880"/>
            <a:ext cx="1099080" cy="63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Горшенина </a:t>
            </a:r>
            <a:endParaRPr lang="ru-R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Полина </a:t>
            </a:r>
            <a:endParaRPr lang="ru-R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Анатольевна</a:t>
            </a:r>
            <a:endParaRPr lang="ru-RU" sz="1200" b="0" strike="noStrike" spc="-1">
              <a:latin typeface="Arial"/>
            </a:endParaRPr>
          </a:p>
        </p:txBody>
      </p:sp>
      <p:pic>
        <p:nvPicPr>
          <p:cNvPr id="324" name="Рисунок 336"/>
          <p:cNvPicPr/>
          <p:nvPr/>
        </p:nvPicPr>
        <p:blipFill>
          <a:blip r:embed="rId6"/>
          <a:srcRect l="223" t="4136" r="-216" b="29230"/>
          <a:stretch/>
        </p:blipFill>
        <p:spPr>
          <a:xfrm>
            <a:off x="5200560" y="736560"/>
            <a:ext cx="1078200" cy="1078200"/>
          </a:xfrm>
          <a:prstGeom prst="rect">
            <a:avLst/>
          </a:prstGeom>
          <a:ln>
            <a:noFill/>
          </a:ln>
        </p:spPr>
      </p:pic>
      <p:sp>
        <p:nvSpPr>
          <p:cNvPr id="325" name="CustomShape 4"/>
          <p:cNvSpPr/>
          <p:nvPr/>
        </p:nvSpPr>
        <p:spPr>
          <a:xfrm>
            <a:off x="5281920" y="1857240"/>
            <a:ext cx="1009080" cy="63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Грибова </a:t>
            </a:r>
            <a:endParaRPr lang="ru-R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Екатерина </a:t>
            </a:r>
            <a:endParaRPr lang="ru-R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Викторовна</a:t>
            </a:r>
            <a:endParaRPr lang="ru-RU" sz="1200" b="0" strike="noStrike" spc="-1">
              <a:latin typeface="Arial"/>
            </a:endParaRPr>
          </a:p>
        </p:txBody>
      </p:sp>
      <p:pic>
        <p:nvPicPr>
          <p:cNvPr id="326" name="Рисунок 338"/>
          <p:cNvPicPr/>
          <p:nvPr/>
        </p:nvPicPr>
        <p:blipFill>
          <a:blip r:embed="rId7"/>
          <a:srcRect t="7904" b="25462"/>
          <a:stretch/>
        </p:blipFill>
        <p:spPr>
          <a:xfrm>
            <a:off x="6729480" y="730080"/>
            <a:ext cx="1077840" cy="1078200"/>
          </a:xfrm>
          <a:prstGeom prst="rect">
            <a:avLst/>
          </a:prstGeom>
          <a:ln>
            <a:noFill/>
          </a:ln>
        </p:spPr>
      </p:pic>
      <p:sp>
        <p:nvSpPr>
          <p:cNvPr id="327" name="CustomShape 5"/>
          <p:cNvSpPr/>
          <p:nvPr/>
        </p:nvSpPr>
        <p:spPr>
          <a:xfrm>
            <a:off x="6703920" y="1889280"/>
            <a:ext cx="1105200" cy="63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Давиденко </a:t>
            </a:r>
            <a:endParaRPr lang="ru-R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Элеонора </a:t>
            </a:r>
            <a:endParaRPr lang="ru-R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Сергеевна</a:t>
            </a:r>
            <a:endParaRPr lang="ru-RU" sz="1200" b="0" strike="noStrike" spc="-1">
              <a:latin typeface="Arial"/>
            </a:endParaRPr>
          </a:p>
        </p:txBody>
      </p:sp>
      <p:pic>
        <p:nvPicPr>
          <p:cNvPr id="328" name="Рисунок 340"/>
          <p:cNvPicPr/>
          <p:nvPr/>
        </p:nvPicPr>
        <p:blipFill>
          <a:blip r:embed="rId8"/>
          <a:srcRect t="85" b="24814"/>
          <a:stretch/>
        </p:blipFill>
        <p:spPr>
          <a:xfrm>
            <a:off x="384120" y="2697120"/>
            <a:ext cx="1078200" cy="1078200"/>
          </a:xfrm>
          <a:prstGeom prst="rect">
            <a:avLst/>
          </a:prstGeom>
          <a:ln>
            <a:noFill/>
          </a:ln>
        </p:spPr>
      </p:pic>
      <p:sp>
        <p:nvSpPr>
          <p:cNvPr id="329" name="CustomShape 6"/>
          <p:cNvSpPr/>
          <p:nvPr/>
        </p:nvSpPr>
        <p:spPr>
          <a:xfrm>
            <a:off x="290160" y="3784680"/>
            <a:ext cx="1020960" cy="63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Дикунова </a:t>
            </a:r>
            <a:endParaRPr lang="ru-R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Анастасия </a:t>
            </a:r>
            <a:endParaRPr lang="ru-R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Алексеевна</a:t>
            </a:r>
            <a:endParaRPr lang="ru-RU" sz="1200" b="0" strike="noStrike" spc="-1">
              <a:latin typeface="Arial"/>
            </a:endParaRPr>
          </a:p>
        </p:txBody>
      </p:sp>
      <p:pic>
        <p:nvPicPr>
          <p:cNvPr id="330" name="Рисунок 342"/>
          <p:cNvPicPr/>
          <p:nvPr/>
        </p:nvPicPr>
        <p:blipFill>
          <a:blip r:embed="rId9"/>
          <a:srcRect l="249" t="4801" r="-241" b="24457"/>
          <a:stretch/>
        </p:blipFill>
        <p:spPr>
          <a:xfrm>
            <a:off x="2054160" y="2697120"/>
            <a:ext cx="1078200" cy="1078200"/>
          </a:xfrm>
          <a:prstGeom prst="rect">
            <a:avLst/>
          </a:prstGeom>
          <a:ln>
            <a:noFill/>
          </a:ln>
        </p:spPr>
      </p:pic>
      <p:sp>
        <p:nvSpPr>
          <p:cNvPr id="331" name="CustomShape 7"/>
          <p:cNvSpPr/>
          <p:nvPr/>
        </p:nvSpPr>
        <p:spPr>
          <a:xfrm>
            <a:off x="2091960" y="3710160"/>
            <a:ext cx="1020960" cy="63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Дунаева </a:t>
            </a:r>
            <a:endParaRPr lang="ru-R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Татьяна </a:t>
            </a:r>
            <a:endParaRPr lang="ru-R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Алексеевна</a:t>
            </a:r>
            <a:endParaRPr lang="ru-RU" sz="1200" b="0" strike="noStrike" spc="-1">
              <a:latin typeface="Arial"/>
            </a:endParaRPr>
          </a:p>
        </p:txBody>
      </p:sp>
      <p:pic>
        <p:nvPicPr>
          <p:cNvPr id="332" name="Рисунок 344"/>
          <p:cNvPicPr/>
          <p:nvPr/>
        </p:nvPicPr>
        <p:blipFill>
          <a:blip r:embed="rId10"/>
          <a:srcRect t="21865" b="21865"/>
          <a:stretch/>
        </p:blipFill>
        <p:spPr>
          <a:xfrm>
            <a:off x="3573360" y="2697120"/>
            <a:ext cx="1078200" cy="1078200"/>
          </a:xfrm>
          <a:prstGeom prst="rect">
            <a:avLst/>
          </a:prstGeom>
          <a:ln>
            <a:noFill/>
          </a:ln>
        </p:spPr>
      </p:pic>
      <p:pic>
        <p:nvPicPr>
          <p:cNvPr id="333" name="Рисунок 345"/>
          <p:cNvPicPr/>
          <p:nvPr/>
        </p:nvPicPr>
        <p:blipFill>
          <a:blip r:embed="rId11"/>
          <a:srcRect l="117" t="118" r="-111" b="22999"/>
          <a:stretch/>
        </p:blipFill>
        <p:spPr>
          <a:xfrm>
            <a:off x="5200560" y="2705040"/>
            <a:ext cx="1078200" cy="1078200"/>
          </a:xfrm>
          <a:prstGeom prst="rect">
            <a:avLst/>
          </a:prstGeom>
          <a:ln>
            <a:noFill/>
          </a:ln>
        </p:spPr>
      </p:pic>
      <p:pic>
        <p:nvPicPr>
          <p:cNvPr id="334" name="Рисунок 346"/>
          <p:cNvPicPr/>
          <p:nvPr/>
        </p:nvPicPr>
        <p:blipFill>
          <a:blip r:embed="rId12"/>
          <a:srcRect l="13845" r="19414"/>
          <a:stretch/>
        </p:blipFill>
        <p:spPr>
          <a:xfrm>
            <a:off x="6826320" y="2738520"/>
            <a:ext cx="1077840" cy="1077840"/>
          </a:xfrm>
          <a:prstGeom prst="rect">
            <a:avLst/>
          </a:prstGeom>
          <a:ln>
            <a:noFill/>
          </a:ln>
        </p:spPr>
      </p:pic>
      <p:sp>
        <p:nvSpPr>
          <p:cNvPr id="335" name="CustomShape 8"/>
          <p:cNvSpPr/>
          <p:nvPr/>
        </p:nvSpPr>
        <p:spPr>
          <a:xfrm>
            <a:off x="3373560" y="3760920"/>
            <a:ext cx="1240200" cy="63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Пахомова </a:t>
            </a:r>
            <a:endParaRPr lang="ru-R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Елена </a:t>
            </a:r>
            <a:endParaRPr lang="ru-R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Владимировна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336" name="CustomShape 9"/>
          <p:cNvSpPr/>
          <p:nvPr/>
        </p:nvSpPr>
        <p:spPr>
          <a:xfrm>
            <a:off x="5206680" y="3710160"/>
            <a:ext cx="1031400" cy="63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Слепченко </a:t>
            </a:r>
            <a:endParaRPr lang="ru-R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Яна </a:t>
            </a:r>
            <a:endParaRPr lang="ru-R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Васильевна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337" name="CustomShape 10"/>
          <p:cNvSpPr/>
          <p:nvPr/>
        </p:nvSpPr>
        <p:spPr>
          <a:xfrm>
            <a:off x="6850440" y="3840120"/>
            <a:ext cx="1019880" cy="63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Шрайбер </a:t>
            </a:r>
            <a:endParaRPr lang="ru-R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Илья </a:t>
            </a:r>
            <a:endParaRPr lang="ru-R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  <a:ea typeface="Arial"/>
              </a:rPr>
              <a:t>Теодорович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338" name="CustomShape 11"/>
          <p:cNvSpPr/>
          <p:nvPr/>
        </p:nvSpPr>
        <p:spPr>
          <a:xfrm>
            <a:off x="483840" y="144360"/>
            <a:ext cx="8518680" cy="571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2000" b="1" strike="noStrike" spc="-1">
                <a:solidFill>
                  <a:srgbClr val="000000"/>
                </a:solidFill>
                <a:latin typeface="Calibri"/>
                <a:ea typeface="Arial"/>
              </a:rPr>
              <a:t>Команда проекта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339" name="Рисунок 351"/>
          <p:cNvPicPr/>
          <p:nvPr/>
        </p:nvPicPr>
        <p:blipFill>
          <a:blip r:embed="rId13"/>
          <a:stretch/>
        </p:blipFill>
        <p:spPr>
          <a:xfrm>
            <a:off x="6981840" y="154080"/>
            <a:ext cx="525600" cy="363600"/>
          </a:xfrm>
          <a:prstGeom prst="rect">
            <a:avLst/>
          </a:prstGeom>
          <a:ln>
            <a:noFill/>
          </a:ln>
        </p:spPr>
      </p:pic>
      <p:pic>
        <p:nvPicPr>
          <p:cNvPr id="340" name="Рисунок 352"/>
          <p:cNvPicPr/>
          <p:nvPr/>
        </p:nvPicPr>
        <p:blipFill>
          <a:blip r:embed="rId14"/>
          <a:stretch/>
        </p:blipFill>
        <p:spPr>
          <a:xfrm>
            <a:off x="7711920" y="136440"/>
            <a:ext cx="444960" cy="411480"/>
          </a:xfrm>
          <a:prstGeom prst="rect">
            <a:avLst/>
          </a:prstGeom>
          <a:ln>
            <a:noFill/>
          </a:ln>
        </p:spPr>
      </p:pic>
      <p:pic>
        <p:nvPicPr>
          <p:cNvPr id="341" name="Рисунок 353"/>
          <p:cNvPicPr/>
          <p:nvPr/>
        </p:nvPicPr>
        <p:blipFill>
          <a:blip r:embed="rId15"/>
          <a:stretch/>
        </p:blipFill>
        <p:spPr>
          <a:xfrm>
            <a:off x="8361360" y="163440"/>
            <a:ext cx="596880" cy="358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CustomShape 1"/>
          <p:cNvSpPr/>
          <p:nvPr/>
        </p:nvSpPr>
        <p:spPr>
          <a:xfrm>
            <a:off x="483840" y="144360"/>
            <a:ext cx="8518680" cy="571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2000" b="1" strike="noStrike" spc="-1">
                <a:solidFill>
                  <a:srgbClr val="000000"/>
                </a:solidFill>
                <a:latin typeface="Calibri"/>
                <a:ea typeface="Arial"/>
              </a:rPr>
              <a:t>Контакты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343" name="CustomShape 2"/>
          <p:cNvSpPr/>
          <p:nvPr/>
        </p:nvSpPr>
        <p:spPr>
          <a:xfrm>
            <a:off x="482760" y="1052280"/>
            <a:ext cx="7786800" cy="341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rmAutofit/>
          </a:bodyPr>
          <a:lstStyle/>
          <a:p>
            <a:pPr>
              <a:lnSpc>
                <a:spcPct val="100000"/>
              </a:lnSpc>
              <a:spcAft>
                <a:spcPts val="1199"/>
              </a:spcAft>
              <a:tabLst>
                <a:tab pos="0" algn="l"/>
                <a:tab pos="104760" algn="l"/>
                <a:tab pos="553680" algn="l"/>
                <a:tab pos="1002960" algn="l"/>
                <a:tab pos="1452240" algn="l"/>
                <a:tab pos="1901520" algn="l"/>
                <a:tab pos="2350800" algn="l"/>
                <a:tab pos="2800080" algn="l"/>
                <a:tab pos="3249360" algn="l"/>
                <a:tab pos="3698640" algn="l"/>
                <a:tab pos="4147920" algn="l"/>
                <a:tab pos="4597200" algn="l"/>
                <a:tab pos="5046480" algn="l"/>
                <a:tab pos="5495760" algn="l"/>
                <a:tab pos="5945040" algn="l"/>
                <a:tab pos="6394320" algn="l"/>
                <a:tab pos="6843600" algn="l"/>
                <a:tab pos="7292880" algn="l"/>
                <a:tab pos="7742160" algn="l"/>
                <a:tab pos="8191440" algn="l"/>
                <a:tab pos="864072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600" b="1" strike="noStrike" spc="-1">
                <a:solidFill>
                  <a:srgbClr val="6600CC"/>
                </a:solidFill>
                <a:latin typeface="Calibri"/>
                <a:ea typeface="Arial"/>
              </a:rPr>
              <a:t>Почта</a:t>
            </a: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Arial"/>
              </a:rPr>
              <a:t> </a:t>
            </a:r>
            <a:r>
              <a:rPr lang="ru-RU" sz="1600" b="0" u="sng" strike="noStrike" spc="-1">
                <a:solidFill>
                  <a:srgbClr val="0000FF"/>
                </a:solidFill>
                <a:uFillTx/>
                <a:latin typeface="Calibri"/>
                <a:ea typeface="Arial"/>
                <a:hlinkClick r:id="rId3"/>
              </a:rPr>
              <a:t>lvgoryunova@sfedu.ru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  <a:tabLst>
                <a:tab pos="0" algn="l"/>
                <a:tab pos="104760" algn="l"/>
                <a:tab pos="553680" algn="l"/>
                <a:tab pos="1002960" algn="l"/>
                <a:tab pos="1452240" algn="l"/>
                <a:tab pos="1901520" algn="l"/>
                <a:tab pos="2350800" algn="l"/>
                <a:tab pos="2800080" algn="l"/>
                <a:tab pos="3249360" algn="l"/>
                <a:tab pos="3698640" algn="l"/>
                <a:tab pos="4147920" algn="l"/>
                <a:tab pos="4597200" algn="l"/>
                <a:tab pos="5046480" algn="l"/>
                <a:tab pos="5495760" algn="l"/>
                <a:tab pos="5945040" algn="l"/>
                <a:tab pos="6394320" algn="l"/>
                <a:tab pos="6843600" algn="l"/>
                <a:tab pos="7292880" algn="l"/>
                <a:tab pos="7742160" algn="l"/>
                <a:tab pos="8191440" algn="l"/>
                <a:tab pos="864072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600" b="1" strike="noStrike" spc="-1">
                <a:solidFill>
                  <a:srgbClr val="6600CC"/>
                </a:solidFill>
                <a:latin typeface="Calibri"/>
                <a:ea typeface="Arial"/>
              </a:rPr>
              <a:t>Адрес </a:t>
            </a: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Arial"/>
              </a:rPr>
              <a:t>просп. Ворошиловский, 16/71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  <a:tabLst>
                <a:tab pos="0" algn="l"/>
                <a:tab pos="104760" algn="l"/>
                <a:tab pos="553680" algn="l"/>
                <a:tab pos="1002960" algn="l"/>
                <a:tab pos="1452240" algn="l"/>
                <a:tab pos="1901520" algn="l"/>
                <a:tab pos="2350800" algn="l"/>
                <a:tab pos="2800080" algn="l"/>
                <a:tab pos="3249360" algn="l"/>
                <a:tab pos="3698640" algn="l"/>
                <a:tab pos="4147920" algn="l"/>
                <a:tab pos="4597200" algn="l"/>
                <a:tab pos="5046480" algn="l"/>
                <a:tab pos="5495760" algn="l"/>
                <a:tab pos="5945040" algn="l"/>
                <a:tab pos="6394320" algn="l"/>
                <a:tab pos="6843600" algn="l"/>
                <a:tab pos="7292880" algn="l"/>
                <a:tab pos="7742160" algn="l"/>
                <a:tab pos="8191440" algn="l"/>
                <a:tab pos="864072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  <a:tabLst>
                <a:tab pos="0" algn="l"/>
                <a:tab pos="104760" algn="l"/>
                <a:tab pos="553680" algn="l"/>
                <a:tab pos="1002960" algn="l"/>
                <a:tab pos="1452240" algn="l"/>
                <a:tab pos="1901520" algn="l"/>
                <a:tab pos="2350800" algn="l"/>
                <a:tab pos="2800080" algn="l"/>
                <a:tab pos="3249360" algn="l"/>
                <a:tab pos="3698640" algn="l"/>
                <a:tab pos="4147920" algn="l"/>
                <a:tab pos="4597200" algn="l"/>
                <a:tab pos="5046480" algn="l"/>
                <a:tab pos="5495760" algn="l"/>
                <a:tab pos="5945040" algn="l"/>
                <a:tab pos="6394320" algn="l"/>
                <a:tab pos="6843600" algn="l"/>
                <a:tab pos="7292880" algn="l"/>
                <a:tab pos="7742160" algn="l"/>
                <a:tab pos="8191440" algn="l"/>
                <a:tab pos="864072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  <a:tabLst>
                <a:tab pos="0" algn="l"/>
                <a:tab pos="104760" algn="l"/>
                <a:tab pos="553680" algn="l"/>
                <a:tab pos="1002960" algn="l"/>
                <a:tab pos="1452240" algn="l"/>
                <a:tab pos="1901520" algn="l"/>
                <a:tab pos="2350800" algn="l"/>
                <a:tab pos="2800080" algn="l"/>
                <a:tab pos="3249360" algn="l"/>
                <a:tab pos="3698640" algn="l"/>
                <a:tab pos="4147920" algn="l"/>
                <a:tab pos="4597200" algn="l"/>
                <a:tab pos="5046480" algn="l"/>
                <a:tab pos="5495760" algn="l"/>
                <a:tab pos="5945040" algn="l"/>
                <a:tab pos="6394320" algn="l"/>
                <a:tab pos="6843600" algn="l"/>
                <a:tab pos="7292880" algn="l"/>
                <a:tab pos="7742160" algn="l"/>
                <a:tab pos="8191440" algn="l"/>
                <a:tab pos="864072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  <a:tabLst>
                <a:tab pos="0" algn="l"/>
                <a:tab pos="104760" algn="l"/>
                <a:tab pos="553680" algn="l"/>
                <a:tab pos="1002960" algn="l"/>
                <a:tab pos="1452240" algn="l"/>
                <a:tab pos="1901520" algn="l"/>
                <a:tab pos="2350800" algn="l"/>
                <a:tab pos="2800080" algn="l"/>
                <a:tab pos="3249360" algn="l"/>
                <a:tab pos="3698640" algn="l"/>
                <a:tab pos="4147920" algn="l"/>
                <a:tab pos="4597200" algn="l"/>
                <a:tab pos="5046480" algn="l"/>
                <a:tab pos="5495760" algn="l"/>
                <a:tab pos="5945040" algn="l"/>
                <a:tab pos="6394320" algn="l"/>
                <a:tab pos="6843600" algn="l"/>
                <a:tab pos="7292880" algn="l"/>
                <a:tab pos="7742160" algn="l"/>
                <a:tab pos="8191440" algn="l"/>
                <a:tab pos="864072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  <a:tabLst>
                <a:tab pos="0" algn="l"/>
                <a:tab pos="104760" algn="l"/>
                <a:tab pos="553680" algn="l"/>
                <a:tab pos="1002960" algn="l"/>
                <a:tab pos="1452240" algn="l"/>
                <a:tab pos="1901520" algn="l"/>
                <a:tab pos="2350800" algn="l"/>
                <a:tab pos="2800080" algn="l"/>
                <a:tab pos="3249360" algn="l"/>
                <a:tab pos="3698640" algn="l"/>
                <a:tab pos="4147920" algn="l"/>
                <a:tab pos="4597200" algn="l"/>
                <a:tab pos="5046480" algn="l"/>
                <a:tab pos="5495760" algn="l"/>
                <a:tab pos="5945040" algn="l"/>
                <a:tab pos="6394320" algn="l"/>
                <a:tab pos="6843600" algn="l"/>
                <a:tab pos="7292880" algn="l"/>
                <a:tab pos="7742160" algn="l"/>
                <a:tab pos="8191440" algn="l"/>
                <a:tab pos="864072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  <a:tabLst>
                <a:tab pos="0" algn="l"/>
                <a:tab pos="104760" algn="l"/>
                <a:tab pos="553680" algn="l"/>
                <a:tab pos="1002960" algn="l"/>
                <a:tab pos="1452240" algn="l"/>
                <a:tab pos="1901520" algn="l"/>
                <a:tab pos="2350800" algn="l"/>
                <a:tab pos="2800080" algn="l"/>
                <a:tab pos="3249360" algn="l"/>
                <a:tab pos="3698640" algn="l"/>
                <a:tab pos="4147920" algn="l"/>
                <a:tab pos="4597200" algn="l"/>
                <a:tab pos="5046480" algn="l"/>
                <a:tab pos="5495760" algn="l"/>
                <a:tab pos="5945040" algn="l"/>
                <a:tab pos="6394320" algn="l"/>
                <a:tab pos="6843600" algn="l"/>
                <a:tab pos="7292880" algn="l"/>
                <a:tab pos="7742160" algn="l"/>
                <a:tab pos="8191440" algn="l"/>
                <a:tab pos="864072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600" b="1" strike="noStrike" spc="-1">
                <a:solidFill>
                  <a:srgbClr val="6600CC"/>
                </a:solidFill>
                <a:latin typeface="Calibri"/>
                <a:ea typeface="Arial"/>
              </a:rPr>
              <a:t>                                                                                                                   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344" name="Рисунок 356"/>
          <p:cNvPicPr/>
          <p:nvPr/>
        </p:nvPicPr>
        <p:blipFill>
          <a:blip r:embed="rId4"/>
          <a:stretch/>
        </p:blipFill>
        <p:spPr>
          <a:xfrm>
            <a:off x="6981840" y="154080"/>
            <a:ext cx="525600" cy="363600"/>
          </a:xfrm>
          <a:prstGeom prst="rect">
            <a:avLst/>
          </a:prstGeom>
          <a:ln>
            <a:noFill/>
          </a:ln>
        </p:spPr>
      </p:pic>
      <p:pic>
        <p:nvPicPr>
          <p:cNvPr id="345" name="Рисунок 357"/>
          <p:cNvPicPr/>
          <p:nvPr/>
        </p:nvPicPr>
        <p:blipFill>
          <a:blip r:embed="rId5"/>
          <a:stretch/>
        </p:blipFill>
        <p:spPr>
          <a:xfrm>
            <a:off x="7711920" y="136440"/>
            <a:ext cx="444960" cy="411480"/>
          </a:xfrm>
          <a:prstGeom prst="rect">
            <a:avLst/>
          </a:prstGeom>
          <a:ln>
            <a:noFill/>
          </a:ln>
        </p:spPr>
      </p:pic>
      <p:pic>
        <p:nvPicPr>
          <p:cNvPr id="346" name="Рисунок 358"/>
          <p:cNvPicPr/>
          <p:nvPr/>
        </p:nvPicPr>
        <p:blipFill>
          <a:blip r:embed="rId6"/>
          <a:stretch/>
        </p:blipFill>
        <p:spPr>
          <a:xfrm>
            <a:off x="8361360" y="163440"/>
            <a:ext cx="596880" cy="358920"/>
          </a:xfrm>
          <a:prstGeom prst="rect">
            <a:avLst/>
          </a:prstGeom>
          <a:ln>
            <a:noFill/>
          </a:ln>
        </p:spPr>
      </p:pic>
      <p:pic>
        <p:nvPicPr>
          <p:cNvPr id="347" name="Рисунок 359"/>
          <p:cNvPicPr/>
          <p:nvPr/>
        </p:nvPicPr>
        <p:blipFill>
          <a:blip r:embed="rId7"/>
          <a:stretch/>
        </p:blipFill>
        <p:spPr>
          <a:xfrm>
            <a:off x="7632000" y="1008000"/>
            <a:ext cx="1079280" cy="988920"/>
          </a:xfrm>
          <a:prstGeom prst="rect">
            <a:avLst/>
          </a:prstGeom>
          <a:ln>
            <a:noFill/>
          </a:ln>
        </p:spPr>
      </p:pic>
      <p:pic>
        <p:nvPicPr>
          <p:cNvPr id="348" name="Рисунок 360"/>
          <p:cNvPicPr/>
          <p:nvPr/>
        </p:nvPicPr>
        <p:blipFill>
          <a:blip r:embed="rId8"/>
          <a:stretch/>
        </p:blipFill>
        <p:spPr>
          <a:xfrm>
            <a:off x="576000" y="1872000"/>
            <a:ext cx="4145400" cy="2763360"/>
          </a:xfrm>
          <a:prstGeom prst="rect">
            <a:avLst/>
          </a:prstGeom>
          <a:ln>
            <a:noFill/>
          </a:ln>
        </p:spPr>
      </p:pic>
      <p:pic>
        <p:nvPicPr>
          <p:cNvPr id="349" name="Рисунок 361"/>
          <p:cNvPicPr/>
          <p:nvPr/>
        </p:nvPicPr>
        <p:blipFill>
          <a:blip r:embed="rId9"/>
          <a:stretch/>
        </p:blipFill>
        <p:spPr>
          <a:xfrm>
            <a:off x="5040000" y="1437480"/>
            <a:ext cx="2014560" cy="2449800"/>
          </a:xfrm>
          <a:prstGeom prst="rect">
            <a:avLst/>
          </a:prstGeom>
          <a:ln>
            <a:noFill/>
          </a:ln>
        </p:spPr>
      </p:pic>
      <p:sp>
        <p:nvSpPr>
          <p:cNvPr id="350" name="CustomShape 3"/>
          <p:cNvSpPr/>
          <p:nvPr/>
        </p:nvSpPr>
        <p:spPr>
          <a:xfrm>
            <a:off x="7416000" y="648000"/>
            <a:ext cx="1583280" cy="345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2A6099"/>
                </a:solidFill>
                <a:latin typeface="Arial"/>
                <a:ea typeface="DejaVu Sans"/>
              </a:rPr>
              <a:t>Мы в ВК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51" name="Line 4"/>
          <p:cNvSpPr/>
          <p:nvPr/>
        </p:nvSpPr>
        <p:spPr>
          <a:xfrm>
            <a:off x="8562600" y="697680"/>
            <a:ext cx="0" cy="363240"/>
          </a:xfrm>
          <a:prstGeom prst="line">
            <a:avLst/>
          </a:prstGeom>
          <a:ln w="38160">
            <a:solidFill>
              <a:srgbClr val="2A6099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52" name="Рисунок 364"/>
          <p:cNvPicPr/>
          <p:nvPr/>
        </p:nvPicPr>
        <p:blipFill>
          <a:blip r:embed="rId10"/>
          <a:stretch/>
        </p:blipFill>
        <p:spPr>
          <a:xfrm>
            <a:off x="7344000" y="3168000"/>
            <a:ext cx="1367280" cy="1439280"/>
          </a:xfrm>
          <a:prstGeom prst="rect">
            <a:avLst/>
          </a:prstGeom>
          <a:ln>
            <a:noFill/>
          </a:ln>
        </p:spPr>
      </p:pic>
      <p:sp>
        <p:nvSpPr>
          <p:cNvPr id="353" name="CustomShape 5"/>
          <p:cNvSpPr/>
          <p:nvPr/>
        </p:nvSpPr>
        <p:spPr>
          <a:xfrm>
            <a:off x="7344000" y="2808000"/>
            <a:ext cx="1511280" cy="345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2A6099"/>
                </a:solidFill>
                <a:latin typeface="Arial"/>
                <a:ea typeface="DejaVu Sans"/>
              </a:rPr>
              <a:t>Мы в ТГ 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54" name="Line 6"/>
          <p:cNvSpPr/>
          <p:nvPr/>
        </p:nvSpPr>
        <p:spPr>
          <a:xfrm>
            <a:off x="8454600" y="2838960"/>
            <a:ext cx="0" cy="363240"/>
          </a:xfrm>
          <a:prstGeom prst="line">
            <a:avLst/>
          </a:prstGeom>
          <a:ln w="38160">
            <a:solidFill>
              <a:srgbClr val="2A6099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CustomShape 1"/>
          <p:cNvSpPr/>
          <p:nvPr/>
        </p:nvSpPr>
        <p:spPr>
          <a:xfrm>
            <a:off x="165240" y="4503600"/>
            <a:ext cx="694368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Arial"/>
              </a:rPr>
              <a:t>Контакты команды: lvgoryunova@sfedu.ru, zemlina@sfedu.ru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356" name="CustomShape 2"/>
          <p:cNvSpPr/>
          <p:nvPr/>
        </p:nvSpPr>
        <p:spPr>
          <a:xfrm>
            <a:off x="1339200" y="3730680"/>
            <a:ext cx="2595600" cy="30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Arial"/>
              </a:rPr>
              <a:t>Горюнова Лилия Васильевна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357" name="Рисунок 323"/>
          <p:cNvPicPr/>
          <p:nvPr/>
        </p:nvPicPr>
        <p:blipFill>
          <a:blip r:embed="rId3"/>
          <a:srcRect l="16680" r="16680"/>
          <a:stretch/>
        </p:blipFill>
        <p:spPr>
          <a:xfrm>
            <a:off x="1312920" y="938160"/>
            <a:ext cx="2632320" cy="2632320"/>
          </a:xfrm>
          <a:prstGeom prst="rect">
            <a:avLst/>
          </a:prstGeom>
          <a:ln>
            <a:noFill/>
          </a:ln>
        </p:spPr>
      </p:pic>
      <p:pic>
        <p:nvPicPr>
          <p:cNvPr id="358" name="Рисунок 324"/>
          <p:cNvPicPr/>
          <p:nvPr/>
        </p:nvPicPr>
        <p:blipFill>
          <a:blip r:embed="rId4"/>
          <a:srcRect l="6954" r="6954"/>
          <a:stretch/>
        </p:blipFill>
        <p:spPr>
          <a:xfrm>
            <a:off x="5195880" y="938160"/>
            <a:ext cx="2633760" cy="2633760"/>
          </a:xfrm>
          <a:prstGeom prst="rect">
            <a:avLst/>
          </a:prstGeom>
          <a:ln>
            <a:noFill/>
          </a:ln>
        </p:spPr>
      </p:pic>
      <p:sp>
        <p:nvSpPr>
          <p:cNvPr id="359" name="CustomShape 3"/>
          <p:cNvSpPr/>
          <p:nvPr/>
        </p:nvSpPr>
        <p:spPr>
          <a:xfrm>
            <a:off x="5189040" y="3730680"/>
            <a:ext cx="2910960" cy="30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Arial"/>
              </a:rPr>
              <a:t>Землина Екатерина Михайловна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360" name="CustomShape 4"/>
          <p:cNvSpPr/>
          <p:nvPr/>
        </p:nvSpPr>
        <p:spPr>
          <a:xfrm>
            <a:off x="483840" y="144360"/>
            <a:ext cx="8518680" cy="571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48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480" algn="l"/>
                <a:tab pos="6287760" algn="l"/>
                <a:tab pos="6737040" algn="l"/>
                <a:tab pos="7186320" algn="l"/>
                <a:tab pos="7635600" algn="l"/>
                <a:tab pos="8084880" algn="l"/>
                <a:tab pos="8534160" algn="l"/>
                <a:tab pos="8983440" algn="l"/>
                <a:tab pos="8985240" algn="l"/>
                <a:tab pos="9434160" algn="l"/>
                <a:tab pos="9883440" algn="l"/>
                <a:tab pos="10332720" algn="l"/>
                <a:tab pos="10782000" algn="l"/>
              </a:tabLst>
            </a:pPr>
            <a:r>
              <a:rPr lang="ru-RU" sz="2000" b="1" strike="noStrike" spc="-1">
                <a:solidFill>
                  <a:srgbClr val="000000"/>
                </a:solidFill>
                <a:latin typeface="Calibri"/>
                <a:ea typeface="Arial"/>
              </a:rPr>
              <a:t>Команда проекта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361" name="Рисунок 327"/>
          <p:cNvPicPr/>
          <p:nvPr/>
        </p:nvPicPr>
        <p:blipFill>
          <a:blip r:embed="rId5"/>
          <a:stretch/>
        </p:blipFill>
        <p:spPr>
          <a:xfrm>
            <a:off x="6981840" y="154080"/>
            <a:ext cx="525600" cy="363600"/>
          </a:xfrm>
          <a:prstGeom prst="rect">
            <a:avLst/>
          </a:prstGeom>
          <a:ln>
            <a:noFill/>
          </a:ln>
        </p:spPr>
      </p:pic>
      <p:pic>
        <p:nvPicPr>
          <p:cNvPr id="362" name="Рисунок 328"/>
          <p:cNvPicPr/>
          <p:nvPr/>
        </p:nvPicPr>
        <p:blipFill>
          <a:blip r:embed="rId6"/>
          <a:stretch/>
        </p:blipFill>
        <p:spPr>
          <a:xfrm>
            <a:off x="7711920" y="136440"/>
            <a:ext cx="444960" cy="411480"/>
          </a:xfrm>
          <a:prstGeom prst="rect">
            <a:avLst/>
          </a:prstGeom>
          <a:ln>
            <a:noFill/>
          </a:ln>
        </p:spPr>
      </p:pic>
      <p:pic>
        <p:nvPicPr>
          <p:cNvPr id="363" name="Рисунок 329"/>
          <p:cNvPicPr/>
          <p:nvPr/>
        </p:nvPicPr>
        <p:blipFill>
          <a:blip r:embed="rId7"/>
          <a:stretch/>
        </p:blipFill>
        <p:spPr>
          <a:xfrm>
            <a:off x="8361360" y="163440"/>
            <a:ext cx="596880" cy="358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34482</TotalTime>
  <Words>866</Words>
  <Application>Microsoft Office PowerPoint</Application>
  <PresentationFormat>Произвольный</PresentationFormat>
  <Paragraphs>178</Paragraphs>
  <Slides>12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</dc:creator>
  <cp:lastModifiedBy>User</cp:lastModifiedBy>
  <cp:revision>9</cp:revision>
  <dcterms:modified xsi:type="dcterms:W3CDTF">2023-12-13T10:26:46Z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ntentTypeId">
    <vt:lpwstr>0x0101006FB2D1576FAF51458055EACA621576C2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12</vt:i4>
  </property>
  <property fmtid="{D5CDD505-2E9C-101B-9397-08002B2CF9AE}" pid="9" name="PresentationFormat">
    <vt:lpwstr>Произвольный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14</vt:i4>
  </property>
</Properties>
</file>