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  <p:sldMasterId id="2147483657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906000" cy="6858000" type="A4"/>
  <p:notesSz cx="6797675" cy="9926638"/>
  <p:embeddedFontLst>
    <p:embeddedFont>
      <p:font typeface="Arimo" panose="020B060402020202020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680BC3-2FB7-41B1-BB5E-6E5EC4930F83}">
  <a:tblStyle styleId="{69680BC3-2FB7-41B1-BB5E-6E5EC4930F8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FEEF0"/>
          </a:solidFill>
        </a:fill>
      </a:tcStyle>
    </a:wholeTbl>
    <a:band1H>
      <a:tcTxStyle/>
      <a:tcStyle>
        <a:tcBdr/>
        <a:fill>
          <a:solidFill>
            <a:srgbClr val="DEDBD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EDBDF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FEEF0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FEEF0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E5A56AC-1DCE-48F6-8DC2-5F30B748616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9B4937E-F48F-4B15-8F89-E60F09B0500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DEBEE"/>
          </a:solidFill>
        </a:fill>
      </a:tcStyle>
    </a:wholeTbl>
    <a:band1H>
      <a:tcTxStyle/>
      <a:tcStyle>
        <a:tcBdr/>
        <a:fill>
          <a:solidFill>
            <a:srgbClr val="DAD4D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AD4D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8" d="100"/>
          <a:sy n="128" d="100"/>
        </p:scale>
        <p:origin x="1070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31" name="Google Shape;2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49" name="Google Shape;2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千图网海量PPT模板www.58pic.com">
  <p:cSld name="千图网海量PPT模板www.58pic.com">
    <p:bg>
      <p:bgPr>
        <a:solidFill>
          <a:srgbClr val="241A1D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Заголовок и объект">
  <p:cSld name="4_Заголовок и объект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0" i="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3pPr>
            <a:lvl4pPr lvl="3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cxnSp>
        <p:nvCxnSpPr>
          <p:cNvPr id="20" name="Google Shape;20;p4"/>
          <p:cNvCxnSpPr/>
          <p:nvPr/>
        </p:nvCxnSpPr>
        <p:spPr>
          <a:xfrm rot="10800000" flipH="1">
            <a:off x="682331" y="4303841"/>
            <a:ext cx="2709080" cy="1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2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" name="Google Shape;21;p4"/>
          <p:cNvCxnSpPr/>
          <p:nvPr/>
        </p:nvCxnSpPr>
        <p:spPr>
          <a:xfrm>
            <a:off x="682328" y="4303832"/>
            <a:ext cx="52666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" name="Google Shape;22;p4"/>
          <p:cNvPicPr preferRelativeResize="0"/>
          <p:nvPr/>
        </p:nvPicPr>
        <p:blipFill rotWithShape="1">
          <a:blip r:embed="rId2">
            <a:alphaModFix/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4"/>
          <p:cNvGrpSpPr/>
          <p:nvPr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24" name="Google Shape;24;p4"/>
            <p:cNvCxnSpPr/>
            <p:nvPr/>
          </p:nvCxnSpPr>
          <p:spPr>
            <a:xfrm>
              <a:off x="839789" y="214474"/>
              <a:ext cx="648203" cy="0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29803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" name="Google Shape;25;p4"/>
            <p:cNvCxnSpPr/>
            <p:nvPr/>
          </p:nvCxnSpPr>
          <p:spPr>
            <a:xfrm>
              <a:off x="839788" y="214466"/>
              <a:ext cx="26511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151">
          <p15:clr>
            <a:srgbClr val="FBAE40"/>
          </p15:clr>
        </p15:guide>
        <p15:guide id="3" orient="horz" pos="40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ацентный подзаголовок">
  <p:cSld name="Заголовок и ацентный подзаголовок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596395" y="1736727"/>
            <a:ext cx="872143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6550" algn="l">
              <a:lnSpc>
                <a:spcPct val="100000"/>
              </a:lnSpc>
              <a:spcBef>
                <a:spcPts val="110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-"/>
              <a:defRPr sz="1700" b="0" i="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9562" algn="l">
              <a:lnSpc>
                <a:spcPct val="90000"/>
              </a:lnSpc>
              <a:spcBef>
                <a:spcPts val="924"/>
              </a:spcBef>
              <a:spcAft>
                <a:spcPts val="0"/>
              </a:spcAft>
              <a:buClr>
                <a:schemeClr val="dk1"/>
              </a:buClr>
              <a:buSzPts val="1275"/>
              <a:buFont typeface="Noto Sans Symbols"/>
              <a:buChar char="▪"/>
              <a:defRPr sz="1500" b="0" i="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1150" algn="l">
              <a:lnSpc>
                <a:spcPct val="100000"/>
              </a:lnSpc>
              <a:spcBef>
                <a:spcPts val="831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✔"/>
              <a:defRPr sz="1300" b="0" i="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115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 b="0" i="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ftr" idx="11"/>
          </p:nvPr>
        </p:nvSpPr>
        <p:spPr>
          <a:xfrm>
            <a:off x="3281363" y="6412485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7091220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2" name="Google Shape;32;p5"/>
          <p:cNvGrpSpPr/>
          <p:nvPr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33" name="Google Shape;33;p5"/>
            <p:cNvCxnSpPr/>
            <p:nvPr/>
          </p:nvCxnSpPr>
          <p:spPr>
            <a:xfrm rot="10800000" flipH="1">
              <a:off x="658814" y="800103"/>
              <a:ext cx="1051146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" name="Google Shape;34;p5"/>
            <p:cNvCxnSpPr/>
            <p:nvPr/>
          </p:nvCxnSpPr>
          <p:spPr>
            <a:xfrm rot="10800000">
              <a:off x="1357457" y="101459"/>
              <a:ext cx="0" cy="139728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35" name="Google Shape;35;p5"/>
          <p:cNvPicPr preferRelativeResize="0"/>
          <p:nvPr/>
        </p:nvPicPr>
        <p:blipFill rotWithShape="1">
          <a:blip r:embed="rId2">
            <a:alphaModFix/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" name="Google Shape;36;p5"/>
          <p:cNvGrpSpPr/>
          <p:nvPr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37" name="Google Shape;37;p5"/>
            <p:cNvCxnSpPr/>
            <p:nvPr/>
          </p:nvCxnSpPr>
          <p:spPr>
            <a:xfrm rot="10800000" flipH="1">
              <a:off x="658814" y="800105"/>
              <a:ext cx="618251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8" name="Google Shape;38;p5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9" name="Google Shape;39;p5"/>
          <p:cNvGrpSpPr/>
          <p:nvPr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40" name="Google Shape;40;p5"/>
            <p:cNvCxnSpPr/>
            <p:nvPr/>
          </p:nvCxnSpPr>
          <p:spPr>
            <a:xfrm rot="10800000" flipH="1">
              <a:off x="658814" y="800106"/>
              <a:ext cx="83394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1" name="Google Shape;41;p5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577851" y="1192099"/>
            <a:ext cx="4789309" cy="437244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3" pos="715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596395" y="1156156"/>
            <a:ext cx="8721437" cy="504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6550" algn="l">
              <a:lnSpc>
                <a:spcPct val="100000"/>
              </a:lnSpc>
              <a:spcBef>
                <a:spcPts val="110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-"/>
              <a:defRPr sz="1700" b="0" i="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9562" algn="l">
              <a:lnSpc>
                <a:spcPct val="90000"/>
              </a:lnSpc>
              <a:spcBef>
                <a:spcPts val="924"/>
              </a:spcBef>
              <a:spcAft>
                <a:spcPts val="0"/>
              </a:spcAft>
              <a:buClr>
                <a:schemeClr val="dk1"/>
              </a:buClr>
              <a:buSzPts val="1275"/>
              <a:buFont typeface="Noto Sans Symbols"/>
              <a:buChar char="▪"/>
              <a:defRPr sz="1500" b="0" i="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1150" algn="l">
              <a:lnSpc>
                <a:spcPct val="100000"/>
              </a:lnSpc>
              <a:spcBef>
                <a:spcPts val="831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✔"/>
              <a:defRPr sz="1300" b="0" i="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115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281363" y="6412485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7091220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49" name="Google Shape;49;p6"/>
          <p:cNvGrpSpPr/>
          <p:nvPr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50" name="Google Shape;50;p6"/>
            <p:cNvCxnSpPr/>
            <p:nvPr/>
          </p:nvCxnSpPr>
          <p:spPr>
            <a:xfrm rot="10800000" flipH="1">
              <a:off x="658814" y="800103"/>
              <a:ext cx="1051146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" name="Google Shape;51;p6"/>
            <p:cNvCxnSpPr/>
            <p:nvPr/>
          </p:nvCxnSpPr>
          <p:spPr>
            <a:xfrm rot="10800000">
              <a:off x="1357457" y="101459"/>
              <a:ext cx="0" cy="139728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52" name="Google Shape;52;p6"/>
          <p:cNvGrpSpPr/>
          <p:nvPr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53" name="Google Shape;53;p6"/>
            <p:cNvCxnSpPr/>
            <p:nvPr/>
          </p:nvCxnSpPr>
          <p:spPr>
            <a:xfrm rot="10800000" flipH="1">
              <a:off x="658814" y="800105"/>
              <a:ext cx="618251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4" name="Google Shape;54;p6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55" name="Google Shape;55;p6"/>
          <p:cNvGrpSpPr/>
          <p:nvPr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56" name="Google Shape;56;p6"/>
            <p:cNvCxnSpPr/>
            <p:nvPr/>
          </p:nvCxnSpPr>
          <p:spPr>
            <a:xfrm rot="10800000" flipH="1">
              <a:off x="658814" y="800106"/>
              <a:ext cx="83394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7" name="Google Shape;57;p6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58" name="Google Shape;58;p6"/>
          <p:cNvPicPr preferRelativeResize="0"/>
          <p:nvPr/>
        </p:nvPicPr>
        <p:blipFill rotWithShape="1">
          <a:blip r:embed="rId2">
            <a:alphaModFix/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3" pos="715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0" i="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3pPr>
            <a:lvl4pPr lvl="3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cxnSp>
        <p:nvCxnSpPr>
          <p:cNvPr id="68" name="Google Shape;68;p8"/>
          <p:cNvCxnSpPr/>
          <p:nvPr/>
        </p:nvCxnSpPr>
        <p:spPr>
          <a:xfrm rot="10800000" flipH="1">
            <a:off x="682331" y="4303843"/>
            <a:ext cx="2709080" cy="1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2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9" name="Google Shape;69;p8"/>
          <p:cNvCxnSpPr/>
          <p:nvPr/>
        </p:nvCxnSpPr>
        <p:spPr>
          <a:xfrm>
            <a:off x="682328" y="4303832"/>
            <a:ext cx="52666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Google Shape;71;p8"/>
          <p:cNvGrpSpPr/>
          <p:nvPr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72" name="Google Shape;72;p8"/>
            <p:cNvCxnSpPr/>
            <p:nvPr/>
          </p:nvCxnSpPr>
          <p:spPr>
            <a:xfrm>
              <a:off x="839789" y="214474"/>
              <a:ext cx="648203" cy="0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29803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3" name="Google Shape;73;p8"/>
            <p:cNvCxnSpPr/>
            <p:nvPr/>
          </p:nvCxnSpPr>
          <p:spPr>
            <a:xfrm>
              <a:off x="839788" y="214466"/>
              <a:ext cx="26511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151">
          <p15:clr>
            <a:srgbClr val="FBAE40"/>
          </p15:clr>
        </p15:guide>
        <p15:guide id="3" orient="horz" pos="404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ацентный подзаголовок">
  <p:cSld name="Заголовок и ацентный подзаголовок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 txBox="1"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body" idx="1"/>
          </p:nvPr>
        </p:nvSpPr>
        <p:spPr>
          <a:xfrm>
            <a:off x="596397" y="1736728"/>
            <a:ext cx="872143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6550" algn="l">
              <a:lnSpc>
                <a:spcPct val="100000"/>
              </a:lnSpc>
              <a:spcBef>
                <a:spcPts val="110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-"/>
              <a:defRPr sz="1700" b="0" i="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9562" algn="l">
              <a:lnSpc>
                <a:spcPct val="90000"/>
              </a:lnSpc>
              <a:spcBef>
                <a:spcPts val="924"/>
              </a:spcBef>
              <a:spcAft>
                <a:spcPts val="0"/>
              </a:spcAft>
              <a:buClr>
                <a:schemeClr val="dk1"/>
              </a:buClr>
              <a:buSzPts val="1275"/>
              <a:buFont typeface="Noto Sans Symbols"/>
              <a:buChar char="▪"/>
              <a:defRPr sz="1500" b="0" i="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1150" algn="l">
              <a:lnSpc>
                <a:spcPct val="100000"/>
              </a:lnSpc>
              <a:spcBef>
                <a:spcPts val="831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✔"/>
              <a:defRPr sz="1300" b="0" i="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115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 b="0" i="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9"/>
          <p:cNvSpPr txBox="1">
            <a:spLocks noGrp="1"/>
          </p:cNvSpPr>
          <p:nvPr>
            <p:ph type="dt" idx="10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ftr" idx="11"/>
          </p:nvPr>
        </p:nvSpPr>
        <p:spPr>
          <a:xfrm>
            <a:off x="3281365" y="6412485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ldNum" idx="12"/>
          </p:nvPr>
        </p:nvSpPr>
        <p:spPr>
          <a:xfrm>
            <a:off x="7091220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80" name="Google Shape;80;p9"/>
          <p:cNvGrpSpPr/>
          <p:nvPr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1" name="Google Shape;81;p9"/>
            <p:cNvCxnSpPr/>
            <p:nvPr/>
          </p:nvCxnSpPr>
          <p:spPr>
            <a:xfrm rot="10800000" flipH="1">
              <a:off x="658814" y="800103"/>
              <a:ext cx="1051146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2" name="Google Shape;82;p9"/>
            <p:cNvCxnSpPr/>
            <p:nvPr/>
          </p:nvCxnSpPr>
          <p:spPr>
            <a:xfrm rot="10800000">
              <a:off x="1357457" y="101459"/>
              <a:ext cx="0" cy="139728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83" name="Google Shape;83;p9"/>
          <p:cNvPicPr preferRelativeResize="0"/>
          <p:nvPr/>
        </p:nvPicPr>
        <p:blipFill rotWithShape="1">
          <a:blip r:embed="rId2">
            <a:alphaModFix/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9"/>
          <p:cNvGrpSpPr/>
          <p:nvPr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85" name="Google Shape;85;p9"/>
            <p:cNvCxnSpPr/>
            <p:nvPr/>
          </p:nvCxnSpPr>
          <p:spPr>
            <a:xfrm rot="10800000" flipH="1">
              <a:off x="658814" y="800105"/>
              <a:ext cx="618251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6" name="Google Shape;86;p9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87" name="Google Shape;87;p9"/>
          <p:cNvGrpSpPr/>
          <p:nvPr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88" name="Google Shape;88;p9"/>
            <p:cNvCxnSpPr/>
            <p:nvPr/>
          </p:nvCxnSpPr>
          <p:spPr>
            <a:xfrm rot="10800000" flipH="1">
              <a:off x="658814" y="800106"/>
              <a:ext cx="83394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9" name="Google Shape;89;p9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90" name="Google Shape;90;p9"/>
          <p:cNvSpPr txBox="1">
            <a:spLocks noGrp="1"/>
          </p:cNvSpPr>
          <p:nvPr>
            <p:ph type="body" idx="2"/>
          </p:nvPr>
        </p:nvSpPr>
        <p:spPr>
          <a:xfrm>
            <a:off x="577853" y="1192099"/>
            <a:ext cx="4789309" cy="437244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3" pos="715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"/>
          <p:cNvSpPr txBox="1"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body" idx="1"/>
          </p:nvPr>
        </p:nvSpPr>
        <p:spPr>
          <a:xfrm>
            <a:off x="596397" y="1156156"/>
            <a:ext cx="8721437" cy="504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6550" algn="l">
              <a:lnSpc>
                <a:spcPct val="100000"/>
              </a:lnSpc>
              <a:spcBef>
                <a:spcPts val="110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-"/>
              <a:defRPr sz="1700" b="0" i="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9562" algn="l">
              <a:lnSpc>
                <a:spcPct val="90000"/>
              </a:lnSpc>
              <a:spcBef>
                <a:spcPts val="924"/>
              </a:spcBef>
              <a:spcAft>
                <a:spcPts val="0"/>
              </a:spcAft>
              <a:buClr>
                <a:schemeClr val="dk1"/>
              </a:buClr>
              <a:buSzPts val="1275"/>
              <a:buFont typeface="Noto Sans Symbols"/>
              <a:buChar char="▪"/>
              <a:defRPr sz="1500" b="0" i="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1150" algn="l">
              <a:lnSpc>
                <a:spcPct val="100000"/>
              </a:lnSpc>
              <a:spcBef>
                <a:spcPts val="831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✔"/>
              <a:defRPr sz="1300" b="0" i="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115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0"/>
          <p:cNvSpPr txBox="1">
            <a:spLocks noGrp="1"/>
          </p:cNvSpPr>
          <p:nvPr>
            <p:ph type="dt" idx="10"/>
          </p:nvPr>
        </p:nvSpPr>
        <p:spPr>
          <a:xfrm>
            <a:off x="611254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0"/>
          <p:cNvSpPr txBox="1">
            <a:spLocks noGrp="1"/>
          </p:cNvSpPr>
          <p:nvPr>
            <p:ph type="ftr" idx="11"/>
          </p:nvPr>
        </p:nvSpPr>
        <p:spPr>
          <a:xfrm>
            <a:off x="3281365" y="6412485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0"/>
          <p:cNvSpPr txBox="1">
            <a:spLocks noGrp="1"/>
          </p:cNvSpPr>
          <p:nvPr>
            <p:ph type="sldNum" idx="12"/>
          </p:nvPr>
        </p:nvSpPr>
        <p:spPr>
          <a:xfrm>
            <a:off x="7091220" y="6412485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1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97" name="Google Shape;97;p10"/>
          <p:cNvGrpSpPr/>
          <p:nvPr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98" name="Google Shape;98;p10"/>
            <p:cNvCxnSpPr/>
            <p:nvPr/>
          </p:nvCxnSpPr>
          <p:spPr>
            <a:xfrm rot="10800000" flipH="1">
              <a:off x="658814" y="800103"/>
              <a:ext cx="1051146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9" name="Google Shape;99;p10"/>
            <p:cNvCxnSpPr/>
            <p:nvPr/>
          </p:nvCxnSpPr>
          <p:spPr>
            <a:xfrm rot="10800000">
              <a:off x="1357457" y="101459"/>
              <a:ext cx="0" cy="139728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00" name="Google Shape;100;p10"/>
          <p:cNvGrpSpPr/>
          <p:nvPr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01" name="Google Shape;101;p10"/>
            <p:cNvCxnSpPr/>
            <p:nvPr/>
          </p:nvCxnSpPr>
          <p:spPr>
            <a:xfrm rot="10800000" flipH="1">
              <a:off x="658814" y="800105"/>
              <a:ext cx="618251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2" name="Google Shape;102;p10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03" name="Google Shape;103;p10"/>
          <p:cNvGrpSpPr/>
          <p:nvPr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04" name="Google Shape;104;p10"/>
            <p:cNvCxnSpPr/>
            <p:nvPr/>
          </p:nvCxnSpPr>
          <p:spPr>
            <a:xfrm rot="10800000" flipH="1">
              <a:off x="658814" y="800106"/>
              <a:ext cx="83394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5" name="Google Shape;105;p10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106" name="Google Shape;106;p10"/>
          <p:cNvPicPr preferRelativeResize="0"/>
          <p:nvPr/>
        </p:nvPicPr>
        <p:blipFill rotWithShape="1">
          <a:blip r:embed="rId2">
            <a:alphaModFix/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3" pos="715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t" anchorCtr="0">
            <a:normAutofit/>
          </a:bodyPr>
          <a:lstStyle>
            <a:lvl1pPr marL="457200" marR="0" lvl="0" indent="-393700" algn="l" rtl="0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t" anchorCtr="0">
            <a:normAutofit/>
          </a:bodyPr>
          <a:lstStyle>
            <a:lvl1pPr marL="457200" marR="0" lvl="0" indent="-393700" algn="l" rtl="0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6550" algn="l" rtl="0">
              <a:lnSpc>
                <a:spcPct val="90000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ftr" idx="11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sldNum" idx="12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975" tIns="41975" rIns="83975" bIns="419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1"/>
          <p:cNvPicPr preferRelativeResize="0"/>
          <p:nvPr/>
        </p:nvPicPr>
        <p:blipFill rotWithShape="1">
          <a:blip r:embed="rId3">
            <a:alphaModFix/>
          </a:blip>
          <a:srcRect l="427" r="645"/>
          <a:stretch/>
        </p:blipFill>
        <p:spPr>
          <a:xfrm>
            <a:off x="250256" y="642938"/>
            <a:ext cx="9384632" cy="55721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292929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28000" endPos="28000" dist="5000" dir="5400000" sy="-100000" algn="bl" rotWithShape="0"/>
          </a:effectLst>
        </p:spPr>
      </p:pic>
      <p:grpSp>
        <p:nvGrpSpPr>
          <p:cNvPr id="113" name="Google Shape;113;p11"/>
          <p:cNvGrpSpPr/>
          <p:nvPr/>
        </p:nvGrpSpPr>
        <p:grpSpPr>
          <a:xfrm>
            <a:off x="420400" y="5606869"/>
            <a:ext cx="9102943" cy="985305"/>
            <a:chOff x="8741" y="1566"/>
            <a:chExt cx="9970" cy="300"/>
          </a:xfrm>
        </p:grpSpPr>
        <p:cxnSp>
          <p:nvCxnSpPr>
            <p:cNvPr id="114" name="Google Shape;114;p11"/>
            <p:cNvCxnSpPr/>
            <p:nvPr/>
          </p:nvCxnSpPr>
          <p:spPr>
            <a:xfrm rot="10800000" flipH="1">
              <a:off x="8741" y="1648"/>
              <a:ext cx="7270" cy="70"/>
            </a:xfrm>
            <a:prstGeom prst="straightConnector1">
              <a:avLst/>
            </a:prstGeom>
            <a:noFill/>
            <a:ln w="22225" cap="flat" cmpd="sng">
              <a:solidFill>
                <a:srgbClr val="241A1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15" name="Google Shape;115;p11"/>
            <p:cNvSpPr txBox="1"/>
            <p:nvPr/>
          </p:nvSpPr>
          <p:spPr>
            <a:xfrm>
              <a:off x="16011" y="1566"/>
              <a:ext cx="2700" cy="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925">
                  <a:solidFill>
                    <a:srgbClr val="D8D8D8"/>
                  </a:solidFill>
                </a:rPr>
                <a:t>PC</a:t>
              </a:r>
              <a:r>
                <a:rPr lang="ru-RU" sz="2925" b="0" i="0" u="none" strike="noStrike" cap="none">
                  <a:solidFill>
                    <a:srgbClr val="D8D8D8"/>
                  </a:solidFill>
                  <a:latin typeface="Arial"/>
                  <a:ea typeface="Arial"/>
                  <a:cs typeface="Arial"/>
                  <a:sym typeface="Arial"/>
                </a:rPr>
                <a:t> – </a:t>
              </a:r>
              <a:r>
                <a:rPr lang="ru-RU" sz="2925">
                  <a:solidFill>
                    <a:srgbClr val="D8D8D8"/>
                  </a:solidFill>
                </a:rPr>
                <a:t>Simple</a:t>
              </a:r>
              <a:r>
                <a:rPr lang="ru-RU" sz="2925" b="0" i="0" u="none" strike="noStrike" cap="none">
                  <a:solidFill>
                    <a:srgbClr val="D8D8D8"/>
                  </a:solidFill>
                  <a:latin typeface="Arial"/>
                  <a:ea typeface="Arial"/>
                  <a:cs typeface="Arial"/>
                  <a:sym typeface="Arial"/>
                </a:rPr>
                <a:t>!</a:t>
              </a:r>
              <a:endParaRPr sz="2925" b="0" i="0" u="none" strike="noStrike" cap="non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" name="Google Shape;116;p11"/>
          <p:cNvSpPr txBox="1"/>
          <p:nvPr/>
        </p:nvSpPr>
        <p:spPr>
          <a:xfrm>
            <a:off x="2939950" y="2747963"/>
            <a:ext cx="413871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b="0" i="0" u="none" strike="noStrike" cap="none">
                <a:solidFill>
                  <a:srgbClr val="E9DC99"/>
                </a:solidFill>
                <a:latin typeface="Arial"/>
                <a:ea typeface="Arial"/>
                <a:cs typeface="Arial"/>
                <a:sym typeface="Arial"/>
              </a:rPr>
              <a:t>JUST PC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12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22" name="Google Shape;122;p12"/>
            <p:cNvCxnSpPr/>
            <p:nvPr/>
          </p:nvCxnSpPr>
          <p:spPr>
            <a:xfrm rot="10800000" flipH="1">
              <a:off x="717176" y="5971994"/>
              <a:ext cx="4545105" cy="19160"/>
            </a:xfrm>
            <a:prstGeom prst="straightConnector1">
              <a:avLst/>
            </a:prstGeom>
            <a:noFill/>
            <a:ln w="9525" cap="flat" cmpd="sng">
              <a:solidFill>
                <a:srgbClr val="AB222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3" name="Google Shape;123;p12"/>
            <p:cNvCxnSpPr/>
            <p:nvPr/>
          </p:nvCxnSpPr>
          <p:spPr>
            <a:xfrm>
              <a:off x="730620" y="5991154"/>
              <a:ext cx="1645026" cy="0"/>
            </a:xfrm>
            <a:prstGeom prst="straightConnector1">
              <a:avLst/>
            </a:prstGeom>
            <a:noFill/>
            <a:ln w="28575" cap="flat" cmpd="sng">
              <a:solidFill>
                <a:srgbClr val="AB222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24" name="Google Shape;124;p12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125" name="Google Shape;125;p12"/>
            <p:cNvCxnSpPr/>
            <p:nvPr/>
          </p:nvCxnSpPr>
          <p:spPr>
            <a:xfrm rot="10800000" flipH="1">
              <a:off x="717176" y="5971994"/>
              <a:ext cx="4545105" cy="19160"/>
            </a:xfrm>
            <a:prstGeom prst="straightConnector1">
              <a:avLst/>
            </a:prstGeom>
            <a:noFill/>
            <a:ln w="9525" cap="flat" cmpd="sng">
              <a:solidFill>
                <a:srgbClr val="AB222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6" name="Google Shape;126;p12"/>
            <p:cNvCxnSpPr/>
            <p:nvPr/>
          </p:nvCxnSpPr>
          <p:spPr>
            <a:xfrm>
              <a:off x="730620" y="5991154"/>
              <a:ext cx="1645026" cy="0"/>
            </a:xfrm>
            <a:prstGeom prst="straightConnector1">
              <a:avLst/>
            </a:prstGeom>
            <a:noFill/>
            <a:ln w="28575" cap="flat" cmpd="sng">
              <a:solidFill>
                <a:srgbClr val="AB222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27" name="Google Shape;127;p12"/>
          <p:cNvSpPr txBox="1"/>
          <p:nvPr/>
        </p:nvSpPr>
        <p:spPr>
          <a:xfrm>
            <a:off x="604775" y="4109773"/>
            <a:ext cx="5347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set of software and website for proper assembly and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computer maintenance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28" name="Google Shape;128;p12"/>
          <p:cNvPicPr preferRelativeResize="0"/>
          <p:nvPr/>
        </p:nvPicPr>
        <p:blipFill rotWithShape="1">
          <a:blip r:embed="rId3">
            <a:alphaModFix/>
          </a:blip>
          <a:srcRect r="2201" b="4265"/>
          <a:stretch/>
        </p:blipFill>
        <p:spPr>
          <a:xfrm>
            <a:off x="0" y="-2"/>
            <a:ext cx="6100408" cy="234538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"/>
          <p:cNvSpPr/>
          <p:nvPr/>
        </p:nvSpPr>
        <p:spPr>
          <a:xfrm>
            <a:off x="6103137" y="2328415"/>
            <a:ext cx="6120000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CAF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2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2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D49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2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B5D8E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2"/>
          <p:cNvSpPr/>
          <p:nvPr/>
        </p:nvSpPr>
        <p:spPr>
          <a:xfrm>
            <a:off x="8821757" y="2345382"/>
            <a:ext cx="3404109" cy="45293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BB3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08502" y="1365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2"/>
          <p:cNvSpPr txBox="1"/>
          <p:nvPr/>
        </p:nvSpPr>
        <p:spPr>
          <a:xfrm>
            <a:off x="6249000" y="5926725"/>
            <a:ext cx="2460900" cy="8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6000" rIns="5400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2023 year, GGNTU</a:t>
            </a:r>
            <a:endParaRPr/>
          </a:p>
        </p:txBody>
      </p:sp>
      <p:sp>
        <p:nvSpPr>
          <p:cNvPr id="136" name="Google Shape;136;p12"/>
          <p:cNvSpPr txBox="1"/>
          <p:nvPr/>
        </p:nvSpPr>
        <p:spPr>
          <a:xfrm>
            <a:off x="604785" y="5317916"/>
            <a:ext cx="168828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GGNTU FUTURE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"/>
          <p:cNvSpPr txBox="1"/>
          <p:nvPr/>
        </p:nvSpPr>
        <p:spPr>
          <a:xfrm>
            <a:off x="653287" y="322587"/>
            <a:ext cx="1447832" cy="290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Профиль проекта</a:t>
            </a:r>
            <a:endParaRPr/>
          </a:p>
        </p:txBody>
      </p:sp>
      <p:cxnSp>
        <p:nvCxnSpPr>
          <p:cNvPr id="142" name="Google Shape;142;p13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143" name="Google Shape;143;p13"/>
          <p:cNvSpPr txBox="1"/>
          <p:nvPr/>
        </p:nvSpPr>
        <p:spPr>
          <a:xfrm>
            <a:off x="6052830" y="1094661"/>
            <a:ext cx="35661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Technological direction in accordance with the list of critical technologies of the Russian Federation: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Technology for tracking the rate of components on second-hand sites with smart configuration function</a:t>
            </a:r>
            <a:endParaRPr/>
          </a:p>
        </p:txBody>
      </p:sp>
      <p:sp>
        <p:nvSpPr>
          <p:cNvPr id="144" name="Google Shape;144;p13"/>
          <p:cNvSpPr txBox="1"/>
          <p:nvPr/>
        </p:nvSpPr>
        <p:spPr>
          <a:xfrm>
            <a:off x="6052825" y="3463775"/>
            <a:ext cx="2351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НТИ Marketplace:</a:t>
            </a:r>
            <a:r>
              <a:rPr lang="ru-RU" sz="1800" b="1" i="0" u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6056482" y="4787478"/>
            <a:ext cx="280229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Сквозные технологии: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6" name="Google Shape;146;p1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47" name="Google Shape;147;p1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13"/>
          <p:cNvSpPr txBox="1"/>
          <p:nvPr/>
        </p:nvSpPr>
        <p:spPr>
          <a:xfrm>
            <a:off x="733510" y="1071874"/>
            <a:ext cx="4977000" cy="55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 status of the project (groundwork, what has already been done):</a:t>
            </a:r>
            <a:endParaRPr sz="1800" b="1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2160"/>
              <a:buFont typeface="Arimo"/>
              <a:buChar char="a"/>
            </a:pPr>
            <a:r>
              <a:rPr lang="ru-RU" sz="1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Competitors were analyzed.</a:t>
            </a:r>
            <a:r>
              <a:rPr lang="ru-RU" sz="1800" b="0" i="0" u="none" strike="noStrike" cap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2160"/>
              <a:buFont typeface="Arimo"/>
              <a:buChar char="a"/>
            </a:pPr>
            <a:r>
              <a:rPr lang="ru-RU" sz="1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The capacity and potential of the PC configuration sites market has been estimated.</a:t>
            </a:r>
            <a:endParaRPr/>
          </a:p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2160"/>
              <a:buFont typeface="Arimo"/>
              <a:buChar char="a"/>
            </a:pPr>
            <a:r>
              <a:rPr lang="ru-RU" sz="1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There is a prototype website.</a:t>
            </a:r>
            <a:endParaRPr sz="1800" b="0" i="0" u="none" strike="noStrike" cap="none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1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TRL Level: 4 - website prototype developed</a:t>
            </a:r>
            <a:endParaRPr sz="1800" b="1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13"/>
          <p:cNvSpPr/>
          <p:nvPr/>
        </p:nvSpPr>
        <p:spPr>
          <a:xfrm>
            <a:off x="6052830" y="5278892"/>
            <a:ext cx="119782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588"/>
            </a:srgbClr>
          </a:solidFill>
          <a:ln w="9525" cap="flat" cmpd="sng">
            <a:solidFill>
              <a:srgbClr val="447C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5700" rIns="0" bIns="2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2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Big Data</a:t>
            </a:r>
            <a:endParaRPr/>
          </a:p>
        </p:txBody>
      </p:sp>
      <p:sp>
        <p:nvSpPr>
          <p:cNvPr id="154" name="Google Shape;154;p13"/>
          <p:cNvSpPr/>
          <p:nvPr/>
        </p:nvSpPr>
        <p:spPr>
          <a:xfrm>
            <a:off x="6140753" y="3868271"/>
            <a:ext cx="863785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588"/>
            </a:srgbClr>
          </a:solidFill>
          <a:ln w="9525" cap="flat" cmpd="sng">
            <a:solidFill>
              <a:srgbClr val="447C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5700" rIns="0" bIns="2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2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Neuronet</a:t>
            </a:r>
            <a:endParaRPr sz="92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7288690" y="3868271"/>
            <a:ext cx="730941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588"/>
            </a:srgbClr>
          </a:solidFill>
          <a:ln w="9525" cap="flat" cmpd="sng">
            <a:solidFill>
              <a:srgbClr val="447C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5700" rIns="0" bIns="2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2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Technet</a:t>
            </a:r>
            <a:endParaRPr sz="92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7457628" y="5278892"/>
            <a:ext cx="46131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588"/>
            </a:srgbClr>
          </a:solidFill>
          <a:ln w="9525" cap="flat" cmpd="sng">
            <a:solidFill>
              <a:srgbClr val="447C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5700" rIns="0" bIns="2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2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"/>
          <p:cNvSpPr txBox="1"/>
          <p:nvPr/>
        </p:nvSpPr>
        <p:spPr>
          <a:xfrm>
            <a:off x="653287" y="322587"/>
            <a:ext cx="14424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team</a:t>
            </a:r>
            <a:endParaRPr/>
          </a:p>
        </p:txBody>
      </p:sp>
      <p:cxnSp>
        <p:nvCxnSpPr>
          <p:cNvPr id="162" name="Google Shape;162;p14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163" name="Google Shape;163;p14"/>
          <p:cNvSpPr/>
          <p:nvPr/>
        </p:nvSpPr>
        <p:spPr>
          <a:xfrm>
            <a:off x="4816046" y="1596380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Dzhabrailov Deni </a:t>
            </a:r>
            <a:endParaRPr sz="12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4"/>
          <p:cNvSpPr/>
          <p:nvPr/>
        </p:nvSpPr>
        <p:spPr>
          <a:xfrm>
            <a:off x="4816046" y="1962761"/>
            <a:ext cx="3513200" cy="1329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32625" rIns="65300" bIns="326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Unti ID: 7535787</a:t>
            </a:r>
            <a:endParaRPr sz="1800" b="0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Leader ID: 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2900613</a:t>
            </a:r>
            <a:endParaRPr sz="1800" b="0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Phone number</a:t>
            </a:r>
            <a:r>
              <a:rPr lang="ru-RU" sz="1800" b="0" i="0" u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+7(928)887-7x-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</a:t>
            </a:r>
            <a:endParaRPr sz="1800" b="0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почта: DPerfomance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@mail.ru</a:t>
            </a:r>
            <a:endParaRPr sz="12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4"/>
          <p:cNvSpPr/>
          <p:nvPr/>
        </p:nvSpPr>
        <p:spPr>
          <a:xfrm>
            <a:off x="4180931" y="1042778"/>
            <a:ext cx="1740062" cy="383004"/>
          </a:xfrm>
          <a:prstGeom prst="roundRect">
            <a:avLst>
              <a:gd name="adj" fmla="val 25436"/>
            </a:avLst>
          </a:prstGeom>
          <a:solidFill>
            <a:srgbClr val="D1E2EB">
              <a:alpha val="70588"/>
            </a:srgbClr>
          </a:solidFill>
          <a:ln w="9525" cap="flat" cmpd="sng">
            <a:solidFill>
              <a:srgbClr val="447C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5700" rIns="0" bIns="2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Leader</a:t>
            </a:r>
            <a:endParaRPr/>
          </a:p>
        </p:txBody>
      </p:sp>
      <p:graphicFrame>
        <p:nvGraphicFramePr>
          <p:cNvPr id="166" name="Google Shape;166;p14"/>
          <p:cNvGraphicFramePr/>
          <p:nvPr/>
        </p:nvGraphicFramePr>
        <p:xfrm>
          <a:off x="1698528" y="4060272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{69680BC3-2FB7-41B1-BB5E-6E5EC4930F83}</a:tableStyleId>
              </a:tblPr>
              <a:tblGrid>
                <a:gridCol w="178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6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/>
                        <a:t>Aliev Islam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Project Role: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Designer, Developer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Contact:+7(999)399-x1-6x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Work in progress: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 Website layout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Work experience: Graphic designer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Unti ID: х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Leader ID: 3113750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67" name="Google Shape;167;p14"/>
          <p:cNvGraphicFramePr/>
          <p:nvPr/>
        </p:nvGraphicFramePr>
        <p:xfrm>
          <a:off x="5011481" y="403861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{69680BC3-2FB7-41B1-BB5E-6E5EC4930F83}</a:tableStyleId>
              </a:tblPr>
              <a:tblGrid>
                <a:gridCol w="168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/>
                        <a:t>Bazaev Mohmad</a:t>
                      </a:r>
                      <a:endParaRPr sz="1000" b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Project Role: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Developer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Contact: +7(935)01x-05-3x 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Work in progress: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Website layout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Work experience:  х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Unti ID: x</a:t>
                      </a:r>
                      <a:endParaRPr sz="10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Leader ID: 3113351</a:t>
                      </a:r>
                      <a:endParaRPr sz="10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68" name="Google Shape;168;p14"/>
          <p:cNvGraphicFramePr/>
          <p:nvPr/>
        </p:nvGraphicFramePr>
        <p:xfrm>
          <a:off x="8143030" y="400751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{69680BC3-2FB7-41B1-BB5E-6E5EC4930F83}</a:tableStyleId>
              </a:tblPr>
              <a:tblGrid>
                <a:gridCol w="170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9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/>
                        <a:t>Baharchiev Samir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Role in the project: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Manager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Contact: +7(989) 91x-52-0x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Work in progress: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Analytics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Work experience: Project activities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Unti ID: x</a:t>
                      </a:r>
                      <a:endParaRPr sz="10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ru-RU" sz="10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Leader ID: 3113678</a:t>
                      </a:r>
                      <a:endParaRPr sz="10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69" name="Google Shape;169;p1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70" name="Google Shape;170;p1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5" name="Google Shape;17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935" y="4091042"/>
            <a:ext cx="1397114" cy="186281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6" name="Google Shape;176;p14"/>
          <p:cNvPicPr preferRelativeResize="0"/>
          <p:nvPr/>
        </p:nvPicPr>
        <p:blipFill rotWithShape="1">
          <a:blip r:embed="rId4">
            <a:alphaModFix/>
          </a:blip>
          <a:srcRect t="15800"/>
          <a:stretch/>
        </p:blipFill>
        <p:spPr>
          <a:xfrm>
            <a:off x="3574889" y="4060271"/>
            <a:ext cx="1397113" cy="192436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7" name="Google Shape;17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21095" y="4038619"/>
            <a:ext cx="1397113" cy="198704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8" name="Google Shape;178;p14"/>
          <p:cNvPicPr preferRelativeResize="0"/>
          <p:nvPr/>
        </p:nvPicPr>
        <p:blipFill rotWithShape="1">
          <a:blip r:embed="rId6">
            <a:alphaModFix/>
          </a:blip>
          <a:srcRect l="4376" t="22062" r="4726" b="16461"/>
          <a:stretch/>
        </p:blipFill>
        <p:spPr>
          <a:xfrm>
            <a:off x="3170141" y="1649724"/>
            <a:ext cx="1477146" cy="177608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3" name="Google Shape;183;p15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184" name="Google Shape;184;p15"/>
          <p:cNvSpPr txBox="1"/>
          <p:nvPr/>
        </p:nvSpPr>
        <p:spPr>
          <a:xfrm>
            <a:off x="381947" y="857850"/>
            <a:ext cx="4320000" cy="3057657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customer problem that the project solves:</a:t>
            </a:r>
            <a:endParaRPr/>
          </a:p>
          <a:p>
            <a:pPr marL="209969" marR="0" lvl="0" indent="-209969" algn="l" rtl="0">
              <a:lnSpc>
                <a:spcPct val="150000"/>
              </a:lnSpc>
              <a:spcBef>
                <a:spcPts val="919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2323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variety of components increases every year</a:t>
            </a:r>
            <a:endParaRPr/>
          </a:p>
          <a:p>
            <a:pPr marL="209969" marR="0" lvl="0" indent="-209969" algn="l" rtl="0">
              <a:lnSpc>
                <a:spcPct val="150000"/>
              </a:lnSpc>
              <a:spcBef>
                <a:spcPts val="919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2323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Care of PC components becomes more difficult</a:t>
            </a:r>
            <a:endParaRPr/>
          </a:p>
          <a:p>
            <a:pPr marL="209968" marR="0" lvl="0" indent="-209968" algn="l" rtl="0">
              <a:lnSpc>
                <a:spcPct val="150000"/>
              </a:lnSpc>
              <a:spcBef>
                <a:spcPts val="919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2323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PC selection and maintenance services are becoming more expensive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15"/>
          <p:cNvSpPr txBox="1"/>
          <p:nvPr/>
        </p:nvSpPr>
        <p:spPr>
          <a:xfrm>
            <a:off x="336583" y="4001354"/>
            <a:ext cx="4320000" cy="2580454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Existing options for solving the problem:</a:t>
            </a:r>
            <a:endParaRPr/>
          </a:p>
          <a:p>
            <a:pPr marL="209968" marR="0" lvl="0" indent="-209968" algn="l" rtl="0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2323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Site configurator </a:t>
            </a:r>
            <a:endParaRPr/>
          </a:p>
          <a:p>
            <a:pPr marL="209968" marR="0" lvl="0" indent="-209968" algn="l" rtl="0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2323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PC status monitoring software</a:t>
            </a:r>
            <a:endParaRPr/>
          </a:p>
          <a:p>
            <a:pPr marL="209968" marR="0" lvl="0" indent="-209968" algn="l" rtl="0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2323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Mobile application for remote monitoring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919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rgbClr val="23232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86" name="Google Shape;186;p1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87" name="Google Shape;187;p1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2" name="Google Shape;192;p15"/>
          <p:cNvSpPr txBox="1"/>
          <p:nvPr/>
        </p:nvSpPr>
        <p:spPr>
          <a:xfrm>
            <a:off x="612396" y="285226"/>
            <a:ext cx="14975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Relevance</a:t>
            </a:r>
            <a:endParaRPr/>
          </a:p>
        </p:txBody>
      </p:sp>
      <p:pic>
        <p:nvPicPr>
          <p:cNvPr id="193" name="Google Shape;19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4055" y="1952865"/>
            <a:ext cx="4293422" cy="345141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"/>
          <p:cNvSpPr txBox="1"/>
          <p:nvPr/>
        </p:nvSpPr>
        <p:spPr>
          <a:xfrm>
            <a:off x="610901" y="207925"/>
            <a:ext cx="27876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 and Technology Description </a:t>
            </a:r>
            <a:endParaRPr/>
          </a:p>
        </p:txBody>
      </p:sp>
      <p:cxnSp>
        <p:nvCxnSpPr>
          <p:cNvPr id="199" name="Google Shape;199;p16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p16"/>
          <p:cNvCxnSpPr/>
          <p:nvPr/>
        </p:nvCxnSpPr>
        <p:spPr>
          <a:xfrm>
            <a:off x="4901566" y="754417"/>
            <a:ext cx="0" cy="610358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201" name="Google Shape;201;p16"/>
          <p:cNvSpPr/>
          <p:nvPr/>
        </p:nvSpPr>
        <p:spPr>
          <a:xfrm>
            <a:off x="530017" y="1165892"/>
            <a:ext cx="4225230" cy="2680762"/>
          </a:xfrm>
          <a:prstGeom prst="roundRect">
            <a:avLst>
              <a:gd name="adj" fmla="val 2129"/>
            </a:avLst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product</a:t>
            </a:r>
            <a:r>
              <a:rPr lang="ru-RU" sz="1600" b="1" i="0" u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(product/service/device/software/technology/process, etc.) will be sold: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232323"/>
                </a:solidFill>
              </a:rPr>
              <a:t>Site services with smart configurator </a:t>
            </a:r>
            <a:endParaRPr sz="16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232323"/>
                </a:solidFill>
              </a:rPr>
              <a:t>Subscription to an app that makes PC care much easier and displays information in a user-friendly way </a:t>
            </a:r>
            <a:endParaRPr sz="16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16"/>
          <p:cNvSpPr/>
          <p:nvPr/>
        </p:nvSpPr>
        <p:spPr>
          <a:xfrm>
            <a:off x="512288" y="4091279"/>
            <a:ext cx="4225230" cy="2429463"/>
          </a:xfrm>
          <a:prstGeom prst="roundRect">
            <a:avLst>
              <a:gd name="adj" fmla="val 2129"/>
            </a:avLst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description of the mechanics of how the customer uses the product: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-RU" sz="1600">
                <a:solidFill>
                  <a:schemeClr val="dk1"/>
                </a:solidFill>
              </a:rPr>
              <a:t>A user goes to the site and </a:t>
            </a:r>
            <a:endParaRPr sz="1600">
              <a:solidFill>
                <a:schemeClr val="dk1"/>
              </a:solidFill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selects a PC configuration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-RU" sz="1600">
                <a:solidFill>
                  <a:schemeClr val="dk1"/>
                </a:solidFill>
              </a:rPr>
              <a:t>The user downloads the application </a:t>
            </a:r>
            <a:endParaRPr sz="16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and observes the status of the PC and its components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03" name="Google Shape;203;p1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4" name="Google Shape;204;p1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9" name="Google Shape;20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46898" y="1165892"/>
            <a:ext cx="4243189" cy="5082987"/>
          </a:xfrm>
          <a:prstGeom prst="roundRect">
            <a:avLst>
              <a:gd name="adj" fmla="val 4455"/>
            </a:avLst>
          </a:prstGeom>
          <a:noFill/>
          <a:ln>
            <a:noFill/>
          </a:ln>
        </p:spPr>
      </p:pic>
      <p:sp>
        <p:nvSpPr>
          <p:cNvPr id="210" name="Google Shape;210;p16"/>
          <p:cNvSpPr/>
          <p:nvPr/>
        </p:nvSpPr>
        <p:spPr>
          <a:xfrm>
            <a:off x="7593330" y="4558665"/>
            <a:ext cx="45719" cy="55245"/>
          </a:xfrm>
          <a:prstGeom prst="rect">
            <a:avLst/>
          </a:prstGeom>
          <a:solidFill>
            <a:srgbClr val="8479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6"/>
          <p:cNvSpPr txBox="1"/>
          <p:nvPr/>
        </p:nvSpPr>
        <p:spPr>
          <a:xfrm>
            <a:off x="7501889" y="4486185"/>
            <a:ext cx="32766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</a:t>
            </a:r>
            <a:endParaRPr sz="7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7"/>
          <p:cNvSpPr txBox="1"/>
          <p:nvPr/>
        </p:nvSpPr>
        <p:spPr>
          <a:xfrm>
            <a:off x="610901" y="207925"/>
            <a:ext cx="28386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 and Technology Description</a:t>
            </a:r>
            <a:endParaRPr/>
          </a:p>
        </p:txBody>
      </p:sp>
      <p:cxnSp>
        <p:nvCxnSpPr>
          <p:cNvPr id="217" name="Google Shape;217;p17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218" name="Google Shape;218;p17"/>
          <p:cNvCxnSpPr/>
          <p:nvPr/>
        </p:nvCxnSpPr>
        <p:spPr>
          <a:xfrm>
            <a:off x="4901566" y="754417"/>
            <a:ext cx="0" cy="610358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219" name="Google Shape;219;p17"/>
          <p:cNvSpPr/>
          <p:nvPr/>
        </p:nvSpPr>
        <p:spPr>
          <a:xfrm>
            <a:off x="530017" y="1165892"/>
            <a:ext cx="4225230" cy="1753154"/>
          </a:xfrm>
          <a:prstGeom prst="roundRect">
            <a:avLst>
              <a:gd name="adj" fmla="val 2129"/>
            </a:avLst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Consumer segments: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ru-RU" sz="1600">
                <a:solidFill>
                  <a:schemeClr val="dk1"/>
                </a:solidFill>
              </a:rPr>
              <a:t>Regular PC users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</a:rPr>
              <a:t>IT professionals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 u="sng">
                <a:solidFill>
                  <a:schemeClr val="dk1"/>
                </a:solidFill>
              </a:rPr>
              <a:t>Cyberathletes</a:t>
            </a:r>
            <a:r>
              <a:rPr lang="ru-RU" sz="1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</a:rPr>
              <a:t>Commercial organizations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17"/>
          <p:cNvSpPr/>
          <p:nvPr/>
        </p:nvSpPr>
        <p:spPr>
          <a:xfrm>
            <a:off x="530017" y="3018693"/>
            <a:ext cx="4225230" cy="3607632"/>
          </a:xfrm>
          <a:prstGeom prst="roundRect">
            <a:avLst>
              <a:gd name="adj" fmla="val 2129"/>
            </a:avLst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Customer Portrait: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21" name="Google Shape;221;p1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22" name="Google Shape;222;p1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7" name="Google Shape;22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3161" y="2300676"/>
            <a:ext cx="4450663" cy="301106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8" name="Google Shape;228;p17"/>
          <p:cNvSpPr txBox="1"/>
          <p:nvPr/>
        </p:nvSpPr>
        <p:spPr>
          <a:xfrm>
            <a:off x="730845" y="3339087"/>
            <a:ext cx="35319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04143" marR="0" lvl="0" indent="-104143" algn="l" rtl="0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Anton</a:t>
            </a:r>
            <a:endParaRPr sz="14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04143" marR="0" lvl="0" indent="-104143" algn="l" rtl="0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21 </a:t>
            </a:r>
            <a:r>
              <a:rPr lang="ru-RU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years old</a:t>
            </a:r>
            <a:endParaRPr sz="14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04143" marR="0" lvl="0" indent="-104143" algn="l" rtl="0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An aspiring cyber athlete</a:t>
            </a:r>
            <a:endParaRPr sz="14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04143" marR="0" lvl="0" indent="-104143" algn="l" rtl="0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Have troubles using PC/playing the games</a:t>
            </a:r>
            <a:endParaRPr sz="14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04143" marR="0" lvl="0" indent="-104143" algn="l" rtl="0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Prefers to save money when shopping</a:t>
            </a:r>
            <a:endParaRPr/>
          </a:p>
          <a:p>
            <a:pPr marL="104143" marR="0" lvl="0" indent="-104143" algn="l" rtl="0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Wants a shiny computer</a:t>
            </a:r>
            <a:endParaRPr sz="14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41176"/>
            <a:ext cx="5951290" cy="297564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8"/>
          <p:cNvSpPr txBox="1"/>
          <p:nvPr/>
        </p:nvSpPr>
        <p:spPr>
          <a:xfrm>
            <a:off x="632525" y="207925"/>
            <a:ext cx="17280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Market for the project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5" name="Google Shape;235;p18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236" name="Google Shape;236;p18"/>
          <p:cNvSpPr txBox="1"/>
          <p:nvPr/>
        </p:nvSpPr>
        <p:spPr>
          <a:xfrm>
            <a:off x="5045539" y="3105834"/>
            <a:ext cx="4107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brief description of the market (current year volume, geography):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7" name="Google Shape;237;p1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38" name="Google Shape;238;p1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p18"/>
          <p:cNvSpPr txBox="1"/>
          <p:nvPr/>
        </p:nvSpPr>
        <p:spPr>
          <a:xfrm>
            <a:off x="673166" y="1191129"/>
            <a:ext cx="49536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Market dynamics (for the last 3 years):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8"/>
          <p:cNvSpPr txBox="1"/>
          <p:nvPr/>
        </p:nvSpPr>
        <p:spPr>
          <a:xfrm>
            <a:off x="5899558" y="1191129"/>
            <a:ext cx="352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 market share that the project plans to occupy: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8"/>
          <p:cNvSpPr txBox="1"/>
          <p:nvPr/>
        </p:nvSpPr>
        <p:spPr>
          <a:xfrm>
            <a:off x="5045539" y="4004210"/>
            <a:ext cx="47364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Projected demand for PC assembly and condition monitoring services 2024-2026,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ru-RU" sz="1200" b="1">
                <a:highlight>
                  <a:srgbClr val="ADDAE3"/>
                </a:highlight>
                <a:latin typeface="Calibri"/>
                <a:ea typeface="Calibri"/>
                <a:cs typeface="Calibri"/>
                <a:sym typeface="Calibri"/>
              </a:rPr>
              <a:t>Over 1500 mln rubles</a:t>
            </a:r>
            <a:r>
              <a:rPr lang="ru-RU" sz="1200" b="1" i="0" u="none" strike="noStrike" cap="none">
                <a:solidFill>
                  <a:srgbClr val="000000"/>
                </a:solidFill>
                <a:highlight>
                  <a:srgbClr val="ADDAE3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Leaders according to Data Insight: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80"/>
              <a:buFont typeface="Noto Sans Symbols"/>
              <a:buChar char="▪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DNS</a:t>
            </a: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205</a:t>
            </a: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80"/>
              <a:buFont typeface="Noto Sans Symbols"/>
              <a:buChar char="▪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Regard</a:t>
            </a: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147</a:t>
            </a: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80"/>
              <a:buFont typeface="Noto Sans Symbols"/>
              <a:buChar char="▪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E-Katalog</a:t>
            </a: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109</a:t>
            </a: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80"/>
              <a:buFont typeface="Noto Sans Symbols"/>
              <a:buChar char="▪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Прочие </a:t>
            </a: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55</a:t>
            </a:r>
            <a:r>
              <a:rPr lang="ru-RU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8"/>
          <p:cNvSpPr txBox="1"/>
          <p:nvPr/>
        </p:nvSpPr>
        <p:spPr>
          <a:xfrm>
            <a:off x="5899558" y="2089505"/>
            <a:ext cx="32721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highlight>
                  <a:srgbClr val="FFD05B"/>
                </a:highlight>
                <a:latin typeface="Calibri"/>
                <a:ea typeface="Calibri"/>
                <a:cs typeface="Calibri"/>
                <a:sym typeface="Calibri"/>
              </a:rPr>
              <a:t>9% of the configurators market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"/>
          <p:cNvSpPr txBox="1"/>
          <p:nvPr/>
        </p:nvSpPr>
        <p:spPr>
          <a:xfrm>
            <a:off x="568125" y="259450"/>
            <a:ext cx="35223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 model based on Osterwalder's template</a:t>
            </a:r>
            <a:endParaRPr sz="1286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p19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graphicFrame>
        <p:nvGraphicFramePr>
          <p:cNvPr id="253" name="Google Shape;253;p19"/>
          <p:cNvGraphicFramePr/>
          <p:nvPr/>
        </p:nvGraphicFramePr>
        <p:xfrm>
          <a:off x="0" y="8351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{DE5A56AC-1DCE-48F6-8DC2-5F30B7486160}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77325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Partners</a:t>
                      </a:r>
                      <a:endParaRPr sz="1700"/>
                    </a:p>
                    <a:p>
                      <a:pPr marL="285750" marR="0" lvl="0" indent="-2095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Font typeface="Noto Sans Symbols"/>
                        <a:buNone/>
                      </a:pPr>
                      <a:endParaRPr sz="17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</a:rPr>
                        <a:t>Local, Private stores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 Activities</a:t>
                      </a:r>
                      <a:endParaRPr sz="1700"/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Subscription sales in a special application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Implementation of a full-fledged system of ordering components and services from the site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Software update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accent1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8DBE2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/>
                        <a:t>Value Proposition</a:t>
                      </a:r>
                      <a:endParaRPr sz="17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>
                        <a:solidFill>
                          <a:schemeClr val="accent1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>
                          <a:solidFill>
                            <a:schemeClr val="accent1"/>
                          </a:solidFill>
                        </a:rPr>
                        <a:t>Providing an opportunity to use partly free maximally usable software.</a:t>
                      </a:r>
                      <a:endParaRPr sz="12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25" marB="45725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Promotion channels of the future product</a:t>
                      </a:r>
                      <a:endParaRPr sz="1700"/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Online advertising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Digital content delivery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Post.sales service by phone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7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8DBE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 audience</a:t>
                      </a:r>
                      <a:endParaRPr sz="17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>
                          <a:solidFill>
                            <a:schemeClr val="accent1"/>
                          </a:solidFill>
                        </a:rPr>
                        <a:t>Organizations, schools, IT developers, cyber athletes - all users in need of a PC</a:t>
                      </a:r>
                      <a:endParaRPr sz="1200">
                        <a:solidFill>
                          <a:schemeClr val="accent1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2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 resources</a:t>
                      </a:r>
                      <a:endParaRPr sz="1700"/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Developers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Software licenses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Premises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Accountant, Lawyer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Necessary equipment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/>
                    </a:p>
                  </a:txBody>
                  <a:tcPr marL="91450" marR="91450" marT="45725" marB="45725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Distribution channels for the future product</a:t>
                      </a:r>
                      <a:endParaRPr sz="14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Website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Application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 sales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Partner sales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2725"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Costs</a:t>
                      </a:r>
                      <a:endParaRPr sz="1700"/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Hiring of masters;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Rental of space;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Banking;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Equipment and inventory;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Expenses for third party services; 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Software licenses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chemeClr val="accent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Earns</a:t>
                      </a:r>
                      <a:endParaRPr sz="1700"/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Income from the sale of subscriptions in the official application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Income from a variety of customized services provided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Percentage from the sale of affiliate components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900"/>
                        <a:buFont typeface="Calibri"/>
                        <a:buChar char="●"/>
                      </a:pPr>
                      <a:r>
                        <a:rPr lang="ru-RU" sz="1200" b="1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Income from advertising opportunities</a:t>
                      </a: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85750" marR="0" lvl="0" indent="-2095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None/>
                      </a:pPr>
                      <a:endParaRPr sz="1200" b="1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endParaRPr sz="170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54" name="Google Shape;254;p19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55" name="Google Shape;255;p1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0"/>
          <p:cNvSpPr txBox="1"/>
          <p:nvPr/>
        </p:nvSpPr>
        <p:spPr>
          <a:xfrm>
            <a:off x="632520" y="207927"/>
            <a:ext cx="19431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Financial data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5" name="Google Shape;265;p20"/>
          <p:cNvCxnSpPr/>
          <p:nvPr/>
        </p:nvCxnSpPr>
        <p:spPr>
          <a:xfrm>
            <a:off x="515815" y="613741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graphicFrame>
        <p:nvGraphicFramePr>
          <p:cNvPr id="266" name="Google Shape;266;p20"/>
          <p:cNvGraphicFramePr/>
          <p:nvPr/>
        </p:nvGraphicFramePr>
        <p:xfrm>
          <a:off x="683971" y="52106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{DE5A56AC-1DCE-48F6-8DC2-5F30B7486160}</a:tableStyleId>
              </a:tblPr>
              <a:tblGrid>
                <a:gridCol w="210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7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7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7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1925">
                <a:tc rowSpan="2">
                  <a:txBody>
                    <a:bodyPr/>
                    <a:lstStyle/>
                    <a:p>
                      <a:pPr marL="9525" marR="0" lvl="0" indent="-9525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Project targets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Units of measurement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7938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Estimated values by periods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2023y.</a:t>
                      </a:r>
                      <a:endParaRPr sz="9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2024y.</a:t>
                      </a:r>
                      <a:endParaRPr sz="9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2025 y.</a:t>
                      </a:r>
                      <a:endParaRPr sz="9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2026 y.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2027y.</a:t>
                      </a:r>
                      <a:endParaRPr sz="9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300">
                <a:tc>
                  <a:txBody>
                    <a:bodyPr/>
                    <a:lstStyle/>
                    <a:p>
                      <a:pPr marL="7938" marR="0" lvl="0" indent="-793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Revenue volume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mln. rub.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/>
                        <a:t>15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/>
                        <a:t>30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125">
                <a:tc>
                  <a:txBody>
                    <a:bodyPr/>
                    <a:lstStyle/>
                    <a:p>
                      <a:pPr marL="7938" marR="0" lvl="0" indent="-793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Plans to attract investment and budget financing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mln. rub.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/>
                        <a:t>1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/>
                        <a:t>3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/>
                        <a:t>0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700"/>
                    </a:p>
                  </a:txBody>
                  <a:tcPr marL="45400" marR="45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7" name="Google Shape;267;p20"/>
          <p:cNvSpPr/>
          <p:nvPr/>
        </p:nvSpPr>
        <p:spPr>
          <a:xfrm>
            <a:off x="7324336" y="1976350"/>
            <a:ext cx="2399955" cy="1628496"/>
          </a:xfrm>
          <a:prstGeom prst="roundRect">
            <a:avLst>
              <a:gd name="adj" fmla="val 3557"/>
            </a:avLst>
          </a:prstGeom>
          <a:solidFill>
            <a:schemeClr val="lt1"/>
          </a:solidFill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5300" tIns="32650" rIns="65300" bIns="326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3"/>
              <a:buFont typeface="Calibri"/>
              <a:buNone/>
            </a:pPr>
            <a:r>
              <a:rPr lang="ru-RU" sz="1143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Exit strategy for investors: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857"/>
              </a:spcBef>
              <a:spcAft>
                <a:spcPts val="0"/>
              </a:spcAft>
              <a:buClr>
                <a:srgbClr val="6A536B"/>
              </a:buClr>
              <a:buSzPts val="1000"/>
              <a:buFont typeface="Calibri"/>
              <a:buNone/>
            </a:pPr>
            <a:r>
              <a:rPr lang="ru-RU" sz="1000">
                <a:solidFill>
                  <a:srgbClr val="6A536B"/>
                </a:solidFill>
                <a:latin typeface="Calibri"/>
                <a:ea typeface="Calibri"/>
                <a:cs typeface="Calibri"/>
                <a:sym typeface="Calibri"/>
              </a:rPr>
              <a:t>          Multiplying the amount invested</a:t>
            </a:r>
            <a:endParaRPr sz="1000">
              <a:solidFill>
                <a:srgbClr val="6A536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29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>
              <a:solidFill>
                <a:srgbClr val="6A536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0"/>
          <p:cNvSpPr/>
          <p:nvPr/>
        </p:nvSpPr>
        <p:spPr>
          <a:xfrm>
            <a:off x="683971" y="1191618"/>
            <a:ext cx="6480600" cy="3283661"/>
          </a:xfrm>
          <a:prstGeom prst="roundRect">
            <a:avLst>
              <a:gd name="adj" fmla="val 2129"/>
            </a:avLst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endParaRPr sz="128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0"/>
          <p:cNvSpPr txBox="1"/>
          <p:nvPr/>
        </p:nvSpPr>
        <p:spPr>
          <a:xfrm>
            <a:off x="765836" y="1195476"/>
            <a:ext cx="64053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</a:pPr>
            <a:r>
              <a:rPr lang="ru-RU" b="1">
                <a:solidFill>
                  <a:schemeClr val="accent1"/>
                </a:solidFill>
                <a:highlight>
                  <a:srgbClr val="FFD05B"/>
                </a:highlight>
                <a:latin typeface="Calibri"/>
                <a:ea typeface="Calibri"/>
                <a:cs typeface="Calibri"/>
                <a:sym typeface="Calibri"/>
              </a:rPr>
              <a:t>Income</a:t>
            </a:r>
            <a:r>
              <a:rPr lang="ru-RU" sz="1400" b="1">
                <a:solidFill>
                  <a:schemeClr val="accent1"/>
                </a:solidFill>
                <a:highlight>
                  <a:srgbClr val="FFD05B"/>
                </a:highlight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1">
              <a:solidFill>
                <a:schemeClr val="accent1"/>
              </a:solidFill>
              <a:highlight>
                <a:srgbClr val="FFD05B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</a:pPr>
            <a:r>
              <a:rPr lang="ru-RU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Income from purchase of subscriptions in the app</a:t>
            </a:r>
            <a:endParaRPr sz="18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</a:pPr>
            <a:r>
              <a:rPr lang="ru-RU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Percentage from the sale of partner PC components</a:t>
            </a:r>
            <a:endParaRPr sz="18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</a:pPr>
            <a:r>
              <a:rPr lang="ru-RU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Revenue from services and certain advertising contracts</a:t>
            </a:r>
            <a:endParaRPr sz="18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1">
              <a:solidFill>
                <a:schemeClr val="accent1"/>
              </a:solidFill>
              <a:highlight>
                <a:srgbClr val="FFD05B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</a:pPr>
            <a:r>
              <a:rPr lang="ru-RU" b="1">
                <a:solidFill>
                  <a:schemeClr val="accent1"/>
                </a:solidFill>
                <a:highlight>
                  <a:srgbClr val="FFD05B"/>
                </a:highlight>
                <a:latin typeface="Calibri"/>
                <a:ea typeface="Calibri"/>
                <a:cs typeface="Calibri"/>
                <a:sym typeface="Calibri"/>
              </a:rPr>
              <a:t>Approximate price:</a:t>
            </a:r>
            <a:endParaRPr sz="1200" b="1">
              <a:solidFill>
                <a:schemeClr val="accent1"/>
              </a:solidFill>
              <a:highlight>
                <a:srgbClr val="FFD05B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</a:pPr>
            <a:r>
              <a:rPr lang="ru-RU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Monthly subscription - 199 rubles for 1 month</a:t>
            </a:r>
            <a:endParaRPr sz="18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</a:pPr>
            <a:r>
              <a:rPr lang="ru-RU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Maintenance services and detailed consultation when assembling a PC - from 500 to 5000 rubles.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1">
              <a:solidFill>
                <a:schemeClr val="accent1"/>
              </a:solidFill>
              <a:highlight>
                <a:srgbClr val="FFD05B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</a:pPr>
            <a:r>
              <a:rPr lang="ru-RU" b="1">
                <a:solidFill>
                  <a:schemeClr val="accent1"/>
                </a:solidFill>
                <a:highlight>
                  <a:srgbClr val="FFD05B"/>
                </a:highlight>
                <a:latin typeface="Calibri"/>
                <a:ea typeface="Calibri"/>
                <a:cs typeface="Calibri"/>
                <a:sym typeface="Calibri"/>
              </a:rPr>
              <a:t>Planned timeframe for return on investment: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ru-RU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ru-RU" sz="14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years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1"/>
          <p:cNvSpPr txBox="1"/>
          <p:nvPr/>
        </p:nvSpPr>
        <p:spPr>
          <a:xfrm>
            <a:off x="632520" y="207927"/>
            <a:ext cx="10560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Competitors</a:t>
            </a:r>
            <a:endParaRPr/>
          </a:p>
        </p:txBody>
      </p:sp>
      <p:cxnSp>
        <p:nvCxnSpPr>
          <p:cNvPr id="275" name="Google Shape;275;p21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graphicFrame>
        <p:nvGraphicFramePr>
          <p:cNvPr id="276" name="Google Shape;276;p21"/>
          <p:cNvGraphicFramePr/>
          <p:nvPr/>
        </p:nvGraphicFramePr>
        <p:xfrm>
          <a:off x="248827" y="110478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{79B4937E-F48F-4B15-8F89-E60F09B0500A}</a:tableStyleId>
              </a:tblPr>
              <a:tblGrid>
                <a:gridCol w="94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2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24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53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</a:rPr>
                        <a:t>Key characteristics of the company/product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</a:rPr>
                        <a:t>Name of Team/Project Product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</a:rPr>
                        <a:t>Price </a:t>
                      </a:r>
                      <a:endParaRPr sz="80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</a:rPr>
                        <a:t>monitoring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</a:rPr>
                        <a:t>Mobile (app) monitoring of PC indicators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</a:rPr>
                        <a:t>Monitoring of PC indicators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</a:rPr>
                        <a:t>Configurator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</a:rPr>
                        <a:t>Remote </a:t>
                      </a:r>
                      <a:endParaRPr sz="80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</a:rPr>
                        <a:t>control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Monitoring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MSI Afterburner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Good</a:t>
                      </a:r>
                      <a:endParaRPr sz="9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monitoring</a:t>
                      </a:r>
                      <a:endParaRPr sz="9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system</a:t>
                      </a:r>
                      <a:endParaRPr sz="900"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8484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3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Price database</a:t>
                      </a:r>
                      <a:endParaRPr sz="90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E-Katalog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No monitoring of the used market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Incomplete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3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Configurator + price database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DNS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No monitoring of the used market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Present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3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/>
                        <a:t>Configurator + price database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Regard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/>
                        <a:t>No monitoring of the used market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Present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/>
                        <a:t>Absent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2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Our product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JUST PC</a:t>
                      </a:r>
                      <a:endParaRPr sz="11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/>
                        <a:t>Present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/>
                        <a:t>Present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/>
                        <a:t>Present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/>
                        <a:t>Present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/>
                        <a:t>Present</a:t>
                      </a:r>
                      <a:endParaRPr/>
                    </a:p>
                  </a:txBody>
                  <a:tcPr marL="60525" marR="60525" marT="29625" marB="296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58585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7" name="Google Shape;277;p21"/>
          <p:cNvSpPr/>
          <p:nvPr/>
        </p:nvSpPr>
        <p:spPr>
          <a:xfrm>
            <a:off x="6535623" y="1140575"/>
            <a:ext cx="2989377" cy="5297725"/>
          </a:xfrm>
          <a:prstGeom prst="roundRect">
            <a:avLst>
              <a:gd name="adj" fmla="val 6236"/>
            </a:avLst>
          </a:prstGeom>
          <a:solidFill>
            <a:schemeClr val="lt1"/>
          </a:solidFill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5300" tIns="32650" rIns="65300" bIns="326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Competitive advantages of the product </a:t>
            </a:r>
            <a:endParaRPr/>
          </a:p>
          <a:p>
            <a:pPr marL="129258" marR="0" lvl="0" indent="-74839" algn="l" rtl="0">
              <a:spcBef>
                <a:spcPts val="857"/>
              </a:spcBef>
              <a:spcAft>
                <a:spcPts val="0"/>
              </a:spcAft>
              <a:buClr>
                <a:schemeClr val="dk1"/>
              </a:buClr>
              <a:buSzPts val="857"/>
              <a:buFont typeface="Arial"/>
              <a:buNone/>
            </a:pPr>
            <a:endParaRPr sz="857">
              <a:solidFill>
                <a:srgbClr val="4848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29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Site</a:t>
            </a:r>
            <a:endParaRPr/>
          </a:p>
          <a:p>
            <a:pPr marL="129258" marR="0" lvl="0" indent="-129258" algn="l" rtl="0">
              <a:spcBef>
                <a:spcPts val="429"/>
              </a:spcBef>
              <a:spcAft>
                <a:spcPts val="0"/>
              </a:spcAft>
              <a:buClr>
                <a:srgbClr val="484848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Wide range of component selection</a:t>
            </a:r>
            <a:endParaRPr/>
          </a:p>
          <a:p>
            <a:pPr marL="129258" marR="0" lvl="0" indent="-129258" algn="l" rtl="0">
              <a:spcBef>
                <a:spcPts val="429"/>
              </a:spcBef>
              <a:spcAft>
                <a:spcPts val="0"/>
              </a:spcAft>
              <a:buClr>
                <a:srgbClr val="484848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Up-to-date prices from all marketplaces and second-hand sites</a:t>
            </a:r>
            <a:endParaRPr/>
          </a:p>
          <a:p>
            <a:pPr marL="129258" marR="0" lvl="0" indent="-129258" algn="l" rtl="0">
              <a:spcBef>
                <a:spcPts val="429"/>
              </a:spcBef>
              <a:spcAft>
                <a:spcPts val="0"/>
              </a:spcAft>
              <a:buClr>
                <a:srgbClr val="484848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Detailed advice from experienced specialists</a:t>
            </a:r>
            <a:endParaRPr/>
          </a:p>
          <a:p>
            <a:pPr marL="129258" marR="0" lvl="0" indent="-74839" algn="l" rtl="0">
              <a:spcBef>
                <a:spcPts val="429"/>
              </a:spcBef>
              <a:spcAft>
                <a:spcPts val="0"/>
              </a:spcAft>
              <a:buClr>
                <a:schemeClr val="dk1"/>
              </a:buClr>
              <a:buSzPts val="857"/>
              <a:buFont typeface="Arial"/>
              <a:buNone/>
            </a:pPr>
            <a:endParaRPr sz="857">
              <a:solidFill>
                <a:srgbClr val="4848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29"/>
              </a:spcBef>
              <a:spcAft>
                <a:spcPts val="0"/>
              </a:spcAft>
              <a:buNone/>
            </a:pPr>
            <a:endParaRPr sz="857">
              <a:solidFill>
                <a:srgbClr val="4848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9258" marR="0" lvl="0" indent="-74839" algn="l" rtl="0">
              <a:spcBef>
                <a:spcPts val="429"/>
              </a:spcBef>
              <a:spcAft>
                <a:spcPts val="0"/>
              </a:spcAft>
              <a:buClr>
                <a:schemeClr val="dk1"/>
              </a:buClr>
              <a:buSzPts val="857"/>
              <a:buFont typeface="Arial"/>
              <a:buNone/>
            </a:pPr>
            <a:endParaRPr sz="857">
              <a:solidFill>
                <a:srgbClr val="4848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29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App</a:t>
            </a:r>
            <a:endParaRPr/>
          </a:p>
          <a:p>
            <a:pPr marL="129258" marR="0" lvl="0" indent="-129258" algn="l" rtl="0">
              <a:spcBef>
                <a:spcPts val="429"/>
              </a:spcBef>
              <a:spcAft>
                <a:spcPts val="0"/>
              </a:spcAft>
              <a:buClr>
                <a:srgbClr val="484848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Clear and comprehensive monitoring</a:t>
            </a:r>
            <a:endParaRPr/>
          </a:p>
          <a:p>
            <a:pPr marL="129258" marR="0" lvl="0" indent="-129258" algn="l" rtl="0">
              <a:spcBef>
                <a:spcPts val="429"/>
              </a:spcBef>
              <a:spcAft>
                <a:spcPts val="0"/>
              </a:spcAft>
              <a:buClr>
                <a:srgbClr val="484848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Possibility of remote PC control</a:t>
            </a:r>
            <a:endParaRPr/>
          </a:p>
          <a:p>
            <a:pPr marL="129258" marR="0" lvl="0" indent="-129258" algn="l" rtl="0">
              <a:spcBef>
                <a:spcPts val="429"/>
              </a:spcBef>
              <a:spcAft>
                <a:spcPts val="0"/>
              </a:spcAft>
              <a:buClr>
                <a:srgbClr val="484848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Possibility of remote PC upgrade</a:t>
            </a:r>
            <a:endParaRPr/>
          </a:p>
          <a:p>
            <a:pPr marL="129258" marR="0" lvl="0" indent="-129258" algn="l" rtl="0">
              <a:spcBef>
                <a:spcPts val="429"/>
              </a:spcBef>
              <a:spcAft>
                <a:spcPts val="0"/>
              </a:spcAft>
              <a:buClr>
                <a:srgbClr val="484848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484848"/>
                </a:solidFill>
                <a:latin typeface="Calibri"/>
                <a:ea typeface="Calibri"/>
                <a:cs typeface="Calibri"/>
                <a:sym typeface="Calibri"/>
              </a:rPr>
              <a:t>Possibility of remote monitoring of PC parameters</a:t>
            </a:r>
            <a:endParaRPr/>
          </a:p>
        </p:txBody>
      </p:sp>
      <p:grpSp>
        <p:nvGrpSpPr>
          <p:cNvPr id="278" name="Google Shape;278;p21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79" name="Google Shape;279;p2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2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2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2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2"/>
          <p:cNvSpPr txBox="1"/>
          <p:nvPr/>
        </p:nvSpPr>
        <p:spPr>
          <a:xfrm>
            <a:off x="410266" y="1142868"/>
            <a:ext cx="2043568" cy="541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2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JUST-PC!</a:t>
            </a:r>
            <a:endParaRPr sz="292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2"/>
          <p:cNvSpPr/>
          <p:nvPr/>
        </p:nvSpPr>
        <p:spPr>
          <a:xfrm>
            <a:off x="2989384" y="2291862"/>
            <a:ext cx="4753708" cy="3244982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2"/>
          <p:cNvSpPr/>
          <p:nvPr/>
        </p:nvSpPr>
        <p:spPr>
          <a:xfrm>
            <a:off x="3089030" y="2434315"/>
            <a:ext cx="4554416" cy="29600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67516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2"/>
          <p:cNvSpPr txBox="1"/>
          <p:nvPr/>
        </p:nvSpPr>
        <p:spPr>
          <a:xfrm>
            <a:off x="406551" y="215628"/>
            <a:ext cx="246907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Prototype demonstration</a:t>
            </a:r>
            <a:endParaRPr/>
          </a:p>
        </p:txBody>
      </p:sp>
      <p:cxnSp>
        <p:nvCxnSpPr>
          <p:cNvPr id="292" name="Google Shape;292;p22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293" name="Google Shape;293;p2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94" name="Google Shape;294;p2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2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2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2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2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9" name="Google Shape;299;p22"/>
          <p:cNvPicPr preferRelativeResize="0"/>
          <p:nvPr/>
        </p:nvPicPr>
        <p:blipFill rotWithShape="1">
          <a:blip r:embed="rId3">
            <a:alphaModFix/>
          </a:blip>
          <a:srcRect l="5505" r="7147"/>
          <a:stretch/>
        </p:blipFill>
        <p:spPr>
          <a:xfrm>
            <a:off x="4917833" y="1254491"/>
            <a:ext cx="4489938" cy="289144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00" name="Google Shape;300;p22"/>
          <p:cNvSpPr txBox="1"/>
          <p:nvPr/>
        </p:nvSpPr>
        <p:spPr>
          <a:xfrm>
            <a:off x="4970585" y="4366846"/>
            <a:ext cx="2596800" cy="954300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00" scaled="0"/>
          </a:gra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selection of the desired configuration and the main page of the site is implemented at an early stage</a:t>
            </a:r>
            <a:endParaRPr/>
          </a:p>
        </p:txBody>
      </p:sp>
      <p:pic>
        <p:nvPicPr>
          <p:cNvPr id="301" name="Google Shape;301;p22"/>
          <p:cNvPicPr preferRelativeResize="0"/>
          <p:nvPr/>
        </p:nvPicPr>
        <p:blipFill rotWithShape="1">
          <a:blip r:embed="rId4">
            <a:alphaModFix/>
          </a:blip>
          <a:srcRect l="10918" r="17632"/>
          <a:stretch/>
        </p:blipFill>
        <p:spPr>
          <a:xfrm>
            <a:off x="498231" y="3165231"/>
            <a:ext cx="4372708" cy="344255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02" name="Google Shape;302;p22"/>
          <p:cNvSpPr txBox="1"/>
          <p:nvPr/>
        </p:nvSpPr>
        <p:spPr>
          <a:xfrm>
            <a:off x="7365941" y="6303256"/>
            <a:ext cx="25401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25">
                <a:solidFill>
                  <a:schemeClr val="dk1"/>
                </a:solidFill>
              </a:rPr>
              <a:t>ПК - Просто</a:t>
            </a:r>
            <a:r>
              <a:rPr lang="ru-RU" sz="292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292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3"/>
          <p:cNvSpPr txBox="1"/>
          <p:nvPr/>
        </p:nvSpPr>
        <p:spPr>
          <a:xfrm>
            <a:off x="632520" y="207927"/>
            <a:ext cx="27651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Startup project calendar plan</a:t>
            </a:r>
            <a:endParaRPr/>
          </a:p>
        </p:txBody>
      </p:sp>
      <p:cxnSp>
        <p:nvCxnSpPr>
          <p:cNvPr id="308" name="Google Shape;308;p23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graphicFrame>
        <p:nvGraphicFramePr>
          <p:cNvPr id="309" name="Google Shape;309;p23"/>
          <p:cNvGraphicFramePr/>
          <p:nvPr/>
        </p:nvGraphicFramePr>
        <p:xfrm>
          <a:off x="0" y="125568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{69680BC3-2FB7-41B1-BB5E-6E5EC4930F83}</a:tableStyleId>
              </a:tblPr>
              <a:tblGrid>
                <a:gridCol w="129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0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Name of stage and timeframe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r>
                        <a:rPr lang="ru-RU" sz="1700"/>
                        <a:t>List of stage works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Duration of the stage, months.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Approximate cost, </a:t>
                      </a:r>
                      <a:endParaRPr sz="17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rubles.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0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Stage 1.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11.23y. – 03.24y.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sng"/>
                        <a:t>Working on the website.</a:t>
                      </a:r>
                      <a:endParaRPr sz="17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Working out the database of all components and smart configurator</a:t>
                      </a:r>
                      <a:endParaRPr sz="17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                   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 600 000 rub.</a:t>
                      </a:r>
                      <a:endParaRPr sz="17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alibri"/>
                        <a:buNone/>
                      </a:pPr>
                      <a:r>
                        <a:rPr lang="ru-RU" sz="1700"/>
                        <a:t>Stage 2. 03.24y. – 07.24y.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sng"/>
                        <a:t>Working on the software.</a:t>
                      </a:r>
                      <a:endParaRPr sz="1700" u="sng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Output of monitoring indicators and analysis of the PC system status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                   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1 550 000 rub.</a:t>
                      </a:r>
                      <a:endParaRPr sz="17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2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Stage 3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07.24y. –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12.24y.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sng"/>
                        <a:t>Working on a mobile app.</a:t>
                      </a:r>
                      <a:endParaRPr sz="1600" u="sng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Organization of remote control, update and output of PC indicators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                   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1 400 000 rub.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4"/>
          <p:cNvSpPr txBox="1"/>
          <p:nvPr/>
        </p:nvSpPr>
        <p:spPr>
          <a:xfrm>
            <a:off x="610893" y="207927"/>
            <a:ext cx="12186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86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Risks</a:t>
            </a:r>
            <a:endParaRPr/>
          </a:p>
        </p:txBody>
      </p:sp>
      <p:cxnSp>
        <p:nvCxnSpPr>
          <p:cNvPr id="315" name="Google Shape;315;p24"/>
          <p:cNvCxnSpPr/>
          <p:nvPr/>
        </p:nvCxnSpPr>
        <p:spPr>
          <a:xfrm>
            <a:off x="381000" y="754417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316" name="Google Shape;316;p24"/>
          <p:cNvSpPr txBox="1"/>
          <p:nvPr/>
        </p:nvSpPr>
        <p:spPr>
          <a:xfrm>
            <a:off x="1530796" y="825139"/>
            <a:ext cx="272202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Technological risks</a:t>
            </a:r>
            <a:endParaRPr/>
          </a:p>
        </p:txBody>
      </p:sp>
      <p:cxnSp>
        <p:nvCxnSpPr>
          <p:cNvPr id="317" name="Google Shape;317;p24"/>
          <p:cNvCxnSpPr/>
          <p:nvPr/>
        </p:nvCxnSpPr>
        <p:spPr>
          <a:xfrm>
            <a:off x="4901566" y="754417"/>
            <a:ext cx="0" cy="181130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318" name="Google Shape;318;p24"/>
          <p:cNvSpPr txBox="1"/>
          <p:nvPr/>
        </p:nvSpPr>
        <p:spPr>
          <a:xfrm>
            <a:off x="6159882" y="826672"/>
            <a:ext cx="201529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Market risks</a:t>
            </a:r>
            <a:endParaRPr/>
          </a:p>
        </p:txBody>
      </p:sp>
      <p:sp>
        <p:nvSpPr>
          <p:cNvPr id="319" name="Google Shape;319;p24"/>
          <p:cNvSpPr/>
          <p:nvPr/>
        </p:nvSpPr>
        <p:spPr>
          <a:xfrm>
            <a:off x="5100668" y="1347229"/>
            <a:ext cx="4225230" cy="824954"/>
          </a:xfrm>
          <a:prstGeom prst="roundRect">
            <a:avLst>
              <a:gd name="adj" fmla="val 2129"/>
            </a:avLst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Risks are not present</a:t>
            </a:r>
            <a:endParaRPr/>
          </a:p>
        </p:txBody>
      </p:sp>
      <p:sp>
        <p:nvSpPr>
          <p:cNvPr id="320" name="Google Shape;320;p24"/>
          <p:cNvSpPr/>
          <p:nvPr/>
        </p:nvSpPr>
        <p:spPr>
          <a:xfrm>
            <a:off x="528668" y="1347229"/>
            <a:ext cx="4225200" cy="825000"/>
          </a:xfrm>
          <a:prstGeom prst="roundRect">
            <a:avLst>
              <a:gd name="adj" fmla="val 2129"/>
            </a:avLst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63747"/>
                </a:solidFill>
                <a:latin typeface="Calibri"/>
                <a:ea typeface="Calibri"/>
                <a:cs typeface="Calibri"/>
                <a:sym typeface="Calibri"/>
              </a:rPr>
              <a:t>Risks at the level of uncertainty</a:t>
            </a:r>
            <a:endParaRPr/>
          </a:p>
        </p:txBody>
      </p:sp>
      <p:grpSp>
        <p:nvGrpSpPr>
          <p:cNvPr id="321" name="Google Shape;321;p24"/>
          <p:cNvGrpSpPr/>
          <p:nvPr/>
        </p:nvGrpSpPr>
        <p:grpSpPr>
          <a:xfrm>
            <a:off x="728188" y="6285917"/>
            <a:ext cx="9102943" cy="985305"/>
            <a:chOff x="8741" y="1566"/>
            <a:chExt cx="9970" cy="300"/>
          </a:xfrm>
        </p:grpSpPr>
        <p:cxnSp>
          <p:nvCxnSpPr>
            <p:cNvPr id="322" name="Google Shape;322;p24"/>
            <p:cNvCxnSpPr/>
            <p:nvPr/>
          </p:nvCxnSpPr>
          <p:spPr>
            <a:xfrm rot="10800000" flipH="1">
              <a:off x="8741" y="1648"/>
              <a:ext cx="7270" cy="70"/>
            </a:xfrm>
            <a:prstGeom prst="straightConnector1">
              <a:avLst/>
            </a:prstGeom>
            <a:noFill/>
            <a:ln w="22225" cap="flat" cmpd="sng">
              <a:solidFill>
                <a:srgbClr val="241A1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23" name="Google Shape;323;p24"/>
            <p:cNvSpPr txBox="1"/>
            <p:nvPr/>
          </p:nvSpPr>
          <p:spPr>
            <a:xfrm>
              <a:off x="16011" y="1566"/>
              <a:ext cx="2700" cy="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925">
                  <a:solidFill>
                    <a:schemeClr val="dk1"/>
                  </a:solidFill>
                </a:rPr>
                <a:t>PC</a:t>
              </a:r>
              <a:r>
                <a:rPr lang="ru-RU" sz="2925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– </a:t>
              </a:r>
              <a:r>
                <a:rPr lang="ru-RU" sz="2925">
                  <a:solidFill>
                    <a:schemeClr val="dk1"/>
                  </a:solidFill>
                </a:rPr>
                <a:t>Simple</a:t>
              </a:r>
              <a:r>
                <a:rPr lang="ru-RU" sz="2925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!</a:t>
              </a:r>
              <a:endParaRPr sz="292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25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329" name="Google Shape;329;p25"/>
            <p:cNvCxnSpPr/>
            <p:nvPr/>
          </p:nvCxnSpPr>
          <p:spPr>
            <a:xfrm rot="10800000" flipH="1">
              <a:off x="717176" y="5971994"/>
              <a:ext cx="4545105" cy="19160"/>
            </a:xfrm>
            <a:prstGeom prst="straightConnector1">
              <a:avLst/>
            </a:prstGeom>
            <a:noFill/>
            <a:ln w="9525" cap="flat" cmpd="sng">
              <a:solidFill>
                <a:srgbClr val="AB222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0" name="Google Shape;330;p25"/>
            <p:cNvCxnSpPr/>
            <p:nvPr/>
          </p:nvCxnSpPr>
          <p:spPr>
            <a:xfrm>
              <a:off x="730620" y="5991154"/>
              <a:ext cx="1645026" cy="0"/>
            </a:xfrm>
            <a:prstGeom prst="straightConnector1">
              <a:avLst/>
            </a:prstGeom>
            <a:noFill/>
            <a:ln w="28575" cap="flat" cmpd="sng">
              <a:solidFill>
                <a:srgbClr val="AB222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31" name="Google Shape;331;p25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332" name="Google Shape;332;p25"/>
            <p:cNvCxnSpPr/>
            <p:nvPr/>
          </p:nvCxnSpPr>
          <p:spPr>
            <a:xfrm rot="10800000" flipH="1">
              <a:off x="717176" y="5971994"/>
              <a:ext cx="4545105" cy="19160"/>
            </a:xfrm>
            <a:prstGeom prst="straightConnector1">
              <a:avLst/>
            </a:prstGeom>
            <a:noFill/>
            <a:ln w="9525" cap="flat" cmpd="sng">
              <a:solidFill>
                <a:srgbClr val="AB222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3" name="Google Shape;333;p25"/>
            <p:cNvCxnSpPr/>
            <p:nvPr/>
          </p:nvCxnSpPr>
          <p:spPr>
            <a:xfrm>
              <a:off x="730620" y="5991154"/>
              <a:ext cx="1645026" cy="0"/>
            </a:xfrm>
            <a:prstGeom prst="straightConnector1">
              <a:avLst/>
            </a:prstGeom>
            <a:noFill/>
            <a:ln w="28575" cap="flat" cmpd="sng">
              <a:solidFill>
                <a:srgbClr val="AB222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334" name="Google Shape;334;p25"/>
          <p:cNvPicPr preferRelativeResize="0"/>
          <p:nvPr/>
        </p:nvPicPr>
        <p:blipFill rotWithShape="1">
          <a:blip r:embed="rId3">
            <a:alphaModFix/>
          </a:blip>
          <a:srcRect r="2201" b="4265"/>
          <a:stretch/>
        </p:blipFill>
        <p:spPr>
          <a:xfrm>
            <a:off x="0" y="-2"/>
            <a:ext cx="6100408" cy="234538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5"/>
          <p:cNvSpPr/>
          <p:nvPr/>
        </p:nvSpPr>
        <p:spPr>
          <a:xfrm>
            <a:off x="6103137" y="2328415"/>
            <a:ext cx="6120000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CAF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5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5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D49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5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B5D8E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5"/>
          <p:cNvSpPr/>
          <p:nvPr/>
        </p:nvSpPr>
        <p:spPr>
          <a:xfrm>
            <a:off x="8821757" y="2345382"/>
            <a:ext cx="3404109" cy="45293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BB3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0" name="Google Shape;34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08502" y="1365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5"/>
          <p:cNvSpPr txBox="1"/>
          <p:nvPr/>
        </p:nvSpPr>
        <p:spPr>
          <a:xfrm>
            <a:off x="6401400" y="5926725"/>
            <a:ext cx="2613600" cy="8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6000" rIns="5400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2023 year, GGNTU</a:t>
            </a:r>
            <a:endParaRPr/>
          </a:p>
        </p:txBody>
      </p:sp>
      <p:sp>
        <p:nvSpPr>
          <p:cNvPr id="342" name="Google Shape;342;p25"/>
          <p:cNvSpPr txBox="1"/>
          <p:nvPr/>
        </p:nvSpPr>
        <p:spPr>
          <a:xfrm>
            <a:off x="610647" y="5317916"/>
            <a:ext cx="168828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GGNTU FUTURE</a:t>
            </a:r>
            <a:endParaRPr sz="18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5"/>
          <p:cNvSpPr txBox="1"/>
          <p:nvPr/>
        </p:nvSpPr>
        <p:spPr>
          <a:xfrm>
            <a:off x="608347" y="3317632"/>
            <a:ext cx="4883714" cy="84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9108" marR="1814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2222"/>
              </a:buClr>
              <a:buSzPts val="4000"/>
              <a:buFont typeface="Arial"/>
              <a:buNone/>
            </a:pPr>
            <a:r>
              <a:rPr lang="ru-RU" sz="4000">
                <a:solidFill>
                  <a:srgbClr val="AB2222"/>
                </a:solidFill>
              </a:rPr>
              <a:t>Thank you for your attention!</a:t>
            </a:r>
            <a:endParaRPr sz="2400">
              <a:solidFill>
                <a:srgbClr val="AB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1093</Words>
  <Application>Microsoft Office PowerPoint</Application>
  <PresentationFormat>A4 Paper (210x297 mm)</PresentationFormat>
  <Paragraphs>293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Times New Roman</vt:lpstr>
      <vt:lpstr>Noto Sans Symbols</vt:lpstr>
      <vt:lpstr>Arimo</vt:lpstr>
      <vt:lpstr>Arial</vt:lpstr>
      <vt:lpstr>Calibri</vt:lpstr>
      <vt:lpstr>2_Тема Office</vt:lpstr>
      <vt:lpstr>1_Тема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Musa Magomadov</dc:creator>
  <cp:lastModifiedBy>Musa Magomadov</cp:lastModifiedBy>
  <cp:revision>2</cp:revision>
  <dcterms:modified xsi:type="dcterms:W3CDTF">2023-12-19T11:23:04Z</dcterms:modified>
</cp:coreProperties>
</file>