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=""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=""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>
        <p:scale>
          <a:sx n="49" d="100"/>
          <a:sy n="49" d="100"/>
        </p:scale>
        <p:origin x="-756" y="66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807951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Название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4400" b="1" dirty="0">
                <a:solidFill>
                  <a:srgbClr val="C00000"/>
                </a:solidFill>
                <a:latin typeface="Calibri"/>
                <a:ea typeface="+mj-ea"/>
                <a:cs typeface="Times New Roman" pitchFamily="18" charset="0"/>
              </a:rPr>
              <a:t>Организация разведения овец </a:t>
            </a:r>
            <a:r>
              <a:rPr lang="ru-RU" sz="4400" b="1" dirty="0" err="1">
                <a:solidFill>
                  <a:srgbClr val="C00000"/>
                </a:solidFill>
                <a:latin typeface="Calibri"/>
                <a:ea typeface="+mj-ea"/>
                <a:cs typeface="Times New Roman" pitchFamily="18" charset="0"/>
              </a:rPr>
              <a:t>эдильбаевской</a:t>
            </a:r>
            <a:r>
              <a:rPr lang="ru-RU" sz="4400" b="1" dirty="0">
                <a:solidFill>
                  <a:srgbClr val="C00000"/>
                </a:solidFill>
                <a:latin typeface="Calibri"/>
                <a:ea typeface="+mj-ea"/>
                <a:cs typeface="Times New Roman" pitchFamily="18" charset="0"/>
              </a:rPr>
              <a:t> породы и производства первичной переработки овец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264596"/>
            <a:ext cx="18015982" cy="1297021"/>
          </a:xfrm>
        </p:spPr>
        <p:txBody>
          <a:bodyPr/>
          <a:lstStyle/>
          <a:p>
            <a:pPr indent="45021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Подготовлен проект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по организации разведения овец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эдильбаевской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породы и производства первичной переработки </a:t>
            </a:r>
            <a:r>
              <a:rPr lang="ru-RU" sz="24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овец,л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составлен бизнес-план для предприятия "крестьянско-фермерского хозяйства "Свен"". 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Обоснование рентабельности выбранного вида деятельности - выращивание овец на действующих собственных производственных площадях, а также производство и реализация мяса овец на внутреннем рынке; </a:t>
            </a:r>
            <a:endParaRPr lang="ru-RU" sz="2400" dirty="0">
              <a:latin typeface="Times New Roman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Выявление условий рынка и прогноз продаж готовой продукции при наращивании мощности производства в инвестиционный период; </a:t>
            </a:r>
            <a:endParaRPr lang="ru-RU" sz="2400" dirty="0">
              <a:latin typeface="Times New Roman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Оценка ожидаемых финансовых результатов бизнеса и построение финансовой стратегии предприятия при расчетах с банком за заемные средства. </a:t>
            </a:r>
            <a:endParaRPr lang="ru-RU" sz="2400" dirty="0">
              <a:latin typeface="Times New Roman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На основе созданного фермерского хозяйства в дальнейшем предполагается организация племенного овцеводческого репродуктивного хозяйства с целью разведения овец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эдильбаевской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породы.</a:t>
            </a:r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 descr="Эдильбаевская порода овец: продуктивность и перспективы содержания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44783" y="2561617"/>
            <a:ext cx="8501974" cy="3581400"/>
          </a:xfrm>
          <a:prstGeom prst="rect">
            <a:avLst/>
          </a:prstGeom>
          <a:noFill/>
          <a:scene3d>
            <a:camera prst="orthographicFront">
              <a:rot lat="0" lon="10799977" rev="0"/>
            </a:camera>
            <a:lightRig rig="threePt" dir="t"/>
          </a:scene3d>
        </p:spPr>
      </p:pic>
      <p:pic>
        <p:nvPicPr>
          <p:cNvPr id="7" name="Picture 2" descr="Эдильбаевская порода овец: продуктивность и перспективы содержания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44783" y="6143017"/>
            <a:ext cx="8501974" cy="46546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529191"/>
            <a:ext cx="8696884" cy="7968121"/>
          </a:xfrm>
        </p:spPr>
        <p:txBody>
          <a:bodyPr/>
          <a:lstStyle/>
          <a:p>
            <a:pPr indent="450215" algn="just">
              <a:lnSpc>
                <a:spcPct val="100000"/>
              </a:lnSpc>
              <a:spcBef>
                <a:spcPts val="0"/>
              </a:spcBef>
              <a:tabLst>
                <a:tab pos="271145" algn="l"/>
                <a:tab pos="2889250" algn="l"/>
              </a:tabLst>
            </a:pPr>
            <a:r>
              <a:rPr lang="ru-RU" sz="2400" dirty="0">
                <a:latin typeface="Times New Roman"/>
                <a:ea typeface="Times New Roman"/>
              </a:rPr>
              <a:t>Спрос на продукцию овцефермы очень высок. Выгодность развития данной отрасли в том, что животные вырастают до товарного веса быстрее, чем крупный рогатый скот. Создать условия для разведения стада также дешевле. Серьезно отличается и себестоимость мясной продукции.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Овцеводство является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менее хлопотным хозяйством за счёт биологических особенностей овец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 indent="450215" algn="just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Задачами предприятия в инвестиционный период являются: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Symbol"/>
              <a:buChar char=""/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осуществлять разведение и выращивание молодняка овец от племенного стада с последующим производством первичной переработки и реализацией мяса овец;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Symbol"/>
              <a:buChar char=""/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закрепиться и расширить управляемый сегмент регионального рынка сбыта мяса овец на основе прямых договоров со сбытовыми организациями;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Symbol"/>
              <a:buChar char=""/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обеспечить накопление массы прибыли от производства и сбыта готовой продукции, достаточной для удовлетворения спроса потребителя. </a:t>
            </a:r>
            <a:endParaRPr lang="ru-RU" sz="2400" dirty="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271145" algn="l"/>
                <a:tab pos="2889250" algn="l"/>
              </a:tabLst>
            </a:pPr>
            <a:endParaRPr lang="ru-RU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408596" y="2198451"/>
            <a:ext cx="9319098" cy="8696528"/>
          </a:xfrm>
        </p:spPr>
        <p:txBody>
          <a:bodyPr/>
          <a:lstStyle/>
          <a:p>
            <a:pPr marL="0" indent="450215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Специализированных предприятий в данном районе по производству мяса овец нет, поэтому, по существу, конкурентного воздействия на сбыт мясной продукции предприятия </a:t>
            </a:r>
            <a:r>
              <a:rPr lang="ru-RU" dirty="0">
                <a:latin typeface="Times New Roman"/>
                <a:ea typeface="Times New Roman"/>
              </a:rPr>
              <a:t>«Свен»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в выбранном сегменте рынка, не существует. </a:t>
            </a:r>
            <a:endParaRPr lang="ru-RU" dirty="0">
              <a:latin typeface="Times New Roman"/>
              <a:ea typeface="Times New Roman"/>
            </a:endParaRPr>
          </a:p>
          <a:p>
            <a:pPr marL="0" indent="450215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Сбыт готовой продукции предприятие </a:t>
            </a:r>
            <a:r>
              <a:rPr lang="ru-RU" dirty="0">
                <a:latin typeface="Times New Roman"/>
                <a:ea typeface="Times New Roman"/>
              </a:rPr>
              <a:t>«Свен»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организует по мере увеличения объемов производства и расширения каналов реализации продукции. </a:t>
            </a:r>
            <a:endParaRPr lang="ru-RU" dirty="0">
              <a:latin typeface="Times New Roman"/>
              <a:ea typeface="Times New Roman"/>
            </a:endParaRPr>
          </a:p>
          <a:p>
            <a:pPr marL="0" indent="450215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 случае неблагоприятной конъюнктуры сбыта мяса овец (падение доходности населения, резкий скачок объемов поставок мяса, непрогнозируемое появление конкурирующих фирм) в качестве коммерческой стратегии хозяйство определило для себя стратегию «ценовой дискриминации» конкурентов. Такой ход в борьбе за рынок сбыта предприятие может себе позволить путем снижения доли прибыли в цене в силу значительного запаса финансовой прочности бизнеса, а также возможности варьирования ассортиментом выпускаемой продукции. </a:t>
            </a:r>
            <a:endParaRPr lang="ru-RU" dirty="0">
              <a:latin typeface="Times New Roman"/>
              <a:ea typeface="Times New Roman"/>
            </a:endParaRPr>
          </a:p>
          <a:p>
            <a:pPr marL="0" indent="450215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Будучи практически единственным в районе специализированным предприятием по выращиванию овец, фермерское хозяйство </a:t>
            </a:r>
            <a:r>
              <a:rPr lang="ru-RU" dirty="0">
                <a:latin typeface="Times New Roman"/>
                <a:ea typeface="Times New Roman"/>
              </a:rPr>
              <a:t>«Свен»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в состоянии, через расширяющуюся сеть каналов сбыта мяса овец удержать запланированную долю рынка в 13 - 15%, как и предусматривается бизнес-планом. </a:t>
            </a:r>
            <a:endParaRPr lang="ru-RU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495788" y="1303506"/>
            <a:ext cx="8841739" cy="856034"/>
          </a:xfrm>
        </p:spPr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 indent="450215"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При создании проекта по разведению и продаже племенных овец </a:t>
            </a:r>
            <a:r>
              <a:rPr lang="ru-RU" sz="2400" dirty="0" err="1">
                <a:solidFill>
                  <a:prstClr val="black"/>
                </a:solidFill>
                <a:latin typeface="Times New Roman"/>
                <a:ea typeface="Times New Roman"/>
              </a:rPr>
              <a:t>эдильбаевской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 породы (мясо-курдючного направления) предполагаются следующие виды расходов:</a:t>
            </a:r>
          </a:p>
          <a:p>
            <a:pPr lvl="0" indent="450215"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1. Аренда земельных участков из земель сельскохозяйственного назначения – 400 га, из них пастбищ 400 га. (Земли сельскохозяйственного назначения фермерское хозяйство будет арендовать до 150 тыс. руб.)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endParaRPr lang="ru-RU" sz="2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indent="450215" algn="just" fontAlgn="base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Очень важно сразу же просчитать, сколько конкретно пастбищ понадобится. Иначе рентабельность производства будет в серьезной опасности. Территория пастбищ должна быть организована таким образом, чтобы обеспечить условия пребывания на них животных на протяжении всего пастбищного сезона и ухода за травостоем.</a:t>
            </a:r>
            <a:endParaRPr lang="ru-RU" sz="2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indent="450215"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2. Разработка проектной документации для строительства производственных и складских зданий, помещений, предназначенных для производства, хранения и переработки сельскохозяйственной.</a:t>
            </a:r>
          </a:p>
          <a:p>
            <a:pPr lvl="0" indent="450215"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3. Строительство производственного помещения и пристроек, инженерных сетей, заграждений и сооружений, необходимых для производства, хранения и переработки сельскохозяйственной продукции, а также их регистрация.</a:t>
            </a:r>
            <a:endParaRPr lang="ru-RU" sz="2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indent="450215"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4. Покупка мини-завода по убою и первичной переработки 5 голов мелкого рогатого скота в смену с получением следующих продуктов: </a:t>
            </a:r>
          </a:p>
          <a:p>
            <a:pPr lvl="0" indent="450215"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- мясо парное (тушка);</a:t>
            </a:r>
          </a:p>
          <a:p>
            <a:pPr lvl="0" indent="450215"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- субпродукты очищенные. </a:t>
            </a:r>
          </a:p>
          <a:p>
            <a:pPr lvl="0" indent="450215"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6. Приобретение сельскохозяйственных животных – в 2021 году будут приобретены 200 голов овцематок </a:t>
            </a:r>
            <a:r>
              <a:rPr lang="ru-RU" sz="2400" dirty="0" err="1">
                <a:solidFill>
                  <a:prstClr val="black"/>
                </a:solidFill>
                <a:latin typeface="Times New Roman"/>
                <a:ea typeface="Times New Roman"/>
              </a:rPr>
              <a:t>эдильбаевской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 породы по цене 5000 руб. за гол. (окот в 202 г.),  в 2022 года - 200 голов овцематок </a:t>
            </a:r>
            <a:r>
              <a:rPr lang="ru-RU" sz="2400" dirty="0" err="1">
                <a:solidFill>
                  <a:prstClr val="black"/>
                </a:solidFill>
                <a:latin typeface="Times New Roman"/>
                <a:ea typeface="Times New Roman"/>
              </a:rPr>
              <a:t>эдильбаевской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 породы по цене 5500 руб. за гол. (окот в 2021 г.), и 5 голов баранов-производителей по цене 10000 руб. за гол. у ООО «</a:t>
            </a:r>
            <a:r>
              <a:rPr lang="ru-RU" sz="2400" dirty="0" err="1">
                <a:solidFill>
                  <a:prstClr val="black"/>
                </a:solidFill>
                <a:latin typeface="Times New Roman"/>
                <a:ea typeface="Times New Roman"/>
              </a:rPr>
              <a:t>АстраханьПлемРесурс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». </a:t>
            </a:r>
          </a:p>
          <a:p>
            <a:pPr lvl="0" indent="450215"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7. Приобретение сельскохозяйственного инвентаря, оборудования для производства и переработки сельскохозяйственной продукции – под этой статьей затрат предполагается покупка 2 шт. стригальных агрегата для овец и </a:t>
            </a:r>
            <a:r>
              <a:rPr lang="ru-RU" sz="2400" dirty="0" err="1">
                <a:solidFill>
                  <a:prstClr val="black"/>
                </a:solidFill>
                <a:latin typeface="Times New Roman"/>
                <a:ea typeface="Times New Roman"/>
              </a:rPr>
              <a:t>хозинвентаря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 (лопаты, весы, ведра, спецодежда и др.).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45021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Фермерское хозяйство «</a:t>
            </a:r>
            <a:r>
              <a:rPr lang="ru-RU" sz="2800" dirty="0">
                <a:latin typeface="Times New Roman"/>
                <a:ea typeface="Times New Roman"/>
              </a:rPr>
              <a:t>Свен»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 работает на внутреннем региональном рынке по договорам поставок с  партнерами. </a:t>
            </a:r>
            <a:endParaRPr lang="ru-RU" sz="2800" dirty="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latin typeface="Times New Roman"/>
                <a:ea typeface="Times New Roman"/>
              </a:rPr>
              <a:t>Географические границы рынка сбыта  – преимущественно территория районов Челябинской и Свердловской областей и за пределы РФ в Казахстан. Годовые объемы производства мяса проектировались на основе прогнозов по емкости рынка (готовой потребности покупателей района в данной продукции), долей действующих и потенциальных конкурентов. Динамика объемов реализации мяса в натуральном выражении в целом по району может определенным  образом характеризовать платежеспособность спроса и соответственно емкость рынка.</a:t>
            </a:r>
          </a:p>
          <a:p>
            <a:pPr indent="45021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Основными партнерами по закупу мяса овец являются следующие предприятия:</a:t>
            </a:r>
            <a:endParaRPr lang="ru-RU" sz="2800" dirty="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latin typeface="Times New Roman"/>
                <a:ea typeface="Times New Roman"/>
              </a:rPr>
              <a:t>- ООО "Теремок";</a:t>
            </a:r>
          </a:p>
          <a:p>
            <a:pPr indent="45021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latin typeface="Times New Roman"/>
                <a:ea typeface="Times New Roman"/>
              </a:rPr>
              <a:t>- Санаторий "Урал";</a:t>
            </a:r>
          </a:p>
          <a:p>
            <a:pPr indent="45021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latin typeface="Times New Roman"/>
                <a:ea typeface="Times New Roman"/>
              </a:rPr>
              <a:t>- ООО "Очаг".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115" y="2898843"/>
            <a:ext cx="9610927" cy="762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55" y="2898843"/>
            <a:ext cx="8813260" cy="762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55" y="2918298"/>
            <a:ext cx="9669294" cy="770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3149" y="2918298"/>
            <a:ext cx="8793804" cy="770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782128"/>
            <a:ext cx="4134612" cy="1964987"/>
          </a:xfrm>
        </p:spPr>
        <p:txBody>
          <a:bodyPr/>
          <a:lstStyle/>
          <a:p>
            <a:r>
              <a:rPr lang="ru-RU" dirty="0" smtClean="0"/>
              <a:t>Доцент кафедры Педагогики и социально-экономических дисциплин Южно-Уральского государственного аграрного университета, кандидат с.-х. наук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6381345"/>
            <a:ext cx="4134612" cy="679306"/>
          </a:xfrm>
        </p:spPr>
        <p:txBody>
          <a:bodyPr/>
          <a:lstStyle/>
          <a:p>
            <a:r>
              <a:rPr lang="ru-RU" sz="2400" dirty="0" smtClean="0"/>
              <a:t>Бобылева Ирина Валерьевна</a:t>
            </a:r>
          </a:p>
          <a:p>
            <a:r>
              <a:rPr lang="ru-RU" sz="2400" dirty="0" smtClean="0"/>
              <a:t>Руководитель команды</a:t>
            </a:r>
            <a:endParaRPr lang="ru-RU" sz="2400" dirty="0"/>
          </a:p>
        </p:txBody>
      </p:sp>
      <p:sp>
        <p:nvSpPr>
          <p:cNvPr id="25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3" y="7879404"/>
            <a:ext cx="4375355" cy="1485536"/>
          </a:xfrm>
        </p:spPr>
        <p:txBody>
          <a:bodyPr/>
          <a:lstStyle/>
          <a:p>
            <a:r>
              <a:rPr lang="ru-RU" dirty="0" smtClean="0"/>
              <a:t>Студент группы 44В </a:t>
            </a:r>
            <a:r>
              <a:rPr lang="ru-RU" dirty="0" smtClean="0">
                <a:solidFill>
                  <a:prstClr val="black"/>
                </a:solidFill>
              </a:rPr>
              <a:t>Южно-Уральского </a:t>
            </a:r>
            <a:r>
              <a:rPr lang="ru-RU" dirty="0">
                <a:solidFill>
                  <a:prstClr val="black"/>
                </a:solidFill>
              </a:rPr>
              <a:t>государственного аграрного </a:t>
            </a:r>
            <a:r>
              <a:rPr lang="ru-RU" dirty="0" smtClean="0">
                <a:solidFill>
                  <a:prstClr val="black"/>
                </a:solidFill>
              </a:rPr>
              <a:t>университета</a:t>
            </a:r>
            <a:r>
              <a:rPr lang="ru-RU" dirty="0" smtClean="0"/>
              <a:t>, обучающий по специальности 36.05.01 «Ветеринария»</a:t>
            </a:r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=""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44134" y="6595353"/>
            <a:ext cx="4134612" cy="1147863"/>
          </a:xfrm>
        </p:spPr>
        <p:txBody>
          <a:bodyPr/>
          <a:lstStyle/>
          <a:p>
            <a:r>
              <a:rPr lang="ru-RU" sz="2400" dirty="0" err="1" smtClean="0"/>
              <a:t>Сергушкин</a:t>
            </a:r>
            <a:r>
              <a:rPr lang="ru-RU" sz="2400" dirty="0" smtClean="0"/>
              <a:t> Роман </a:t>
            </a:r>
            <a:r>
              <a:rPr lang="ru-RU" sz="2400" dirty="0"/>
              <a:t>Р</a:t>
            </a:r>
            <a:r>
              <a:rPr lang="ru-RU" sz="2400" dirty="0" smtClean="0"/>
              <a:t>усланович</a:t>
            </a:r>
          </a:p>
          <a:p>
            <a:r>
              <a:rPr lang="ru-RU" sz="2400" dirty="0" smtClean="0"/>
              <a:t>Член команды</a:t>
            </a:r>
            <a:endParaRPr lang="ru-RU" sz="2400" dirty="0"/>
          </a:p>
        </p:txBody>
      </p:sp>
      <p:sp>
        <p:nvSpPr>
          <p:cNvPr id="28" name="Текст 27">
            <a:extLst>
              <a:ext uri="{FF2B5EF4-FFF2-40B4-BE49-F238E27FC236}">
                <a16:creationId xmlns=""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782127"/>
            <a:ext cx="4134612" cy="1582811"/>
          </a:xfrm>
        </p:spPr>
        <p:txBody>
          <a:bodyPr/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Студентка </a:t>
            </a:r>
            <a:r>
              <a:rPr lang="ru-RU" dirty="0">
                <a:solidFill>
                  <a:prstClr val="black"/>
                </a:solidFill>
              </a:rPr>
              <a:t>группы 44В Южно-Уральского государственного аграрного университета, обучающий по специальности 36.05.01 «Ветеринария»</a:t>
            </a:r>
          </a:p>
          <a:p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=""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=""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408596" y="6361891"/>
            <a:ext cx="4548005" cy="1206228"/>
          </a:xfrm>
        </p:spPr>
        <p:txBody>
          <a:bodyPr/>
          <a:lstStyle/>
          <a:p>
            <a:r>
              <a:rPr lang="ru-RU" sz="2400" dirty="0" smtClean="0"/>
              <a:t>Саранская Ярославна Олеговна</a:t>
            </a:r>
          </a:p>
          <a:p>
            <a:r>
              <a:rPr lang="ru-RU" sz="2400" dirty="0" smtClean="0"/>
              <a:t>Член команды</a:t>
            </a:r>
            <a:endParaRPr lang="ru-RU" sz="2400" dirty="0"/>
          </a:p>
        </p:txBody>
      </p:sp>
      <p:pic>
        <p:nvPicPr>
          <p:cNvPr id="4099" name="Picture 3" descr="C:\Users\Pozitron\Downloads\4xXQQHZCx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221" y="3677055"/>
            <a:ext cx="2743199" cy="252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Pozitron\AppData\Local\Temp\Rar$DRa4852.26640\KUJICAM_1618170231303_develop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596" y="3482503"/>
            <a:ext cx="2431915" cy="258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2"/>
          <a:stretch>
            <a:fillRect/>
          </a:stretch>
        </p:blipFill>
        <p:spPr bwMode="auto">
          <a:xfrm>
            <a:off x="895350" y="3677055"/>
            <a:ext cx="2373144" cy="241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412460"/>
            <a:ext cx="9183267" cy="8501974"/>
          </a:xfrm>
        </p:spPr>
        <p:txBody>
          <a:bodyPr/>
          <a:lstStyle/>
          <a:p>
            <a:pPr marL="179705" indent="450215" algn="just">
              <a:lnSpc>
                <a:spcPct val="150000"/>
              </a:lnSpc>
              <a:spcBef>
                <a:spcPts val="0"/>
              </a:spcBef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Дальнейшему повышению производства продукции овцеводства будут способствовать различные мероприятия, к которым можно отнести: </a:t>
            </a:r>
            <a:endParaRPr lang="ru-RU" sz="2200" dirty="0">
              <a:latin typeface="Times New Roman"/>
              <a:ea typeface="Times New Roman"/>
            </a:endParaRPr>
          </a:p>
          <a:p>
            <a:pPr marL="179705" indent="450215" algn="just">
              <a:lnSpc>
                <a:spcPct val="150000"/>
              </a:lnSpc>
              <a:spcBef>
                <a:spcPts val="0"/>
              </a:spcBef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1.Улучшение </a:t>
            </a:r>
            <a:r>
              <a:rPr lang="ru-RU" sz="2200" dirty="0" err="1">
                <a:solidFill>
                  <a:srgbClr val="000000"/>
                </a:solidFill>
                <a:latin typeface="Times New Roman"/>
                <a:ea typeface="Times New Roman"/>
              </a:rPr>
              <a:t>селекционно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-пле­менной работы, налаживание ветеринарного обслуживания овец;</a:t>
            </a:r>
            <a:endParaRPr lang="ru-RU" sz="2200" dirty="0">
              <a:latin typeface="Times New Roman"/>
              <a:ea typeface="Times New Roman"/>
            </a:endParaRPr>
          </a:p>
          <a:p>
            <a:pPr marL="179705" indent="450215" algn="just">
              <a:lnSpc>
                <a:spcPct val="150000"/>
              </a:lnSpc>
              <a:spcBef>
                <a:spcPts val="0"/>
              </a:spcBef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2. Оснащение ФХ современным оборудованием и инвентарем для содержания овец и переработки продук­ции овцеводства;</a:t>
            </a:r>
            <a:endParaRPr lang="ru-RU" sz="2200" dirty="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0"/>
              </a:spcBef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3. Подготовка и переподготовка специалистов-овцеводов,  рост их квалификации.</a:t>
            </a:r>
            <a:endParaRPr lang="ru-RU" sz="2200" dirty="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0"/>
              </a:spcBef>
            </a:pPr>
            <a:r>
              <a:rPr lang="ru-RU" sz="2200" dirty="0">
                <a:latin typeface="Times New Roman"/>
                <a:ea typeface="Times New Roman"/>
              </a:rPr>
              <a:t>Уровень рентабельности на начало и конец проекта производства сельскохозяйственной продукции ФХ «Свен»</a:t>
            </a:r>
            <a:r>
              <a:rPr lang="ru-RU" sz="22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2200" dirty="0">
                <a:latin typeface="Times New Roman"/>
                <a:ea typeface="Times New Roman"/>
              </a:rPr>
              <a:t>в 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2021 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году будет отрицательным и  составлять -65,7%, в 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2022 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году он уже будет положительным – 63,2 %, а к  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2023 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году  -  67,7 %, что в несколько  раз превысить уровень рентабельности первого планируемого года.</a:t>
            </a:r>
            <a:endParaRPr lang="ru-RU" sz="2200" dirty="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0"/>
              </a:spcBef>
            </a:pPr>
            <a:r>
              <a:rPr lang="ru-RU" sz="2200" dirty="0">
                <a:latin typeface="Times New Roman"/>
                <a:ea typeface="Times New Roman"/>
              </a:rPr>
              <a:t>Средняя величина чистой прибыли за период проекта составит              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spcBef>
                <a:spcPts val="0"/>
              </a:spcBef>
            </a:pPr>
            <a:r>
              <a:rPr lang="ru-RU" sz="2200" dirty="0" smtClean="0">
                <a:latin typeface="Times New Roman"/>
                <a:ea typeface="Times New Roman"/>
              </a:rPr>
              <a:t>(-</a:t>
            </a:r>
            <a:r>
              <a:rPr lang="ru-RU" sz="2200" dirty="0">
                <a:latin typeface="Times New Roman"/>
                <a:ea typeface="Times New Roman"/>
              </a:rPr>
              <a:t>682,4+3051,2+2471,7)/3 = 1613,5 тыс. руб. Тогда, срок окупаемости проекта составит  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5561/1613,5= 3,4 года.</a:t>
            </a:r>
            <a:endParaRPr lang="ru-RU" sz="22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276272"/>
            <a:ext cx="8793162" cy="8221040"/>
          </a:xfrm>
        </p:spPr>
        <p:txBody>
          <a:bodyPr/>
          <a:lstStyle/>
          <a:p>
            <a:pPr indent="450215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Представляем вам рекламный плакат "крестьянско-фермерского хозяйства "Свен"". 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4238" y="3774332"/>
            <a:ext cx="7529209" cy="6731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 smtClean="0"/>
              <a:t> 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</a:t>
            </a:r>
            <a:r>
              <a:rPr lang="ru-RU" sz="2800" dirty="0" smtClean="0"/>
              <a:t>908) 04-29-538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i</a:t>
            </a:r>
            <a:r>
              <a:rPr lang="ru-RU" sz="2800" dirty="0" smtClean="0"/>
              <a:t>30161</a:t>
            </a:r>
            <a:r>
              <a:rPr lang="en-US" sz="2800" dirty="0" smtClean="0"/>
              <a:t>@yandex.ru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f3f21cfc-4d3e-42b1-8a95-d7209818f9d6"/>
    <ds:schemaRef ds:uri="http://purl.org/dc/dcmitype/"/>
    <ds:schemaRef ds:uri="http://www.w3.org/XML/1998/namespace"/>
    <ds:schemaRef ds:uri="dae585fd-f7dc-4d5a-b1b8-e5742ef77c8f"/>
    <ds:schemaRef ds:uri="http://schemas.microsoft.com/office/2006/metadata/propertie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3856</TotalTime>
  <Words>1111</Words>
  <Application>Microsoft Office PowerPoint</Application>
  <PresentationFormat>Произвольный</PresentationFormat>
  <Paragraphs>72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Название проекта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1</cp:lastModifiedBy>
  <cp:revision>228</cp:revision>
  <dcterms:created xsi:type="dcterms:W3CDTF">2021-03-01T12:07:13Z</dcterms:created>
  <dcterms:modified xsi:type="dcterms:W3CDTF">2021-06-11T14:08:37Z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