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</p:sldMasterIdLst>
  <p:sldIdLst>
    <p:sldId id="256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20104100" cy="11315700"/>
  <p:notesSz cx="11315700" cy="2010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left>
          <a:right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right>
          <a:top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top>
          <a:bottom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bottom>
          <a:insideH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insideH>
          <a:insideV>
            <a:ln w="9525">
              <a:solidFill>
                <a:srgbClr val="000000">
                  <a:alpha val="0"/>
                </a:srgbClr>
              </a:solidFill>
              <a:prstDash val="solid"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>
              <a:solidFill>
                <a:schemeClr val="accent1"/>
              </a:solidFill>
              <a:prstDash val="solid"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left>
          <a:right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right>
          <a:top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top>
          <a:bottom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bottom>
          <a:insideH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insideH>
          <a:insideV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-662" y="-96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png"/><Relationship Id="rId4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1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1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10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bg>
      <p:bgPr>
        <a:blipFill>
          <a:blip r:embed="rId2" cstate="print"/>
          <a:stretch>
            <a:fillRect t="-2000" b="-2000"/>
          </a:stretch>
        </a:blipFill>
        <a:effectLst/>
      </p:bgPr>
    </p:bg>
    <p:spTree>
      <p:nvGrpSpPr>
        <p:cNvPr id="1" name="Group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/>
          <p:nvPr/>
        </p:nvPicPr>
        <p:blipFill>
          <a:blip r:embed="rId3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9" name="Picture 9"/>
          <p:cNvPicPr/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body"/>
          </p:nvPr>
        </p:nvSpPr>
        <p:spPr>
          <a:xfrm>
            <a:off x="894589" y="1813822"/>
            <a:ext cx="8793162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1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739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Пользовательский макет">
    <p:bg>
      <p:bgPr>
        <a:blipFill>
          <a:blip r:embed="rId2" cstate="print"/>
          <a:stretch>
            <a:fillRect t="-2000" b="-2000"/>
          </a:stretch>
        </a:blipFill>
        <a:effectLst/>
      </p:bgPr>
    </p:bg>
    <p:spTree>
      <p:nvGrpSpPr>
        <p:cNvPr id="1" name="Group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9"/>
          <p:cNvPicPr/>
          <p:nvPr/>
        </p:nvPicPr>
        <p:blipFill>
          <a:blip r:embed="rId3" cstate="print"/>
          <a:stretch/>
        </p:blipFill>
        <p:spPr>
          <a:xfrm>
            <a:off x="8650225" y="-2453964"/>
            <a:ext cx="14708919" cy="13769663"/>
          </a:xfrm>
          <a:prstGeom prst="rect">
            <a:avLst/>
          </a:prstGeom>
        </p:spPr>
      </p:pic>
      <p:sp>
        <p:nvSpPr>
          <p:cNvPr id="30" name="Shape 30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pic>
        <p:nvPicPr>
          <p:cNvPr id="33" name="Picture 33"/>
          <p:cNvPicPr/>
          <p:nvPr/>
        </p:nvPicPr>
        <p:blipFill>
          <a:blip r:embed="rId4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35" name="Picture 35"/>
          <p:cNvPicPr/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894586" y="2942400"/>
            <a:ext cx="1843249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Пользовательский макет">
    <p:bg>
      <p:bgPr>
        <a:blipFill>
          <a:blip r:embed="rId2" cstate="print"/>
          <a:stretch>
            <a:fillRect t="-2000" b="-2000"/>
          </a:stretch>
        </a:blipFill>
        <a:effectLst/>
      </p:bgPr>
    </p:bg>
    <p:spTree>
      <p:nvGrpSpPr>
        <p:cNvPr id="1" name="Group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1"/>
          <p:cNvPicPr/>
          <p:nvPr/>
        </p:nvPicPr>
        <p:blipFill>
          <a:blip r:embed="rId3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53" name="Picture 53"/>
          <p:cNvPicPr/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/>
          </p:nvPr>
        </p:nvSpPr>
        <p:spPr>
          <a:xfrm>
            <a:off x="894589" y="1728886"/>
            <a:ext cx="9741216" cy="91108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bg>
      <p:bgPr>
        <a:blipFill>
          <a:blip r:embed="rId2" cstate="print"/>
          <a:stretch>
            <a:fillRect t="-1000" b="-1000"/>
          </a:stretch>
        </a:blipFill>
        <a:effectLst/>
      </p:bgPr>
    </p:bg>
    <p:spTree>
      <p:nvGrpSpPr>
        <p:cNvPr id="1" name="Group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/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61" name="Shape 61"/>
          <p:cNvSpPr txBox="1">
            <a:spLocks noGrp="1"/>
          </p:cNvSpPr>
          <p:nvPr>
            <p:ph type="title" idx="1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defPPr/>
            <a:lvl1pPr lvl="0"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subTitle" idx="7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8"/>
          </p:nvPr>
        </p:nvSpPr>
        <p:spPr>
          <a:xfrm>
            <a:off x="910336" y="10374313"/>
            <a:ext cx="3678238" cy="531811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>
              <a:buNone/>
              <a:defRPr sz="1400">
                <a:solidFill>
                  <a:srgbClr val="20D7C0"/>
                </a:solidFill>
              </a:defRPr>
            </a:lvl1pPr>
            <a:lvl2pPr lvl="1">
              <a:defRPr sz="1400">
                <a:solidFill>
                  <a:schemeClr val="bg1"/>
                </a:solidFill>
              </a:defRPr>
            </a:lvl2pPr>
            <a:lvl3pPr lvl="2">
              <a:defRPr sz="1400">
                <a:solidFill>
                  <a:schemeClr val="bg1"/>
                </a:solidFill>
              </a:defRPr>
            </a:lvl3pPr>
            <a:lvl4pPr lvl="3">
              <a:defRPr sz="1400">
                <a:solidFill>
                  <a:schemeClr val="bg1"/>
                </a:solidFill>
              </a:defRPr>
            </a:lvl4pPr>
            <a:lvl5pPr lvl="4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t>Обозначение версионности документа</a:t>
            </a:r>
          </a:p>
        </p:txBody>
      </p:sp>
      <p:pic>
        <p:nvPicPr>
          <p:cNvPr id="65" name="Picture 65"/>
          <p:cNvPicPr/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67" name="Picture 67"/>
          <p:cNvPicPr/>
          <p:nvPr/>
        </p:nvPicPr>
        <p:blipFill>
          <a:blip r:embed="rId7" cstate="print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Пользовательский макет">
    <p:bg>
      <p:bgPr>
        <a:blipFill>
          <a:blip r:embed="rId2" cstate="print"/>
          <a:stretch>
            <a:fillRect t="-2000" b="-2000"/>
          </a:stretch>
        </a:blipFill>
        <a:effectLst/>
      </p:bgPr>
    </p:bg>
    <p:spTree>
      <p:nvGrpSpPr>
        <p:cNvPr id="1" name="Group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/>
          <p:nvPr/>
        </p:nvPicPr>
        <p:blipFill>
          <a:blip r:embed="rId3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72" name="Picture 72"/>
          <p:cNvPicPr/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/>
          </p:nvPr>
        </p:nvSpPr>
        <p:spPr>
          <a:xfrm>
            <a:off x="11107925" y="3344736"/>
            <a:ext cx="8211314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title" idx="1"/>
          </p:nvPr>
        </p:nvSpPr>
        <p:spPr>
          <a:xfrm>
            <a:off x="11107925" y="2271023"/>
            <a:ext cx="8211314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4" cy="5707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lIns="91440" tIns="45720" rIns="91440" bIns="45720" anchor="ctr"/>
          <a:lstStyle>
            <a:defPPr/>
            <a:lvl1pPr marL="0" lvl="0" indent="0" algn="ctr">
              <a:buNone/>
            </a:lvl1pPr>
          </a:lstStyle>
          <a:p>
            <a:r>
              <a:t>Вставка </a:t>
            </a:r>
          </a:p>
          <a:p>
            <a:r>
              <a:t>для изображения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Пользовательский макет">
    <p:bg>
      <p:bgPr>
        <a:blipFill>
          <a:blip r:embed="rId2" cstate="print"/>
          <a:stretch>
            <a:fillRect t="-2000" b="-2000"/>
          </a:stretch>
        </a:blipFill>
        <a:effectLst/>
      </p:bgPr>
    </p:bg>
    <p:spTree>
      <p:nvGrpSpPr>
        <p:cNvPr id="1" name="Group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/>
          <p:nvPr/>
        </p:nvPicPr>
        <p:blipFill>
          <a:blip r:embed="rId3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82" name="Picture 82"/>
          <p:cNvPicPr/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pic>
        <p:nvPicPr>
          <p:cNvPr id="84" name="Picture 84"/>
          <p:cNvPicPr/>
          <p:nvPr/>
        </p:nvPicPr>
        <p:blipFill>
          <a:blip r:embed="rId6" cstate="print"/>
          <a:stretch/>
        </p:blipFill>
        <p:spPr>
          <a:xfrm>
            <a:off x="7327138" y="225634"/>
            <a:ext cx="16355823" cy="15633027"/>
          </a:xfrm>
          <a:prstGeom prst="rect">
            <a:avLst/>
          </a:prstGeom>
        </p:spPr>
      </p:pic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4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9"/>
          </p:nvPr>
        </p:nvSpPr>
        <p:spPr>
          <a:xfrm>
            <a:off x="894588" y="6621739"/>
            <a:ext cx="4134612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0"/>
          </p:nvPr>
        </p:nvSpPr>
        <p:spPr>
          <a:xfrm>
            <a:off x="5644134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1"/>
          </p:nvPr>
        </p:nvSpPr>
        <p:spPr>
          <a:xfrm>
            <a:off x="5644896" y="3949700"/>
            <a:ext cx="2139949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2"/>
          </p:nvPr>
        </p:nvSpPr>
        <p:spPr>
          <a:xfrm>
            <a:off x="5644134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3"/>
          </p:nvPr>
        </p:nvSpPr>
        <p:spPr>
          <a:xfrm>
            <a:off x="10393680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4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5"/>
          </p:nvPr>
        </p:nvSpPr>
        <p:spPr>
          <a:xfrm>
            <a:off x="10393680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6"/>
          </p:nvPr>
        </p:nvSpPr>
        <p:spPr>
          <a:xfrm>
            <a:off x="15143226" y="7261819"/>
            <a:ext cx="4134611" cy="2103119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Описание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7"/>
          </p:nvPr>
        </p:nvSpPr>
        <p:spPr>
          <a:xfrm>
            <a:off x="15143987" y="3949700"/>
            <a:ext cx="2139950" cy="214153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ctr">
              <a:buNone/>
              <a:defRPr sz="2000"/>
            </a:lvl1pPr>
          </a:lstStyle>
          <a:p>
            <a:r>
              <a:t>Фото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8"/>
          </p:nvPr>
        </p:nvSpPr>
        <p:spPr>
          <a:xfrm>
            <a:off x="15143226" y="6621739"/>
            <a:ext cx="4134611" cy="438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 b="1"/>
            </a:lvl1pPr>
          </a:lstStyle>
          <a:p>
            <a:pPr lvl="0"/>
            <a:r>
              <a:t>Описание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bg>
      <p:bgPr>
        <a:blipFill>
          <a:blip r:embed="rId2" cstate="print"/>
          <a:stretch/>
        </a:blipFill>
        <a:effectLst/>
      </p:bgPr>
    </p:bg>
    <p:spTree>
      <p:nvGrpSpPr>
        <p:cNvPr id="1" name="Group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/>
          <p:nvPr/>
        </p:nvPicPr>
        <p:blipFill>
          <a:blip r:embed="rId3" cstate="print"/>
          <a:srcRect l="-912" r="6517" b="8319"/>
          <a:stretch/>
        </p:blipFill>
        <p:spPr>
          <a:xfrm>
            <a:off x="0" y="0"/>
            <a:ext cx="20228512" cy="11315700"/>
          </a:xfrm>
          <a:prstGeom prst="rect">
            <a:avLst/>
          </a:prstGeom>
        </p:spPr>
      </p:pic>
      <p:sp>
        <p:nvSpPr>
          <p:cNvPr id="103" name="Shape 103"/>
          <p:cNvSpPr txBox="1">
            <a:spLocks noGrp="1"/>
          </p:cNvSpPr>
          <p:nvPr>
            <p:ph type="title" idx="1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lIns="91440" tIns="45720" rIns="91440" bIns="45720" anchor="b">
            <a:normAutofit/>
          </a:bodyPr>
          <a:lstStyle>
            <a:defPPr/>
            <a:lvl1pPr lvl="0"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subTitle" idx="7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8"/>
          </p:nvPr>
        </p:nvSpPr>
        <p:spPr>
          <a:xfrm>
            <a:off x="965200" y="10374313"/>
            <a:ext cx="3678238" cy="531811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>
              <a:buNone/>
              <a:defRPr sz="1400">
                <a:solidFill>
                  <a:srgbClr val="20D7C0"/>
                </a:solidFill>
              </a:defRPr>
            </a:lvl1pPr>
            <a:lvl2pPr lvl="1">
              <a:defRPr sz="1400">
                <a:solidFill>
                  <a:schemeClr val="bg1"/>
                </a:solidFill>
              </a:defRPr>
            </a:lvl2pPr>
            <a:lvl3pPr lvl="2">
              <a:defRPr sz="1400">
                <a:solidFill>
                  <a:schemeClr val="bg1"/>
                </a:solidFill>
              </a:defRPr>
            </a:lvl3pPr>
            <a:lvl4pPr lvl="3">
              <a:defRPr sz="1400">
                <a:solidFill>
                  <a:schemeClr val="bg1"/>
                </a:solidFill>
              </a:defRPr>
            </a:lvl4pPr>
            <a:lvl5pPr lvl="4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t>Обозначение версионности документа</a:t>
            </a:r>
          </a:p>
        </p:txBody>
      </p:sp>
      <p:pic>
        <p:nvPicPr>
          <p:cNvPr id="107" name="Picture 107"/>
          <p:cNvPicPr/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109" name="Picture 109"/>
          <p:cNvPicPr/>
          <p:nvPr/>
        </p:nvPicPr>
        <p:blipFill>
          <a:blip r:embed="rId6" cstate="print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Пользовательский макет">
    <p:bg>
      <p:bgPr>
        <a:blipFill>
          <a:blip r:embed="rId2" cstate="print"/>
          <a:stretch>
            <a:fillRect t="-2000" b="-2000"/>
          </a:stretch>
        </a:blipFill>
        <a:effectLst/>
      </p:bgPr>
    </p:bg>
    <p:spTree>
      <p:nvGrpSpPr>
        <p:cNvPr id="1" name="Group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3"/>
          <p:cNvPicPr/>
          <p:nvPr/>
        </p:nvPicPr>
        <p:blipFill>
          <a:blip r:embed="rId3" cstate="print"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124" name="Shape 124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pic>
        <p:nvPicPr>
          <p:cNvPr id="127" name="Picture 127"/>
          <p:cNvPicPr/>
          <p:nvPr/>
        </p:nvPicPr>
        <p:blipFill>
          <a:blip r:embed="rId4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129" name="Picture 129"/>
          <p:cNvPicPr/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sp>
        <p:nvSpPr>
          <p:cNvPr id="130" name="Shape 130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sldNum" idx="12"/>
          </p:nvPr>
        </p:nvSpPr>
        <p:spPr>
          <a:xfrm>
            <a:off x="14703137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1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Пользовательский макет">
    <p:bg>
      <p:bgPr>
        <a:blipFill>
          <a:blip r:embed="rId2" cstate="print"/>
          <a:stretch>
            <a:fillRect t="-2000" b="-2000"/>
          </a:stretch>
        </a:blipFill>
        <a:effectLst/>
      </p:bgPr>
    </p:bg>
    <p:spTree>
      <p:nvGrpSpPr>
        <p:cNvPr id="1" name="Group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44"/>
          <p:cNvPicPr/>
          <p:nvPr/>
        </p:nvPicPr>
        <p:blipFill>
          <a:blip r:embed="rId3" cstate="print"/>
          <a:stretch/>
        </p:blipFill>
        <p:spPr>
          <a:xfrm>
            <a:off x="10815317" y="496093"/>
            <a:ext cx="5977223" cy="526729"/>
          </a:xfrm>
          <a:prstGeom prst="rect">
            <a:avLst/>
          </a:prstGeom>
        </p:spPr>
      </p:pic>
      <p:pic>
        <p:nvPicPr>
          <p:cNvPr id="146" name="Picture 146"/>
          <p:cNvPicPr/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>
          <a:xfrm>
            <a:off x="17405104" y="458193"/>
            <a:ext cx="1914137" cy="712237"/>
          </a:xfrm>
          <a:prstGeom prst="rect">
            <a:avLst/>
          </a:prstGeom>
        </p:spPr>
      </p:pic>
      <p:pic>
        <p:nvPicPr>
          <p:cNvPr id="148" name="Picture 148"/>
          <p:cNvPicPr/>
          <p:nvPr/>
        </p:nvPicPr>
        <p:blipFill>
          <a:blip r:embed="rId6" cstate="print"/>
          <a:stretch/>
        </p:blipFill>
        <p:spPr>
          <a:xfrm>
            <a:off x="7327138" y="225634"/>
            <a:ext cx="16355823" cy="15633027"/>
          </a:xfrm>
          <a:prstGeom prst="rect">
            <a:avLst/>
          </a:prstGeom>
        </p:spPr>
      </p:pic>
      <p:sp>
        <p:nvSpPr>
          <p:cNvPr id="149" name="Shape 14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800"/>
            </a:lvl1pPr>
          </a:lstStyle>
          <a:p>
            <a:pPr lvl="0"/>
            <a:r>
              <a:t>Образец подзаголовка</a:t>
            </a:r>
          </a:p>
          <a:p>
            <a:pPr lvl="0"/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title" idx="1"/>
          </p:nvPr>
        </p:nvSpPr>
        <p:spPr>
          <a:xfrm>
            <a:off x="894588" y="515375"/>
            <a:ext cx="9741217" cy="9110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1" cy="7554911"/>
          </a:xfrm>
          <a:prstGeom prst="rect">
            <a:avLst/>
          </a:prstGeom>
        </p:spPr>
        <p:txBody>
          <a:bodyPr lIns="0" tIns="0" rIns="0" bIns="0"/>
          <a:lstStyle>
            <a:defPPr/>
            <a:lvl1pPr marL="15875" lvl="0" indent="0">
              <a:buNone/>
              <a:defRPr sz="2000"/>
            </a:lvl1pPr>
          </a:lstStyle>
          <a:p>
            <a:pPr lvl="0"/>
            <a:r>
              <a:t>Образец текста</a:t>
            </a:r>
          </a:p>
          <a:p>
            <a:pPr lvl="0"/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bg>
      <p:bgPr>
        <a:blipFill>
          <a:blip r:embed="rId2" cstate="print"/>
          <a:stretch>
            <a:fillRect t="-2000" b="-2000"/>
          </a:stretch>
        </a:blipFill>
        <a:effectLst/>
      </p:bgPr>
    </p:bg>
    <p:spTree>
      <p:nvGrpSpPr>
        <p:cNvPr id="1" name="Group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/>
          <p:nvPr/>
        </p:nvPicPr>
        <p:blipFill>
          <a:blip r:embed="rId3" cstate="print"/>
          <a:stretch/>
        </p:blipFill>
        <p:spPr>
          <a:xfrm>
            <a:off x="8063346" y="-3760202"/>
            <a:ext cx="15445311" cy="14464126"/>
          </a:xfrm>
          <a:prstGeom prst="rect">
            <a:avLst/>
          </a:prstGeom>
        </p:spPr>
      </p:pic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pic>
        <p:nvPicPr>
          <p:cNvPr id="21" name="Picture 21"/>
          <p:cNvPicPr/>
          <p:nvPr/>
        </p:nvPicPr>
        <p:blipFill>
          <a:blip r:embed="rId4" cstate="print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22" name="Shape 22"/>
          <p:cNvSpPr txBox="1">
            <a:spLocks noGrp="1"/>
          </p:cNvSpPr>
          <p:nvPr>
            <p:ph type="subTitle" idx="5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title" idx="6"/>
          </p:nvPr>
        </p:nvSpPr>
        <p:spPr>
          <a:xfrm>
            <a:off x="906400" y="3471862"/>
            <a:ext cx="17338676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/>
            </a:lvl1pPr>
          </a:lstStyle>
          <a:p>
            <a:r>
              <a:t>Образец разделителя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1" cy="39596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endParaRPr/>
          </a:p>
        </p:txBody>
      </p:sp>
      <p:pic>
        <p:nvPicPr>
          <p:cNvPr id="26" name="Picture 26"/>
          <p:cNvPicPr/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/>
        </p:blipFill>
        <p:spPr>
          <a:xfrm>
            <a:off x="906400" y="714058"/>
            <a:ext cx="3177668" cy="11823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Титульный слайд">
    <p:bg>
      <p:bgPr>
        <a:blipFill>
          <a:blip r:embed="rId2" cstate="print"/>
          <a:stretch>
            <a:fillRect t="-1000" b="-1000"/>
          </a:stretch>
        </a:blipFill>
        <a:effectLst/>
      </p:bgPr>
    </p:bg>
    <p:spTree>
      <p:nvGrpSpPr>
        <p:cNvPr id="1" name="Group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/>
          <p:nvPr/>
        </p:nvPicPr>
        <p:blipFill>
          <a:blip r:embed="rId3" cstate="print"/>
          <a:srcRect l="9099" t="15719" r="12464" b="31481"/>
          <a:stretch/>
        </p:blipFill>
        <p:spPr>
          <a:xfrm>
            <a:off x="5163451" y="-2088439"/>
            <a:ext cx="18969642" cy="13404138"/>
          </a:xfrm>
          <a:prstGeom prst="rect">
            <a:avLst/>
          </a:prstGeom>
        </p:spPr>
      </p:pic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43" name="Picture 43"/>
          <p:cNvPicPr/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45" name="Picture 45"/>
          <p:cNvPicPr/>
          <p:nvPr/>
        </p:nvPicPr>
        <p:blipFill>
          <a:blip r:embed="rId6" cstate="print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46" name="Shape 46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итульный слайд">
    <p:bg>
      <p:bgPr>
        <a:blipFill>
          <a:blip r:embed="rId2" cstate="print"/>
          <a:stretch>
            <a:fillRect t="-1000" b="-1000"/>
          </a:stretch>
        </a:blipFill>
        <a:effectLst/>
      </p:bgPr>
    </p:bg>
    <p:spTree>
      <p:nvGrpSpPr>
        <p:cNvPr id="1" name="Group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pic>
        <p:nvPicPr>
          <p:cNvPr id="114" name="Picture 114"/>
          <p:cNvPicPr/>
          <p:nvPr/>
        </p:nvPicPr>
        <p:blipFill>
          <a:blip r:embed="rId3" cstate="print"/>
          <a:stretch/>
        </p:blipFill>
        <p:spPr>
          <a:xfrm>
            <a:off x="7297805" y="-1758683"/>
            <a:ext cx="15018686" cy="15364879"/>
          </a:xfrm>
          <a:prstGeom prst="rect">
            <a:avLst/>
          </a:prstGeom>
        </p:spPr>
      </p:pic>
      <p:sp>
        <p:nvSpPr>
          <p:cNvPr id="115" name="Shape 115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118" name="Picture 118"/>
          <p:cNvPicPr/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120" name="Picture 120"/>
          <p:cNvPicPr/>
          <p:nvPr/>
        </p:nvPicPr>
        <p:blipFill>
          <a:blip r:embed="rId6" cstate="print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Титульный слайд">
    <p:bg>
      <p:bgPr>
        <a:blipFill>
          <a:blip r:embed="rId2" cstate="print"/>
          <a:stretch/>
        </a:blipFill>
        <a:effectLst/>
      </p:bgPr>
    </p:bg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r>
              <a:t>‹#›</a:t>
            </a:r>
          </a:p>
        </p:txBody>
      </p:sp>
      <p:pic>
        <p:nvPicPr>
          <p:cNvPr id="136" name="Picture 136"/>
          <p:cNvPicPr/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/>
        </p:blipFill>
        <p:spPr>
          <a:xfrm>
            <a:off x="942976" y="756372"/>
            <a:ext cx="3049854" cy="1109037"/>
          </a:xfrm>
          <a:prstGeom prst="rect">
            <a:avLst/>
          </a:prstGeom>
        </p:spPr>
      </p:pic>
      <p:pic>
        <p:nvPicPr>
          <p:cNvPr id="138" name="Picture 138"/>
          <p:cNvPicPr/>
          <p:nvPr/>
        </p:nvPicPr>
        <p:blipFill>
          <a:blip r:embed="rId5" cstate="print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9" name="Shape 139"/>
          <p:cNvSpPr txBox="1">
            <a:spLocks noGrp="1"/>
          </p:cNvSpPr>
          <p:nvPr>
            <p:ph type="subTitle" idx="5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title" idx="6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>
                <a:solidFill>
                  <a:schemeClr val="bg1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>
                <a:solidFill>
                  <a:srgbClr val="20D7C0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bg>
      <p:bgPr>
        <a:blipFill>
          <a:blip r:embed="rId2" cstate="print"/>
          <a:stretch>
            <a:fillRect t="-2000" b="-2000"/>
          </a:stretch>
        </a:blipFill>
        <a:effectLst/>
      </p:bgPr>
    </p:bg>
    <p:spTree>
      <p:nvGrpSpPr>
        <p:cNvPr id="1" name="Group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subTitle" idx="5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lvl="0" indent="0" algn="l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pic>
        <p:nvPicPr>
          <p:cNvPr id="157" name="Picture 157"/>
          <p:cNvPicPr/>
          <p:nvPr/>
        </p:nvPicPr>
        <p:blipFill>
          <a:blip r:embed="rId3" cstate="print"/>
          <a:stretch/>
        </p:blipFill>
        <p:spPr>
          <a:xfrm rot="175391">
            <a:off x="5474785" y="-2762628"/>
            <a:ext cx="17590816" cy="16840956"/>
          </a:xfrm>
          <a:prstGeom prst="rect">
            <a:avLst/>
          </a:prstGeom>
        </p:spPr>
      </p:pic>
      <p:sp>
        <p:nvSpPr>
          <p:cNvPr id="158" name="Shape 158"/>
          <p:cNvSpPr txBox="1">
            <a:spLocks noGrp="1"/>
          </p:cNvSpPr>
          <p:nvPr>
            <p:ph type="title" idx="6"/>
          </p:nvPr>
        </p:nvSpPr>
        <p:spPr>
          <a:xfrm>
            <a:off x="888112" y="3471862"/>
            <a:ext cx="17338676" cy="2185988"/>
          </a:xfrm>
          <a:prstGeom prst="rect">
            <a:avLst/>
          </a:prstGeom>
        </p:spPr>
        <p:txBody>
          <a:bodyPr lIns="0" tIns="0" rIns="0" bIns="0" anchor="b"/>
          <a:lstStyle>
            <a:defPPr/>
            <a:lvl1pPr lvl="0">
              <a:defRPr sz="4800" b="1"/>
            </a:lvl1pPr>
          </a:lstStyle>
          <a:p>
            <a:r>
              <a:t>Образец разделителя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311" cy="39596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pic>
        <p:nvPicPr>
          <p:cNvPr id="162" name="Picture 162"/>
          <p:cNvPicPr/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>
          <a:xfrm>
            <a:off x="888112" y="714058"/>
            <a:ext cx="3177668" cy="1182388"/>
          </a:xfrm>
          <a:prstGeom prst="rect">
            <a:avLst/>
          </a:prstGeom>
        </p:spPr>
      </p:pic>
      <p:pic>
        <p:nvPicPr>
          <p:cNvPr id="164" name="Picture 164"/>
          <p:cNvPicPr/>
          <p:nvPr/>
        </p:nvPicPr>
        <p:blipFill>
          <a:blip r:embed="rId6" cstate="print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sldNum" idx="4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"/>
          <p:cNvSpPr txBox="1">
            <a:spLocks noGrp="1"/>
          </p:cNvSpPr>
          <p:nvPr>
            <p:ph type="sldNum" idx="4"/>
          </p:nvPr>
        </p:nvSpPr>
        <p:spPr>
          <a:xfrm>
            <a:off x="14648272" y="10759710"/>
            <a:ext cx="4623942" cy="395968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/>
              <a:t>Умные украшения</a:t>
            </a:r>
            <a:endParaRPr dirty="0"/>
          </a:p>
        </p:txBody>
      </p:sp>
      <p:sp>
        <p:nvSpPr>
          <p:cNvPr id="167" name="Shape 167"/>
          <p:cNvSpPr txBox="1">
            <a:spLocks noGrp="1"/>
          </p:cNvSpPr>
          <p:nvPr>
            <p:ph type="subTitle" idx="7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/>
              <a:t>Команда </a:t>
            </a:r>
            <a:r>
              <a:rPr lang="ru-RU" b="1" dirty="0" err="1"/>
              <a:t>смартики</a:t>
            </a:r>
            <a:r>
              <a:rPr lang="ru-RU" dirty="0"/>
              <a:t>: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Гайсина Регина</a:t>
            </a:r>
          </a:p>
          <a:p>
            <a:r>
              <a:rPr lang="ru-RU" dirty="0"/>
              <a:t>Юмашева </a:t>
            </a:r>
            <a:r>
              <a:rPr lang="ru-RU" dirty="0" err="1"/>
              <a:t>Дилия</a:t>
            </a:r>
            <a:endParaRPr lang="ru-RU" dirty="0"/>
          </a:p>
          <a:p>
            <a:r>
              <a:rPr lang="ru-RU" dirty="0"/>
              <a:t>Черкасова Анна</a:t>
            </a:r>
            <a:br>
              <a:rPr lang="ru-RU" dirty="0"/>
            </a:br>
            <a:endParaRPr dirty="0"/>
          </a:p>
        </p:txBody>
      </p:sp>
      <p:sp>
        <p:nvSpPr>
          <p:cNvPr id="168" name="Shape 168"/>
          <p:cNvSpPr txBox="1">
            <a:spLocks noGrp="1"/>
          </p:cNvSpPr>
          <p:nvPr>
            <p:ph type="body" idx="8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/>
              <a:t>Санкт-Петербургский Государственный экономический университет 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/>
              <a:t>Умные украшения</a:t>
            </a:r>
            <a:endParaRPr dirty="0"/>
          </a:p>
        </p:txBody>
      </p:sp>
      <p:sp>
        <p:nvSpPr>
          <p:cNvPr id="167" name="Shape 167"/>
          <p:cNvSpPr txBox="1">
            <a:spLocks noGrp="1"/>
          </p:cNvSpPr>
          <p:nvPr>
            <p:ph type="subTitle" idx="7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/>
              <a:t>Команда </a:t>
            </a:r>
            <a:r>
              <a:rPr lang="ru-RU" b="1" dirty="0" err="1"/>
              <a:t>смартики</a:t>
            </a:r>
            <a:r>
              <a:rPr lang="ru-RU" dirty="0"/>
              <a:t>: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Гайсина Регина</a:t>
            </a:r>
          </a:p>
          <a:p>
            <a:r>
              <a:rPr lang="ru-RU" dirty="0"/>
              <a:t>Юмашева </a:t>
            </a:r>
            <a:r>
              <a:rPr lang="ru-RU" dirty="0" err="1"/>
              <a:t>Дилия</a:t>
            </a:r>
            <a:endParaRPr lang="ru-RU" dirty="0"/>
          </a:p>
          <a:p>
            <a:r>
              <a:rPr lang="ru-RU" dirty="0"/>
              <a:t>Черкасова Анна</a:t>
            </a:r>
            <a:br>
              <a:rPr lang="ru-RU" dirty="0"/>
            </a:br>
            <a:endParaRPr dirty="0"/>
          </a:p>
        </p:txBody>
      </p:sp>
      <p:sp>
        <p:nvSpPr>
          <p:cNvPr id="168" name="Shape 168"/>
          <p:cNvSpPr txBox="1">
            <a:spLocks noGrp="1"/>
          </p:cNvSpPr>
          <p:nvPr>
            <p:ph type="body" idx="8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/>
              <a:t>Санкт-Петербургский Государственный экономический университет </a:t>
            </a:r>
          </a:p>
          <a:p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A931DD7-775A-4F50-810B-CF73FBBE29A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896"/>
            <a:ext cx="20107470" cy="1131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3437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Healthnet</a:t>
            </a: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1" name="Shape 171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Актуальность проекта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Умные кольца,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отслеживающие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показатели здоровья и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активности, для широкого  круга потребителей. Умные кольца сделаны из  титана и имеют функцию передачи по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беспроводной сети переадресовывают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результаты электронного прямого обследования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непосредственно на ваше устройство.</a:t>
            </a:r>
          </a:p>
          <a:p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5F3FF0B-3BBE-E725-A2A4-9D6777DEF16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06240" y="2311029"/>
            <a:ext cx="6679753" cy="66936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/>
          </p:nvPr>
        </p:nvSpPr>
        <p:spPr>
          <a:xfrm>
            <a:off x="815151" y="1426463"/>
            <a:ext cx="8793162" cy="91108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клиента</a:t>
            </a:r>
            <a: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которую</a:t>
            </a:r>
            <a: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</a:t>
            </a:r>
            <a: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решаете</a:t>
            </a:r>
            <a: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dirty="0"/>
          </a:p>
        </p:txBody>
      </p:sp>
      <p:sp>
        <p:nvSpPr>
          <p:cNvPr id="176" name="Shape 176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Проблема</a:t>
            </a:r>
          </a:p>
        </p:txBody>
      </p:sp>
      <p:sp>
        <p:nvSpPr>
          <p:cNvPr id="177" name="Shape 177"/>
          <p:cNvSpPr txBox="1">
            <a:spLocks noGrp="1"/>
          </p:cNvSpPr>
          <p:nvPr>
            <p:ph type="body" idx="2"/>
          </p:nvPr>
        </p:nvSpPr>
        <p:spPr>
          <a:xfrm>
            <a:off x="894588" y="2269366"/>
            <a:ext cx="9157461" cy="7554911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Эстетическая удовлетворенность;</a:t>
            </a:r>
          </a:p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Мониторинг сна;</a:t>
            </a:r>
          </a:p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Отслеживание сердечного ритма;</a:t>
            </a:r>
          </a:p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Отслеживание медикаментов;</a:t>
            </a:r>
          </a:p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Итерация с электронными устройствами.</a:t>
            </a:r>
          </a:p>
        </p:txBody>
      </p:sp>
      <p:sp>
        <p:nvSpPr>
          <p:cNvPr id="178" name="Shape 178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рынке существует большое количество браслетов с данными функциями, но нет альтернативных вариантов для отслеживания здоровья. Рынок переполнено браслетами, но они имеют не очень хороший успех. Большинство людей не любит носить часы и забывает их надевать. Также часы не всегда сочетаются с внешним видом и смотрятся нелепо с определенными стилями одежды. Кольцо решают это проблему. Оно небольшого размера, имеет лаконичный дизайн и решает все проблемы владельцев браслетов, которые, к сожалению, не пользуются ими.</a:t>
            </a: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9" name="Shape 179"/>
          <p:cNvSpPr txBox="1">
            <a:spLocks noGrp="1"/>
          </p:cNvSpPr>
          <p:nvPr>
            <p:ph type="body" idx="4"/>
          </p:nvPr>
        </p:nvSpPr>
        <p:spPr>
          <a:xfrm>
            <a:off x="10495788" y="1426463"/>
            <a:ext cx="8841739" cy="91108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Почему</a:t>
            </a:r>
            <a: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существующих</a:t>
            </a:r>
            <a: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вариантов</a:t>
            </a:r>
            <a: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решения</a:t>
            </a:r>
            <a: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</a:t>
            </a:r>
            <a: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достаточно</a:t>
            </a:r>
            <a: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Решение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Эстетическая удовлетворенность: кольца выглядят эстетичнее нежели браслеты и другие умные украшения уже существующие на рынке, эта проблема распространена и наше устройство поможет избежать этой проблемы.</a:t>
            </a:r>
          </a:p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Мониторинг сна: умные украшения могут отслеживать качество и продолжительность сна, что помогает людям улучшить свой режим сна и бороться с проблемами, связанными со сном.</a:t>
            </a:r>
          </a:p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Отслеживание сердечного ритма: умные украшения могут отслеживать сердечный ритм и предупреждать о возможных проблемах со здоровьем сердца.</a:t>
            </a:r>
          </a:p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Отслеживание медикаментов: умные украшения могут напоминать людям о необходимости принимать медикаменты и помогать им следить за их приемом.</a:t>
            </a:r>
          </a:p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Итерация с электронными устройствами с целью удобного автоматизированного управления пользователями. 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Рынок</a:t>
            </a:r>
          </a:p>
        </p:txBody>
      </p:sp>
      <p:sp>
        <p:nvSpPr>
          <p:cNvPr id="187" name="Shape 187"/>
          <p:cNvSpPr txBox="1">
            <a:spLocks noGrp="1"/>
          </p:cNvSpPr>
          <p:nvPr>
            <p:ph type="body" idx="2"/>
          </p:nvPr>
        </p:nvSpPr>
        <p:spPr>
          <a:xfrm>
            <a:off x="894586" y="2942400"/>
            <a:ext cx="13427938" cy="7554911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8F41227-105B-FF0B-39BE-BC695308C4B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4586" y="3692207"/>
            <a:ext cx="13514195" cy="6055296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6427FB0E-FC2D-63DA-E03E-A66CF6E3DD0B}"/>
              </a:ext>
            </a:extLst>
          </p:cNvPr>
          <p:cNvGrpSpPr/>
          <p:nvPr/>
        </p:nvGrpSpPr>
        <p:grpSpPr>
          <a:xfrm>
            <a:off x="15340762" y="4029994"/>
            <a:ext cx="3603754" cy="4538563"/>
            <a:chOff x="14554378" y="3133882"/>
            <a:chExt cx="3603754" cy="4538563"/>
          </a:xfrm>
        </p:grpSpPr>
        <p:grpSp>
          <p:nvGrpSpPr>
            <p:cNvPr id="7" name="object 3">
              <a:extLst>
                <a:ext uri="{FF2B5EF4-FFF2-40B4-BE49-F238E27FC236}">
                  <a16:creationId xmlns:a16="http://schemas.microsoft.com/office/drawing/2014/main" xmlns="" id="{F9B4CD68-A980-9511-2AAA-3D443B25C470}"/>
                </a:ext>
              </a:extLst>
            </p:cNvPr>
            <p:cNvGrpSpPr/>
            <p:nvPr/>
          </p:nvGrpSpPr>
          <p:grpSpPr>
            <a:xfrm>
              <a:off x="14554378" y="3133882"/>
              <a:ext cx="3603754" cy="3585973"/>
              <a:chOff x="847344" y="1973579"/>
              <a:chExt cx="1877695" cy="1760220"/>
            </a:xfrm>
          </p:grpSpPr>
          <p:sp>
            <p:nvSpPr>
              <p:cNvPr id="8" name="object 4">
                <a:extLst>
                  <a:ext uri="{FF2B5EF4-FFF2-40B4-BE49-F238E27FC236}">
                    <a16:creationId xmlns:a16="http://schemas.microsoft.com/office/drawing/2014/main" xmlns="" id="{F97B158B-BA94-5A11-F539-5F86B8BDF6CD}"/>
                  </a:ext>
                </a:extLst>
              </p:cNvPr>
              <p:cNvSpPr/>
              <p:nvPr/>
            </p:nvSpPr>
            <p:spPr>
              <a:xfrm>
                <a:off x="860298" y="1986533"/>
                <a:ext cx="1851660" cy="1734820"/>
              </a:xfrm>
              <a:custGeom>
                <a:avLst/>
                <a:gdLst/>
                <a:ahLst/>
                <a:cxnLst/>
                <a:rect l="l" t="t" r="r" b="b"/>
                <a:pathLst>
                  <a:path w="1851660" h="1734820">
                    <a:moveTo>
                      <a:pt x="925829" y="0"/>
                    </a:moveTo>
                    <a:lnTo>
                      <a:pt x="876661" y="1201"/>
                    </a:lnTo>
                    <a:lnTo>
                      <a:pt x="828162" y="4768"/>
                    </a:lnTo>
                    <a:lnTo>
                      <a:pt x="780394" y="10638"/>
                    </a:lnTo>
                    <a:lnTo>
                      <a:pt x="733422" y="18752"/>
                    </a:lnTo>
                    <a:lnTo>
                      <a:pt x="687311" y="29051"/>
                    </a:lnTo>
                    <a:lnTo>
                      <a:pt x="642124" y="41473"/>
                    </a:lnTo>
                    <a:lnTo>
                      <a:pt x="597925" y="55961"/>
                    </a:lnTo>
                    <a:lnTo>
                      <a:pt x="554778" y="72452"/>
                    </a:lnTo>
                    <a:lnTo>
                      <a:pt x="512748" y="90889"/>
                    </a:lnTo>
                    <a:lnTo>
                      <a:pt x="471898" y="111210"/>
                    </a:lnTo>
                    <a:lnTo>
                      <a:pt x="432291" y="133355"/>
                    </a:lnTo>
                    <a:lnTo>
                      <a:pt x="393993" y="157265"/>
                    </a:lnTo>
                    <a:lnTo>
                      <a:pt x="357068" y="182881"/>
                    </a:lnTo>
                    <a:lnTo>
                      <a:pt x="321578" y="210141"/>
                    </a:lnTo>
                    <a:lnTo>
                      <a:pt x="287588" y="238986"/>
                    </a:lnTo>
                    <a:lnTo>
                      <a:pt x="255163" y="269355"/>
                    </a:lnTo>
                    <a:lnTo>
                      <a:pt x="224366" y="301191"/>
                    </a:lnTo>
                    <a:lnTo>
                      <a:pt x="195261" y="334431"/>
                    </a:lnTo>
                    <a:lnTo>
                      <a:pt x="167912" y="369016"/>
                    </a:lnTo>
                    <a:lnTo>
                      <a:pt x="142383" y="404887"/>
                    </a:lnTo>
                    <a:lnTo>
                      <a:pt x="118739" y="441983"/>
                    </a:lnTo>
                    <a:lnTo>
                      <a:pt x="97042" y="480245"/>
                    </a:lnTo>
                    <a:lnTo>
                      <a:pt x="77358" y="519612"/>
                    </a:lnTo>
                    <a:lnTo>
                      <a:pt x="59750" y="560024"/>
                    </a:lnTo>
                    <a:lnTo>
                      <a:pt x="44281" y="601423"/>
                    </a:lnTo>
                    <a:lnTo>
                      <a:pt x="31018" y="643747"/>
                    </a:lnTo>
                    <a:lnTo>
                      <a:pt x="20022" y="686937"/>
                    </a:lnTo>
                    <a:lnTo>
                      <a:pt x="11358" y="730932"/>
                    </a:lnTo>
                    <a:lnTo>
                      <a:pt x="5090" y="775674"/>
                    </a:lnTo>
                    <a:lnTo>
                      <a:pt x="1283" y="821102"/>
                    </a:lnTo>
                    <a:lnTo>
                      <a:pt x="0" y="867156"/>
                    </a:lnTo>
                    <a:lnTo>
                      <a:pt x="1283" y="913209"/>
                    </a:lnTo>
                    <a:lnTo>
                      <a:pt x="5090" y="958637"/>
                    </a:lnTo>
                    <a:lnTo>
                      <a:pt x="11358" y="1003379"/>
                    </a:lnTo>
                    <a:lnTo>
                      <a:pt x="20022" y="1047374"/>
                    </a:lnTo>
                    <a:lnTo>
                      <a:pt x="31018" y="1090564"/>
                    </a:lnTo>
                    <a:lnTo>
                      <a:pt x="44281" y="1132888"/>
                    </a:lnTo>
                    <a:lnTo>
                      <a:pt x="59750" y="1174287"/>
                    </a:lnTo>
                    <a:lnTo>
                      <a:pt x="77358" y="1214699"/>
                    </a:lnTo>
                    <a:lnTo>
                      <a:pt x="97042" y="1254066"/>
                    </a:lnTo>
                    <a:lnTo>
                      <a:pt x="118739" y="1292328"/>
                    </a:lnTo>
                    <a:lnTo>
                      <a:pt x="142383" y="1329424"/>
                    </a:lnTo>
                    <a:lnTo>
                      <a:pt x="167912" y="1365295"/>
                    </a:lnTo>
                    <a:lnTo>
                      <a:pt x="195261" y="1399880"/>
                    </a:lnTo>
                    <a:lnTo>
                      <a:pt x="224366" y="1433120"/>
                    </a:lnTo>
                    <a:lnTo>
                      <a:pt x="255163" y="1464956"/>
                    </a:lnTo>
                    <a:lnTo>
                      <a:pt x="287588" y="1495325"/>
                    </a:lnTo>
                    <a:lnTo>
                      <a:pt x="321578" y="1524170"/>
                    </a:lnTo>
                    <a:lnTo>
                      <a:pt x="357068" y="1551430"/>
                    </a:lnTo>
                    <a:lnTo>
                      <a:pt x="393993" y="1577046"/>
                    </a:lnTo>
                    <a:lnTo>
                      <a:pt x="432291" y="1600956"/>
                    </a:lnTo>
                    <a:lnTo>
                      <a:pt x="471898" y="1623101"/>
                    </a:lnTo>
                    <a:lnTo>
                      <a:pt x="512748" y="1643422"/>
                    </a:lnTo>
                    <a:lnTo>
                      <a:pt x="554778" y="1661859"/>
                    </a:lnTo>
                    <a:lnTo>
                      <a:pt x="597925" y="1678350"/>
                    </a:lnTo>
                    <a:lnTo>
                      <a:pt x="642124" y="1692838"/>
                    </a:lnTo>
                    <a:lnTo>
                      <a:pt x="687311" y="1705260"/>
                    </a:lnTo>
                    <a:lnTo>
                      <a:pt x="733422" y="1715559"/>
                    </a:lnTo>
                    <a:lnTo>
                      <a:pt x="780394" y="1723673"/>
                    </a:lnTo>
                    <a:lnTo>
                      <a:pt x="828162" y="1729543"/>
                    </a:lnTo>
                    <a:lnTo>
                      <a:pt x="876661" y="1733110"/>
                    </a:lnTo>
                    <a:lnTo>
                      <a:pt x="925829" y="1734312"/>
                    </a:lnTo>
                    <a:lnTo>
                      <a:pt x="974998" y="1733110"/>
                    </a:lnTo>
                    <a:lnTo>
                      <a:pt x="1023497" y="1729543"/>
                    </a:lnTo>
                    <a:lnTo>
                      <a:pt x="1071265" y="1723673"/>
                    </a:lnTo>
                    <a:lnTo>
                      <a:pt x="1118237" y="1715559"/>
                    </a:lnTo>
                    <a:lnTo>
                      <a:pt x="1164348" y="1705260"/>
                    </a:lnTo>
                    <a:lnTo>
                      <a:pt x="1209535" y="1692838"/>
                    </a:lnTo>
                    <a:lnTo>
                      <a:pt x="1253734" y="1678350"/>
                    </a:lnTo>
                    <a:lnTo>
                      <a:pt x="1296881" y="1661859"/>
                    </a:lnTo>
                    <a:lnTo>
                      <a:pt x="1338911" y="1643422"/>
                    </a:lnTo>
                    <a:lnTo>
                      <a:pt x="1379761" y="1623101"/>
                    </a:lnTo>
                    <a:lnTo>
                      <a:pt x="1419368" y="1600956"/>
                    </a:lnTo>
                    <a:lnTo>
                      <a:pt x="1457666" y="1577046"/>
                    </a:lnTo>
                    <a:lnTo>
                      <a:pt x="1494591" y="1551430"/>
                    </a:lnTo>
                    <a:lnTo>
                      <a:pt x="1530081" y="1524170"/>
                    </a:lnTo>
                    <a:lnTo>
                      <a:pt x="1564071" y="1495325"/>
                    </a:lnTo>
                    <a:lnTo>
                      <a:pt x="1596496" y="1464956"/>
                    </a:lnTo>
                    <a:lnTo>
                      <a:pt x="1627293" y="1433120"/>
                    </a:lnTo>
                    <a:lnTo>
                      <a:pt x="1656398" y="1399880"/>
                    </a:lnTo>
                    <a:lnTo>
                      <a:pt x="1683747" y="1365295"/>
                    </a:lnTo>
                    <a:lnTo>
                      <a:pt x="1709276" y="1329424"/>
                    </a:lnTo>
                    <a:lnTo>
                      <a:pt x="1732920" y="1292328"/>
                    </a:lnTo>
                    <a:lnTo>
                      <a:pt x="1754617" y="1254066"/>
                    </a:lnTo>
                    <a:lnTo>
                      <a:pt x="1774301" y="1214699"/>
                    </a:lnTo>
                    <a:lnTo>
                      <a:pt x="1791909" y="1174287"/>
                    </a:lnTo>
                    <a:lnTo>
                      <a:pt x="1807378" y="1132888"/>
                    </a:lnTo>
                    <a:lnTo>
                      <a:pt x="1820641" y="1090564"/>
                    </a:lnTo>
                    <a:lnTo>
                      <a:pt x="1831637" y="1047374"/>
                    </a:lnTo>
                    <a:lnTo>
                      <a:pt x="1840301" y="1003379"/>
                    </a:lnTo>
                    <a:lnTo>
                      <a:pt x="1846569" y="958637"/>
                    </a:lnTo>
                    <a:lnTo>
                      <a:pt x="1850376" y="913209"/>
                    </a:lnTo>
                    <a:lnTo>
                      <a:pt x="1851660" y="867156"/>
                    </a:lnTo>
                    <a:lnTo>
                      <a:pt x="1850376" y="821102"/>
                    </a:lnTo>
                    <a:lnTo>
                      <a:pt x="1846569" y="775674"/>
                    </a:lnTo>
                    <a:lnTo>
                      <a:pt x="1840301" y="730932"/>
                    </a:lnTo>
                    <a:lnTo>
                      <a:pt x="1831637" y="686937"/>
                    </a:lnTo>
                    <a:lnTo>
                      <a:pt x="1820641" y="643747"/>
                    </a:lnTo>
                    <a:lnTo>
                      <a:pt x="1807378" y="601423"/>
                    </a:lnTo>
                    <a:lnTo>
                      <a:pt x="1791909" y="560024"/>
                    </a:lnTo>
                    <a:lnTo>
                      <a:pt x="1774301" y="519612"/>
                    </a:lnTo>
                    <a:lnTo>
                      <a:pt x="1754617" y="480245"/>
                    </a:lnTo>
                    <a:lnTo>
                      <a:pt x="1732920" y="441983"/>
                    </a:lnTo>
                    <a:lnTo>
                      <a:pt x="1709276" y="404887"/>
                    </a:lnTo>
                    <a:lnTo>
                      <a:pt x="1683747" y="369016"/>
                    </a:lnTo>
                    <a:lnTo>
                      <a:pt x="1656398" y="334431"/>
                    </a:lnTo>
                    <a:lnTo>
                      <a:pt x="1627293" y="301191"/>
                    </a:lnTo>
                    <a:lnTo>
                      <a:pt x="1596496" y="269355"/>
                    </a:lnTo>
                    <a:lnTo>
                      <a:pt x="1564071" y="238986"/>
                    </a:lnTo>
                    <a:lnTo>
                      <a:pt x="1530081" y="210141"/>
                    </a:lnTo>
                    <a:lnTo>
                      <a:pt x="1494591" y="182881"/>
                    </a:lnTo>
                    <a:lnTo>
                      <a:pt x="1457666" y="157265"/>
                    </a:lnTo>
                    <a:lnTo>
                      <a:pt x="1419368" y="133355"/>
                    </a:lnTo>
                    <a:lnTo>
                      <a:pt x="1379761" y="111210"/>
                    </a:lnTo>
                    <a:lnTo>
                      <a:pt x="1338911" y="90889"/>
                    </a:lnTo>
                    <a:lnTo>
                      <a:pt x="1296881" y="72452"/>
                    </a:lnTo>
                    <a:lnTo>
                      <a:pt x="1253734" y="55961"/>
                    </a:lnTo>
                    <a:lnTo>
                      <a:pt x="1209535" y="41473"/>
                    </a:lnTo>
                    <a:lnTo>
                      <a:pt x="1164348" y="29051"/>
                    </a:lnTo>
                    <a:lnTo>
                      <a:pt x="1118237" y="18752"/>
                    </a:lnTo>
                    <a:lnTo>
                      <a:pt x="1071265" y="10638"/>
                    </a:lnTo>
                    <a:lnTo>
                      <a:pt x="1023497" y="4768"/>
                    </a:lnTo>
                    <a:lnTo>
                      <a:pt x="974998" y="1201"/>
                    </a:lnTo>
                    <a:lnTo>
                      <a:pt x="925829" y="0"/>
                    </a:lnTo>
                    <a:close/>
                  </a:path>
                </a:pathLst>
              </a:custGeom>
              <a:solidFill>
                <a:srgbClr val="4285F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xmlns="" id="{75AA4EFE-30A5-E07B-DB29-AA2C61DB4E74}"/>
                  </a:ext>
                </a:extLst>
              </p:cNvPr>
              <p:cNvSpPr/>
              <p:nvPr/>
            </p:nvSpPr>
            <p:spPr>
              <a:xfrm>
                <a:off x="860298" y="1986533"/>
                <a:ext cx="1851660" cy="1734820"/>
              </a:xfrm>
              <a:custGeom>
                <a:avLst/>
                <a:gdLst/>
                <a:ahLst/>
                <a:cxnLst/>
                <a:rect l="l" t="t" r="r" b="b"/>
                <a:pathLst>
                  <a:path w="1851660" h="1734820">
                    <a:moveTo>
                      <a:pt x="0" y="867156"/>
                    </a:moveTo>
                    <a:lnTo>
                      <a:pt x="1283" y="821102"/>
                    </a:lnTo>
                    <a:lnTo>
                      <a:pt x="5090" y="775674"/>
                    </a:lnTo>
                    <a:lnTo>
                      <a:pt x="11358" y="730932"/>
                    </a:lnTo>
                    <a:lnTo>
                      <a:pt x="20022" y="686937"/>
                    </a:lnTo>
                    <a:lnTo>
                      <a:pt x="31018" y="643747"/>
                    </a:lnTo>
                    <a:lnTo>
                      <a:pt x="44281" y="601423"/>
                    </a:lnTo>
                    <a:lnTo>
                      <a:pt x="59750" y="560024"/>
                    </a:lnTo>
                    <a:lnTo>
                      <a:pt x="77358" y="519612"/>
                    </a:lnTo>
                    <a:lnTo>
                      <a:pt x="97042" y="480245"/>
                    </a:lnTo>
                    <a:lnTo>
                      <a:pt x="118739" y="441983"/>
                    </a:lnTo>
                    <a:lnTo>
                      <a:pt x="142383" y="404887"/>
                    </a:lnTo>
                    <a:lnTo>
                      <a:pt x="167912" y="369016"/>
                    </a:lnTo>
                    <a:lnTo>
                      <a:pt x="195261" y="334431"/>
                    </a:lnTo>
                    <a:lnTo>
                      <a:pt x="224366" y="301191"/>
                    </a:lnTo>
                    <a:lnTo>
                      <a:pt x="255163" y="269355"/>
                    </a:lnTo>
                    <a:lnTo>
                      <a:pt x="287588" y="238986"/>
                    </a:lnTo>
                    <a:lnTo>
                      <a:pt x="321578" y="210141"/>
                    </a:lnTo>
                    <a:lnTo>
                      <a:pt x="357068" y="182881"/>
                    </a:lnTo>
                    <a:lnTo>
                      <a:pt x="393993" y="157265"/>
                    </a:lnTo>
                    <a:lnTo>
                      <a:pt x="432291" y="133355"/>
                    </a:lnTo>
                    <a:lnTo>
                      <a:pt x="471898" y="111210"/>
                    </a:lnTo>
                    <a:lnTo>
                      <a:pt x="512748" y="90889"/>
                    </a:lnTo>
                    <a:lnTo>
                      <a:pt x="554778" y="72452"/>
                    </a:lnTo>
                    <a:lnTo>
                      <a:pt x="597925" y="55961"/>
                    </a:lnTo>
                    <a:lnTo>
                      <a:pt x="642124" y="41473"/>
                    </a:lnTo>
                    <a:lnTo>
                      <a:pt x="687311" y="29051"/>
                    </a:lnTo>
                    <a:lnTo>
                      <a:pt x="733422" y="18752"/>
                    </a:lnTo>
                    <a:lnTo>
                      <a:pt x="780394" y="10638"/>
                    </a:lnTo>
                    <a:lnTo>
                      <a:pt x="828162" y="4768"/>
                    </a:lnTo>
                    <a:lnTo>
                      <a:pt x="876661" y="1201"/>
                    </a:lnTo>
                    <a:lnTo>
                      <a:pt x="925829" y="0"/>
                    </a:lnTo>
                    <a:lnTo>
                      <a:pt x="974998" y="1201"/>
                    </a:lnTo>
                    <a:lnTo>
                      <a:pt x="1023497" y="4768"/>
                    </a:lnTo>
                    <a:lnTo>
                      <a:pt x="1071265" y="10638"/>
                    </a:lnTo>
                    <a:lnTo>
                      <a:pt x="1118237" y="18752"/>
                    </a:lnTo>
                    <a:lnTo>
                      <a:pt x="1164348" y="29051"/>
                    </a:lnTo>
                    <a:lnTo>
                      <a:pt x="1209535" y="41473"/>
                    </a:lnTo>
                    <a:lnTo>
                      <a:pt x="1253734" y="55961"/>
                    </a:lnTo>
                    <a:lnTo>
                      <a:pt x="1296881" y="72452"/>
                    </a:lnTo>
                    <a:lnTo>
                      <a:pt x="1338911" y="90889"/>
                    </a:lnTo>
                    <a:lnTo>
                      <a:pt x="1379761" y="111210"/>
                    </a:lnTo>
                    <a:lnTo>
                      <a:pt x="1419368" y="133355"/>
                    </a:lnTo>
                    <a:lnTo>
                      <a:pt x="1457666" y="157265"/>
                    </a:lnTo>
                    <a:lnTo>
                      <a:pt x="1494591" y="182881"/>
                    </a:lnTo>
                    <a:lnTo>
                      <a:pt x="1530081" y="210141"/>
                    </a:lnTo>
                    <a:lnTo>
                      <a:pt x="1564071" y="238986"/>
                    </a:lnTo>
                    <a:lnTo>
                      <a:pt x="1596496" y="269355"/>
                    </a:lnTo>
                    <a:lnTo>
                      <a:pt x="1627293" y="301191"/>
                    </a:lnTo>
                    <a:lnTo>
                      <a:pt x="1656398" y="334431"/>
                    </a:lnTo>
                    <a:lnTo>
                      <a:pt x="1683747" y="369016"/>
                    </a:lnTo>
                    <a:lnTo>
                      <a:pt x="1709276" y="404887"/>
                    </a:lnTo>
                    <a:lnTo>
                      <a:pt x="1732920" y="441983"/>
                    </a:lnTo>
                    <a:lnTo>
                      <a:pt x="1754617" y="480245"/>
                    </a:lnTo>
                    <a:lnTo>
                      <a:pt x="1774301" y="519612"/>
                    </a:lnTo>
                    <a:lnTo>
                      <a:pt x="1791909" y="560024"/>
                    </a:lnTo>
                    <a:lnTo>
                      <a:pt x="1807378" y="601423"/>
                    </a:lnTo>
                    <a:lnTo>
                      <a:pt x="1820641" y="643747"/>
                    </a:lnTo>
                    <a:lnTo>
                      <a:pt x="1831637" y="686937"/>
                    </a:lnTo>
                    <a:lnTo>
                      <a:pt x="1840301" y="730932"/>
                    </a:lnTo>
                    <a:lnTo>
                      <a:pt x="1846569" y="775674"/>
                    </a:lnTo>
                    <a:lnTo>
                      <a:pt x="1850376" y="821102"/>
                    </a:lnTo>
                    <a:lnTo>
                      <a:pt x="1851660" y="867156"/>
                    </a:lnTo>
                    <a:lnTo>
                      <a:pt x="1850376" y="913209"/>
                    </a:lnTo>
                    <a:lnTo>
                      <a:pt x="1846569" y="958637"/>
                    </a:lnTo>
                    <a:lnTo>
                      <a:pt x="1840301" y="1003379"/>
                    </a:lnTo>
                    <a:lnTo>
                      <a:pt x="1831637" y="1047374"/>
                    </a:lnTo>
                    <a:lnTo>
                      <a:pt x="1820641" y="1090564"/>
                    </a:lnTo>
                    <a:lnTo>
                      <a:pt x="1807378" y="1132888"/>
                    </a:lnTo>
                    <a:lnTo>
                      <a:pt x="1791909" y="1174287"/>
                    </a:lnTo>
                    <a:lnTo>
                      <a:pt x="1774301" y="1214699"/>
                    </a:lnTo>
                    <a:lnTo>
                      <a:pt x="1754617" y="1254066"/>
                    </a:lnTo>
                    <a:lnTo>
                      <a:pt x="1732920" y="1292328"/>
                    </a:lnTo>
                    <a:lnTo>
                      <a:pt x="1709276" y="1329424"/>
                    </a:lnTo>
                    <a:lnTo>
                      <a:pt x="1683747" y="1365295"/>
                    </a:lnTo>
                    <a:lnTo>
                      <a:pt x="1656398" y="1399880"/>
                    </a:lnTo>
                    <a:lnTo>
                      <a:pt x="1627293" y="1433120"/>
                    </a:lnTo>
                    <a:lnTo>
                      <a:pt x="1596496" y="1464956"/>
                    </a:lnTo>
                    <a:lnTo>
                      <a:pt x="1564071" y="1495325"/>
                    </a:lnTo>
                    <a:lnTo>
                      <a:pt x="1530081" y="1524170"/>
                    </a:lnTo>
                    <a:lnTo>
                      <a:pt x="1494591" y="1551430"/>
                    </a:lnTo>
                    <a:lnTo>
                      <a:pt x="1457666" y="1577046"/>
                    </a:lnTo>
                    <a:lnTo>
                      <a:pt x="1419368" y="1600956"/>
                    </a:lnTo>
                    <a:lnTo>
                      <a:pt x="1379761" y="1623101"/>
                    </a:lnTo>
                    <a:lnTo>
                      <a:pt x="1338911" y="1643422"/>
                    </a:lnTo>
                    <a:lnTo>
                      <a:pt x="1296881" y="1661859"/>
                    </a:lnTo>
                    <a:lnTo>
                      <a:pt x="1253734" y="1678350"/>
                    </a:lnTo>
                    <a:lnTo>
                      <a:pt x="1209535" y="1692838"/>
                    </a:lnTo>
                    <a:lnTo>
                      <a:pt x="1164348" y="1705260"/>
                    </a:lnTo>
                    <a:lnTo>
                      <a:pt x="1118237" y="1715559"/>
                    </a:lnTo>
                    <a:lnTo>
                      <a:pt x="1071265" y="1723673"/>
                    </a:lnTo>
                    <a:lnTo>
                      <a:pt x="1023497" y="1729543"/>
                    </a:lnTo>
                    <a:lnTo>
                      <a:pt x="974998" y="1733110"/>
                    </a:lnTo>
                    <a:lnTo>
                      <a:pt x="925829" y="1734312"/>
                    </a:lnTo>
                    <a:lnTo>
                      <a:pt x="876661" y="1733110"/>
                    </a:lnTo>
                    <a:lnTo>
                      <a:pt x="828162" y="1729543"/>
                    </a:lnTo>
                    <a:lnTo>
                      <a:pt x="780394" y="1723673"/>
                    </a:lnTo>
                    <a:lnTo>
                      <a:pt x="733422" y="1715559"/>
                    </a:lnTo>
                    <a:lnTo>
                      <a:pt x="687311" y="1705260"/>
                    </a:lnTo>
                    <a:lnTo>
                      <a:pt x="642124" y="1692838"/>
                    </a:lnTo>
                    <a:lnTo>
                      <a:pt x="597925" y="1678350"/>
                    </a:lnTo>
                    <a:lnTo>
                      <a:pt x="554778" y="1661859"/>
                    </a:lnTo>
                    <a:lnTo>
                      <a:pt x="512748" y="1643422"/>
                    </a:lnTo>
                    <a:lnTo>
                      <a:pt x="471898" y="1623101"/>
                    </a:lnTo>
                    <a:lnTo>
                      <a:pt x="432291" y="1600956"/>
                    </a:lnTo>
                    <a:lnTo>
                      <a:pt x="393993" y="1577046"/>
                    </a:lnTo>
                    <a:lnTo>
                      <a:pt x="357068" y="1551430"/>
                    </a:lnTo>
                    <a:lnTo>
                      <a:pt x="321578" y="1524170"/>
                    </a:lnTo>
                    <a:lnTo>
                      <a:pt x="287588" y="1495325"/>
                    </a:lnTo>
                    <a:lnTo>
                      <a:pt x="255163" y="1464956"/>
                    </a:lnTo>
                    <a:lnTo>
                      <a:pt x="224366" y="1433120"/>
                    </a:lnTo>
                    <a:lnTo>
                      <a:pt x="195261" y="1399880"/>
                    </a:lnTo>
                    <a:lnTo>
                      <a:pt x="167912" y="1365295"/>
                    </a:lnTo>
                    <a:lnTo>
                      <a:pt x="142383" y="1329424"/>
                    </a:lnTo>
                    <a:lnTo>
                      <a:pt x="118739" y="1292328"/>
                    </a:lnTo>
                    <a:lnTo>
                      <a:pt x="97042" y="1254066"/>
                    </a:lnTo>
                    <a:lnTo>
                      <a:pt x="77358" y="1214699"/>
                    </a:lnTo>
                    <a:lnTo>
                      <a:pt x="59750" y="1174287"/>
                    </a:lnTo>
                    <a:lnTo>
                      <a:pt x="44281" y="1132888"/>
                    </a:lnTo>
                    <a:lnTo>
                      <a:pt x="31018" y="1090564"/>
                    </a:lnTo>
                    <a:lnTo>
                      <a:pt x="20022" y="1047374"/>
                    </a:lnTo>
                    <a:lnTo>
                      <a:pt x="11358" y="1003379"/>
                    </a:lnTo>
                    <a:lnTo>
                      <a:pt x="5090" y="958637"/>
                    </a:lnTo>
                    <a:lnTo>
                      <a:pt x="1283" y="913209"/>
                    </a:lnTo>
                    <a:lnTo>
                      <a:pt x="0" y="867156"/>
                    </a:lnTo>
                    <a:close/>
                  </a:path>
                </a:pathLst>
              </a:custGeom>
              <a:ln w="25908">
                <a:solidFill>
                  <a:srgbClr val="2D5FB3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8A0A9B70-4B3A-3420-5E79-362CA9F3C95A}"/>
                </a:ext>
              </a:extLst>
            </p:cNvPr>
            <p:cNvSpPr txBox="1"/>
            <p:nvPr/>
          </p:nvSpPr>
          <p:spPr>
            <a:xfrm>
              <a:off x="15654528" y="4511886"/>
              <a:ext cx="181051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800" b="1" i="0" u="none" strike="noStrike" kern="1200" cap="none" spc="-47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Tahoma"/>
                </a:rPr>
                <a:t>1</a:t>
              </a:r>
              <a:r>
                <a:rPr kumimoji="0" lang="ru-RU" sz="4800" b="1" i="0" u="none" strike="noStrike" kern="1200" cap="none" spc="-1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Tahoma"/>
                </a:rPr>
                <a:t> </a:t>
              </a:r>
              <a:r>
                <a:rPr kumimoji="0" lang="ru-RU" sz="4800" b="1" i="0" u="none" strike="noStrike" kern="1200" cap="none" spc="-106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Tahoma"/>
                </a:rPr>
                <a:t>%</a:t>
              </a:r>
              <a:endPara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Tahoma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2FA59A01-D327-56AD-1237-477879D1C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90510" y="6861607"/>
              <a:ext cx="2731245" cy="81083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buNone/>
            </a:pPr>
            <a:r>
              <a:rPr sz="2800"/>
              <a:t>Бизнес-модель – как вы зарабатываете или планируете.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Бизнес-модель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6880" y="2128201"/>
            <a:ext cx="16306800" cy="8993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/>
          </p:nvPr>
        </p:nvSpPr>
        <p:spPr>
          <a:xfrm>
            <a:off x="894588" y="1589088"/>
            <a:ext cx="11358372" cy="1135824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buNone/>
            </a:pPr>
            <a:r>
              <a:rPr sz="280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194" name="Shape 194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Текущие результаты</a:t>
            </a:r>
          </a:p>
        </p:txBody>
      </p:sp>
      <p:sp>
        <p:nvSpPr>
          <p:cNvPr id="195" name="Shape 195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/>
              <a:t>Инвестиционный запрос: 83 383 197 </a:t>
            </a:r>
            <a:r>
              <a:rPr lang="ru-RU" dirty="0" err="1"/>
              <a:t>тыс</a:t>
            </a:r>
            <a:r>
              <a:rPr lang="ru-RU" dirty="0"/>
              <a:t> ₽</a:t>
            </a:r>
          </a:p>
          <a:p>
            <a:r>
              <a:rPr lang="ru-RU" dirty="0"/>
              <a:t>Основное оборудование: 1694 тыс. ₽</a:t>
            </a:r>
          </a:p>
          <a:p>
            <a:r>
              <a:rPr lang="ru-RU" dirty="0"/>
              <a:t>Упаковочное оборудование: 222 тыс. ₽</a:t>
            </a:r>
          </a:p>
          <a:p>
            <a:r>
              <a:rPr lang="ru-RU" dirty="0"/>
              <a:t>Фот: 11436 тыс. ₽ год</a:t>
            </a:r>
          </a:p>
          <a:p>
            <a:r>
              <a:rPr lang="ru-RU" dirty="0"/>
              <a:t>Аренда: 4800000 тыс. ₽ год</a:t>
            </a:r>
          </a:p>
          <a:p>
            <a:endParaRPr lang="ru-RU" dirty="0"/>
          </a:p>
          <a:p>
            <a:r>
              <a:rPr lang="ru-RU" dirty="0"/>
              <a:t>СУБСИДИРОВАНИЕ</a:t>
            </a:r>
          </a:p>
          <a:p>
            <a:r>
              <a:rPr lang="ru-RU" dirty="0"/>
              <a:t>С 24 июля 2021 г. производители электронной и компонентной базы и модулей, использующие современные технологии, могут получить субсидии на реализацию проектов по разработке современных технологий и организации производства. Постановлением Правительства РФ от 24.07.2021 N 1252 "Об утверждении Правил предоставления из федерального бюджета субсидий российским организациям на финансовое обеспечение части затрат на создание электронной компонентной базы и модулей " с дополнениями от 30.10.2021 и 18.10.2023.</a:t>
            </a:r>
          </a:p>
          <a:p>
            <a:endParaRPr lang="ru-RU" dirty="0"/>
          </a:p>
          <a:p>
            <a:r>
              <a:rPr lang="ru-RU" dirty="0"/>
              <a:t>Льготный кредит</a:t>
            </a:r>
            <a:br>
              <a:rPr lang="ru-RU" dirty="0"/>
            </a:br>
            <a:r>
              <a:rPr lang="ru-RU" dirty="0"/>
              <a:t>Процентная ставка по льготным кредитам составит 3%. Кредиты будут предоставляться на инвестиционные цели и на пополнение оборотных средств на срок до 7 лет. Максимальный размер кредита – 500 млн рублей.</a:t>
            </a:r>
          </a:p>
          <a:p>
            <a:endParaRPr lang="ru-RU" dirty="0"/>
          </a:p>
          <a:p>
            <a:endParaRPr lang="ru-RU" dirty="0"/>
          </a:p>
          <a:p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198"/>
          <p:cNvPicPr/>
          <p:nvPr/>
        </p:nvPicPr>
        <p:blipFill>
          <a:blip r:embed="rId2" cstate="print"/>
          <a:srcRect l="12508" t="15043" r="19245" b="34928"/>
          <a:stretch/>
        </p:blipFill>
        <p:spPr>
          <a:xfrm>
            <a:off x="5765196" y="1096849"/>
            <a:ext cx="13331952" cy="10218851"/>
          </a:xfrm>
          <a:prstGeom prst="rect">
            <a:avLst/>
          </a:prstGeom>
        </p:spPr>
      </p:pic>
      <p:sp>
        <p:nvSpPr>
          <p:cNvPr id="199" name="Shape 199"/>
          <p:cNvSpPr txBox="1">
            <a:spLocks noGrp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buNone/>
            </a:pPr>
            <a:r>
              <a:rPr sz="2800"/>
              <a:t>Ключевые члены ваше команды (CEO, CTO и СMO), опыт и компетенции;</a:t>
            </a:r>
          </a:p>
        </p:txBody>
      </p:sp>
      <p:sp>
        <p:nvSpPr>
          <p:cNvPr id="200" name="Shape 200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Команда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Руководитель</a:t>
            </a:r>
            <a:r>
              <a:rPr lang="ru-RU" dirty="0"/>
              <a:t> 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компании,  инженер</a:t>
            </a: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2" name="Shape 202"/>
          <p:cNvSpPr txBox="1">
            <a:spLocks noGrp="1"/>
          </p:cNvSpPr>
          <p:nvPr>
            <p:ph type="body" idx="4"/>
          </p:nvPr>
        </p:nvSpPr>
        <p:spPr>
          <a:prstGeom prst="rect">
            <a:avLst/>
          </a:prstGeom>
        </p:spPr>
      </p:sp>
      <p:sp>
        <p:nvSpPr>
          <p:cNvPr id="203" name="Shape 203"/>
          <p:cNvSpPr txBox="1">
            <a:spLocks noGrp="1"/>
          </p:cNvSpPr>
          <p:nvPr>
            <p:ph type="body" idx="9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Юмашева </a:t>
            </a:r>
            <a:r>
              <a:rPr lang="ru-RU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Дилия</a:t>
            </a: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4" name="Shape 204"/>
          <p:cNvSpPr txBox="1">
            <a:spLocks noGrp="1"/>
          </p:cNvSpPr>
          <p:nvPr>
            <p:ph type="body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Менеджер проекта</a:t>
            </a:r>
          </a:p>
        </p:txBody>
      </p:sp>
      <p:sp>
        <p:nvSpPr>
          <p:cNvPr id="205" name="Shape 205"/>
          <p:cNvSpPr txBox="1">
            <a:spLocks noGrp="1"/>
          </p:cNvSpPr>
          <p:nvPr>
            <p:ph type="body" idx="11"/>
          </p:nvPr>
        </p:nvSpPr>
        <p:spPr>
          <a:prstGeom prst="rect">
            <a:avLst/>
          </a:prstGeom>
        </p:spPr>
      </p:sp>
      <p:sp>
        <p:nvSpPr>
          <p:cNvPr id="207" name="Shape 207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Маркетолог</a:t>
            </a:r>
          </a:p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B26425E-2F6B-D786-4FD9-DD9024D7E35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89269" y="3895155"/>
            <a:ext cx="2502774" cy="2231911"/>
          </a:xfrm>
          <a:prstGeom prst="rect">
            <a:avLst/>
          </a:prstGeom>
        </p:spPr>
      </p:pic>
      <p:sp>
        <p:nvSpPr>
          <p:cNvPr id="208" name="Shape 208"/>
          <p:cNvSpPr txBox="1">
            <a:spLocks noGrp="1"/>
          </p:cNvSpPr>
          <p:nvPr>
            <p:ph type="body" idx="14"/>
          </p:nvPr>
        </p:nvSpPr>
        <p:spPr>
          <a:prstGeom prst="rect">
            <a:avLst/>
          </a:prstGeom>
        </p:spPr>
      </p:sp>
      <p:sp>
        <p:nvSpPr>
          <p:cNvPr id="209" name="Shape 209"/>
          <p:cNvSpPr txBox="1">
            <a:spLocks noGrp="1"/>
          </p:cNvSpPr>
          <p:nvPr>
            <p:ph type="body" idx="15"/>
          </p:nvPr>
        </p:nvSpPr>
        <p:spPr>
          <a:xfrm>
            <a:off x="5584507" y="6621738"/>
            <a:ext cx="4134611" cy="438911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Черкасова Анна</a:t>
            </a: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2" name="Shape 212"/>
          <p:cNvSpPr txBox="1">
            <a:spLocks noGrp="1"/>
          </p:cNvSpPr>
          <p:nvPr>
            <p:ph type="body" idx="18"/>
          </p:nvPr>
        </p:nvSpPr>
        <p:spPr>
          <a:xfrm>
            <a:off x="10363866" y="6621737"/>
            <a:ext cx="4134611" cy="438911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Гайсина Регина</a:t>
            </a: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object 4">
            <a:extLst>
              <a:ext uri="{FF2B5EF4-FFF2-40B4-BE49-F238E27FC236}">
                <a16:creationId xmlns:a16="http://schemas.microsoft.com/office/drawing/2014/main" xmlns="" id="{670FA3AC-DFA7-5E87-D648-F23EC568A54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5350" y="3717137"/>
            <a:ext cx="2378201" cy="2519072"/>
          </a:xfrm>
          <a:prstGeom prst="rect">
            <a:avLst/>
          </a:prstGeom>
        </p:spPr>
      </p:pic>
      <p:pic>
        <p:nvPicPr>
          <p:cNvPr id="3" name="object 5">
            <a:extLst>
              <a:ext uri="{FF2B5EF4-FFF2-40B4-BE49-F238E27FC236}">
                <a16:creationId xmlns:a16="http://schemas.microsoft.com/office/drawing/2014/main" xmlns="" id="{8DD57022-5A0B-6D9A-7304-726416FD815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06644" y="3725200"/>
            <a:ext cx="2378201" cy="240186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buNone/>
            </a:pPr>
            <a:r>
              <a:rPr sz="280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15" name="Shape 215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/>
              <a:t>Планы развития</a:t>
            </a:r>
          </a:p>
        </p:txBody>
      </p:sp>
      <p:sp>
        <p:nvSpPr>
          <p:cNvPr id="216" name="Shape 216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092660" cy="7554911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3000" dirty="0"/>
              <a:t>Маркетинговая стратегия будет основываться на ознакомлении потенциальных клиентов с преимуществами умных украшений и их безопасностью. Для этого планируется использовать следующие каналы продвижения:</a:t>
            </a:r>
          </a:p>
          <a:p>
            <a:r>
              <a:rPr lang="ru-RU" sz="3000" dirty="0"/>
              <a:t>1. Универсальные онлайн-маркетплейсы: Такие платформы, как Amazon, eBay, </a:t>
            </a:r>
            <a:r>
              <a:rPr lang="ru-RU" sz="3000" dirty="0" err="1"/>
              <a:t>AliExpress</a:t>
            </a:r>
            <a:r>
              <a:rPr lang="ru-RU" sz="3000" dirty="0"/>
              <a:t> </a:t>
            </a:r>
            <a:r>
              <a:rPr lang="ru-RU" sz="3000" dirty="0" err="1"/>
              <a:t>Ozon</a:t>
            </a:r>
            <a:r>
              <a:rPr lang="ru-RU" sz="3000" dirty="0"/>
              <a:t>, </a:t>
            </a:r>
            <a:r>
              <a:rPr lang="ru-RU" sz="3000" dirty="0" err="1"/>
              <a:t>Wildberries</a:t>
            </a:r>
            <a:r>
              <a:rPr lang="ru-RU" sz="3000" dirty="0"/>
              <a:t> и </a:t>
            </a:r>
            <a:r>
              <a:rPr lang="ru-RU" sz="3000" dirty="0" err="1"/>
              <a:t>тд</a:t>
            </a:r>
            <a:r>
              <a:rPr lang="ru-RU" sz="3000" dirty="0"/>
              <a:t>, предоставляют возможность продавать умные украшения.</a:t>
            </a:r>
          </a:p>
          <a:p>
            <a:r>
              <a:rPr lang="ru-RU" sz="3000" dirty="0"/>
              <a:t>2. Онлайн-магазин: Создание собственного веб-сайта, где покупатели смогут ознакомиться с продуктом и сделать заказы напрямую.</a:t>
            </a:r>
          </a:p>
          <a:p>
            <a:r>
              <a:rPr lang="ru-RU" sz="3000" dirty="0"/>
              <a:t>3. Специализированные магазины: Коллаборация с магазинами, специализирующимися на умных устройствах, гаджетах или технологичных аксессуарах.</a:t>
            </a:r>
          </a:p>
          <a:p>
            <a:r>
              <a:rPr lang="ru-RU" sz="3000" dirty="0"/>
              <a:t>4. </a:t>
            </a:r>
            <a:r>
              <a:rPr lang="ru-RU" sz="3000" dirty="0" err="1"/>
              <a:t>Фешн</a:t>
            </a:r>
            <a:r>
              <a:rPr lang="ru-RU" sz="3000" dirty="0"/>
              <a:t>-блогеры и инстаграм-модели: Установление партнерства с популярными блогерами или моделями в Instagram, которые могут продвигать и рекламировать умные украшения среди своей аудитории.</a:t>
            </a:r>
          </a:p>
          <a:p>
            <a:r>
              <a:rPr lang="ru-RU" sz="3000" dirty="0"/>
              <a:t>5. Выставки и ярмарки: Участие в выставках, ярмарках или мероприятиях, связанных с модой или электроникой, для привлечения внимания к продукту и установления контактов с клиентами и партнерами.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subTitle" idx="19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endParaRPr sz="1800" dirty="0"/>
          </a:p>
          <a:p>
            <a:pPr>
              <a:lnSpc>
                <a:spcPts val="4360"/>
              </a:lnSpc>
              <a:buNone/>
            </a:pPr>
            <a:r>
              <a:rPr sz="1800" dirty="0" err="1"/>
              <a:t>Телефон</a:t>
            </a:r>
            <a:endParaRPr sz="1800" dirty="0"/>
          </a:p>
          <a:p>
            <a:pPr>
              <a:lnSpc>
                <a:spcPts val="4360"/>
              </a:lnSpc>
              <a:buNone/>
            </a:pPr>
            <a:r>
              <a:rPr sz="1800" dirty="0"/>
              <a:t>email</a:t>
            </a:r>
          </a:p>
        </p:txBody>
      </p:sp>
      <p:sp>
        <p:nvSpPr>
          <p:cNvPr id="220" name="Shape 220"/>
          <p:cNvSpPr txBox="1">
            <a:spLocks noGrp="1"/>
          </p:cNvSpPr>
          <p:nvPr>
            <p:ph type="title" idx="6"/>
          </p:nvPr>
        </p:nvSpPr>
        <p:spPr>
          <a:xfrm>
            <a:off x="906463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r>
              <a:rPr b="1"/>
              <a:t>Контакты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defPPr/>
            <a:lvl1pPr marL="0" marR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marR="0" lvl="1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marR="0" lvl="2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marR="0" lvl="3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marR="0" lvl="4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marR="0" lvl="5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marR="0" lvl="6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marR="0" lvl="7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marR="0" lvl="8" indent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</a:pPr>
            <a:endParaRPr sz="2800" dirty="0"/>
          </a:p>
          <a:p>
            <a:pPr>
              <a:lnSpc>
                <a:spcPts val="4360"/>
              </a:lnSpc>
            </a:pPr>
            <a:r>
              <a:rPr sz="2800" dirty="0"/>
              <a:t>+7 (</a:t>
            </a:r>
            <a:r>
              <a:rPr lang="ru-RU" sz="2800" dirty="0"/>
              <a:t>982</a:t>
            </a:r>
            <a:r>
              <a:rPr sz="2800" dirty="0"/>
              <a:t>) </a:t>
            </a:r>
            <a:r>
              <a:rPr lang="ru-RU" sz="2800" dirty="0"/>
              <a:t>936</a:t>
            </a:r>
            <a:r>
              <a:rPr sz="2800" dirty="0"/>
              <a:t>-</a:t>
            </a:r>
            <a:r>
              <a:rPr lang="ru-RU" sz="2800" dirty="0"/>
              <a:t>15</a:t>
            </a:r>
            <a:r>
              <a:rPr sz="2800" dirty="0"/>
              <a:t>-</a:t>
            </a:r>
            <a:r>
              <a:rPr lang="ru-RU" sz="2800" dirty="0"/>
              <a:t>16</a:t>
            </a:r>
            <a:endParaRPr sz="2800" dirty="0"/>
          </a:p>
          <a:p>
            <a:pPr>
              <a:lnSpc>
                <a:spcPts val="4360"/>
              </a:lnSpc>
            </a:pPr>
            <a:r>
              <a:rPr lang="en-US" sz="2800" dirty="0"/>
              <a:t>purpleclouds1618@gmail.com</a:t>
            </a:r>
            <a:endParaRPr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100</TotalTime>
  <Words>645</Words>
  <Application>Microsoft Office PowerPoint</Application>
  <DocSecurity>0</DocSecurity>
  <PresentationFormat>Произвольный</PresentationFormat>
  <Paragraphs>68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ОБЛОЖКИ</vt:lpstr>
      <vt:lpstr>РАЗДЕЛИТЕЛИ</vt:lpstr>
      <vt:lpstr>Умные украшения</vt:lpstr>
      <vt:lpstr>Умные украшения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Умные украшения</dc:title>
  <dc:creator>User</dc:creator>
  <cp:lastModifiedBy>Huawei</cp:lastModifiedBy>
  <cp:revision>2</cp:revision>
  <dcterms:modified xsi:type="dcterms:W3CDTF">2023-12-03T16:50:56Z</dcterms:modified>
</cp:coreProperties>
</file>