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70" r:id="rId2"/>
    <p:sldId id="281" r:id="rId3"/>
    <p:sldId id="286" r:id="rId4"/>
    <p:sldId id="307" r:id="rId5"/>
    <p:sldId id="308" r:id="rId6"/>
    <p:sldId id="309" r:id="rId7"/>
    <p:sldId id="310" r:id="rId8"/>
    <p:sldId id="311" r:id="rId9"/>
    <p:sldId id="312" r:id="rId10"/>
    <p:sldId id="317" r:id="rId11"/>
    <p:sldId id="314" r:id="rId12"/>
    <p:sldId id="315" r:id="rId13"/>
    <p:sldId id="316" r:id="rId14"/>
    <p:sldId id="269" r:id="rId1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>
        <p:scale>
          <a:sx n="75" d="100"/>
          <a:sy n="75" d="100"/>
        </p:scale>
        <p:origin x="720" y="22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Диаграмма студентов обучающихся в 2022-2023 году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Лист1!$A$1:$A$4</c:f>
              <c:strCache>
                <c:ptCount val="4"/>
                <c:pt idx="0">
                  <c:v>Общее число студентов</c:v>
                </c:pt>
                <c:pt idx="1">
                  <c:v>Стдуенты, обучающиеся по внебюджетному источнику финансирования</c:v>
                </c:pt>
                <c:pt idx="2">
                  <c:v>Стдуенты, бюджетники</c:v>
                </c:pt>
                <c:pt idx="3">
                  <c:v>Студенты проживающие в общежитии</c:v>
                </c:pt>
              </c:strCache>
            </c:strRef>
          </c:cat>
          <c:val>
            <c:numRef>
              <c:f>Лист1!$B$1:$B$4</c:f>
              <c:numCache>
                <c:formatCode>General</c:formatCode>
                <c:ptCount val="4"/>
                <c:pt idx="0">
                  <c:v>4100000</c:v>
                </c:pt>
                <c:pt idx="1">
                  <c:v>1361200</c:v>
                </c:pt>
                <c:pt idx="2">
                  <c:v>2738800</c:v>
                </c:pt>
                <c:pt idx="3">
                  <c:v>930700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95-441B-B147-1E1813A97F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2001776"/>
        <c:axId val="522002736"/>
      </c:barChart>
      <c:catAx>
        <c:axId val="522001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2002736"/>
        <c:crosses val="autoZero"/>
        <c:auto val="1"/>
        <c:lblAlgn val="ctr"/>
        <c:lblOffset val="100"/>
        <c:noMultiLvlLbl val="0"/>
      </c:catAx>
      <c:valAx>
        <c:axId val="52200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2001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163-41BB-A2AA-B5E6F2B4FFD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163-41BB-A2AA-B5E6F2B4FFD7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Лист1!$A$1:$A$2</c:f>
              <c:strCache>
                <c:ptCount val="2"/>
                <c:pt idx="0">
                  <c:v>Количество студентов в РФ</c:v>
                </c:pt>
                <c:pt idx="1">
                  <c:v>Учаться по по внебюджетному источнику финансирования</c:v>
                </c:pt>
              </c:strCache>
            </c:strRef>
          </c:cat>
          <c:val>
            <c:numRef>
              <c:f>Лист1!$C$1:$C$2</c:f>
              <c:numCache>
                <c:formatCode>General</c:formatCode>
                <c:ptCount val="2"/>
                <c:pt idx="0">
                  <c:v>66.099999999999994</c:v>
                </c:pt>
                <c:pt idx="1">
                  <c:v>33.9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163-41BB-A2AA-B5E6F2B4FFD7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78845144356955"/>
          <c:y val="0.39288021289005542"/>
          <c:w val="0.33544881889763778"/>
          <c:h val="0.37153105861767277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AE5-442E-89A6-AB95B81EC06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AE5-442E-89A6-AB95B81EC061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Лист1!$A$1:$A$2</c:f>
              <c:strCache>
                <c:ptCount val="2"/>
                <c:pt idx="0">
                  <c:v>Количество студентов в РФ</c:v>
                </c:pt>
                <c:pt idx="1">
                  <c:v>Учаться по по внебюджетному источнику финансирования</c:v>
                </c:pt>
              </c:strCache>
            </c:strRef>
          </c:cat>
          <c:val>
            <c:numRef>
              <c:f>Лист1!$D$1:$D$2</c:f>
              <c:numCache>
                <c:formatCode>General</c:formatCode>
                <c:ptCount val="2"/>
                <c:pt idx="0">
                  <c:v>77.3</c:v>
                </c:pt>
                <c:pt idx="1">
                  <c:v>22.7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AE5-442E-89A6-AB95B81EC06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hyperlink" Target="tel:+79625882653" TargetMode="External"/><Relationship Id="rId5" Type="http://schemas.openxmlformats.org/officeDocument/2006/relationships/hyperlink" Target="mailto:info@uni-systems.ru?subject=%D0%A1%D0%BE%D0%BE%D0%B1%D1%89%D0%B5%D0%BD%D0%B8%D0%B5%20%D1%81%20%D0%BE%D1%84%D0%B8%D1%86%D0%B8%D0%B0%D0%BB%D1%8C%D0%BD%D0%BE%D0%B3%D0%BE%20%D1%81%D0%B0%D0%B9%D1%82%D0%B0" TargetMode="External"/><Relationship Id="rId4" Type="http://schemas.openxmlformats.org/officeDocument/2006/relationships/hyperlink" Target="mailto:rodion_endyletov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 lnSpcReduction="1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Разработка финансового модуля для личных кабинетов обучающихся на базе платформы ЮНИВУЗ 3.0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Ендылетов Р.М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olidFill>
                  <a:schemeClr val="accent5">
                    <a:lumMod val="10000"/>
                  </a:schemeClr>
                </a:solidFill>
                <a:latin typeface="Montserrat Regular" panose="00000500000000000000" pitchFamily="2" charset="-52"/>
                <a:cs typeface="Times New Roman" pitchFamily="18" charset="0"/>
              </a:rPr>
              <a:t>студент гр. ПИм-11</a:t>
            </a:r>
            <a:endParaRPr lang="ru-RU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59690" y="1124448"/>
            <a:ext cx="6518934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Процесс оплаты студентами высших учебных заведений за обучение и проживание в общежитии.</a:t>
            </a:r>
          </a:p>
        </p:txBody>
      </p:sp>
      <p:sp>
        <p:nvSpPr>
          <p:cNvPr id="185" name="Текст 2"/>
          <p:cNvSpPr txBox="1"/>
          <p:nvPr/>
        </p:nvSpPr>
        <p:spPr>
          <a:xfrm>
            <a:off x="609152" y="3764768"/>
            <a:ext cx="4989789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accent5">
                    <a:lumMod val="10000"/>
                  </a:schemeClr>
                </a:solidFill>
                <a:latin typeface="Montserrat Regular" panose="00000500000000000000" pitchFamily="2" charset="-52"/>
                <a:cs typeface="Times New Roman" pitchFamily="18" charset="0"/>
              </a:rPr>
              <a:t>Проблема данной работы заключается в том, что на данный момент в большинстве высших учебных заведениях отсутствует система, позволяющая производить оплату услуг, предоставляемых высшим учебным заведением удаленно.</a:t>
            </a: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r>
              <a:rPr lang="en-US" sz="1600" cap="all" dirty="0">
                <a:solidFill>
                  <a:schemeClr val="tx1"/>
                </a:solidFill>
              </a:rPr>
              <a:t>/</a:t>
            </a:r>
            <a:r>
              <a:rPr lang="ru-RU" sz="1600" cap="all" dirty="0">
                <a:solidFill>
                  <a:schemeClr val="tx1"/>
                </a:solidFill>
              </a:rPr>
              <a:t>потребность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994B51E1-2623-9104-0AF4-2E7CC96768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744312"/>
              </p:ext>
            </p:extLst>
          </p:nvPr>
        </p:nvGraphicFramePr>
        <p:xfrm>
          <a:off x="5879707" y="2241461"/>
          <a:ext cx="5845834" cy="3463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решение</a:t>
            </a:r>
            <a:r>
              <a:rPr lang="en-US" sz="1600" cap="all" dirty="0">
                <a:solidFill>
                  <a:schemeClr val="tx1"/>
                </a:solidFill>
              </a:rPr>
              <a:t>/</a:t>
            </a:r>
            <a:r>
              <a:rPr lang="ru-RU" sz="1600" cap="all" dirty="0">
                <a:solidFill>
                  <a:schemeClr val="tx1"/>
                </a:solidFill>
              </a:rPr>
              <a:t>Цель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5916381" y="1678445"/>
            <a:ext cx="5691821" cy="45243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indent="270510" algn="just">
              <a:lnSpc>
                <a:spcPct val="150000"/>
              </a:lnSpc>
              <a:spcAft>
                <a:spcPts val="800"/>
              </a:spcAft>
            </a:pPr>
            <a:r>
              <a:rPr lang="ru-RU" sz="1600" dirty="0">
                <a:solidFill>
                  <a:srgbClr val="8F00FF"/>
                </a:solidFill>
                <a:latin typeface="Gilroy-Regular"/>
              </a:rPr>
              <a:t>Плюсы - Данный модуль позволяет избежать такие проблемы как:</a:t>
            </a:r>
          </a:p>
          <a:p>
            <a:pPr indent="270510" algn="just">
              <a:lnSpc>
                <a:spcPct val="150000"/>
              </a:lnSpc>
              <a:spcAft>
                <a:spcPts val="800"/>
              </a:spcAft>
            </a:pPr>
            <a:r>
              <a:rPr lang="ru-RU" sz="1600" dirty="0">
                <a:solidFill>
                  <a:srgbClr val="8F00FF"/>
                </a:solidFill>
                <a:latin typeface="Gilroy-Regular"/>
              </a:rPr>
              <a:t>•	загрузка сотрудников бухгалтерии и кассиров;</a:t>
            </a:r>
          </a:p>
          <a:p>
            <a:pPr indent="270510" algn="just">
              <a:lnSpc>
                <a:spcPct val="150000"/>
              </a:lnSpc>
              <a:spcAft>
                <a:spcPts val="800"/>
              </a:spcAft>
            </a:pPr>
            <a:r>
              <a:rPr lang="ru-RU" sz="1600" dirty="0">
                <a:solidFill>
                  <a:srgbClr val="8F00FF"/>
                </a:solidFill>
                <a:latin typeface="Gilroy-Regular"/>
              </a:rPr>
              <a:t>•	формирование очередей на оплату;</a:t>
            </a:r>
          </a:p>
          <a:p>
            <a:pPr indent="270510" algn="just">
              <a:lnSpc>
                <a:spcPct val="150000"/>
              </a:lnSpc>
              <a:spcAft>
                <a:spcPts val="800"/>
              </a:spcAft>
            </a:pPr>
            <a:r>
              <a:rPr lang="ru-RU" sz="1600" dirty="0">
                <a:solidFill>
                  <a:srgbClr val="8F00FF"/>
                </a:solidFill>
                <a:latin typeface="Gilroy-Regular"/>
              </a:rPr>
              <a:t>•	трата времени студентами на процесс оплаты, получения данных о договоре;</a:t>
            </a:r>
          </a:p>
          <a:p>
            <a:pPr indent="270510" algn="just">
              <a:lnSpc>
                <a:spcPct val="150000"/>
              </a:lnSpc>
              <a:spcAft>
                <a:spcPts val="800"/>
              </a:spcAft>
            </a:pPr>
            <a:r>
              <a:rPr lang="ru-RU" sz="1600" dirty="0">
                <a:solidFill>
                  <a:srgbClr val="8F00FF"/>
                </a:solidFill>
                <a:latin typeface="Gilroy-Regular"/>
              </a:rPr>
              <a:t>•	неточности в бухгалтерской документации;</a:t>
            </a:r>
          </a:p>
          <a:p>
            <a:pPr indent="270510" algn="just">
              <a:lnSpc>
                <a:spcPct val="150000"/>
              </a:lnSpc>
              <a:spcAft>
                <a:spcPts val="800"/>
              </a:spcAft>
            </a:pPr>
            <a:r>
              <a:rPr lang="ru-RU" sz="1600" dirty="0">
                <a:solidFill>
                  <a:srgbClr val="8F00FF"/>
                </a:solidFill>
                <a:latin typeface="Gilroy-Regular"/>
              </a:rPr>
              <a:t>•	ошибок, вызванных человеческим фактором;</a:t>
            </a:r>
          </a:p>
          <a:p>
            <a:pPr>
              <a:defRPr sz="12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1200" dirty="0"/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dirty="0" err="1"/>
              <a:t>Минусы</a:t>
            </a:r>
            <a:r>
              <a:rPr lang="ru-RU" dirty="0"/>
              <a:t> – нет минусов</a:t>
            </a:r>
            <a:endParaRPr sz="1200" dirty="0"/>
          </a:p>
          <a:p>
            <a:pPr>
              <a:defRPr sz="12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1200" dirty="0"/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dirty="0" err="1"/>
              <a:t>Сомнительные</a:t>
            </a:r>
            <a:r>
              <a:rPr dirty="0"/>
              <a:t> </a:t>
            </a:r>
            <a:r>
              <a:rPr dirty="0" err="1"/>
              <a:t>моменты</a:t>
            </a:r>
            <a:r>
              <a:rPr lang="ru-RU" dirty="0"/>
              <a:t> – нет сомнений</a:t>
            </a: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buClrTx/>
              <a:buNone/>
            </a:pPr>
            <a:r>
              <a:rPr lang="ru-RU" sz="1600" dirty="0">
                <a:solidFill>
                  <a:schemeClr val="accent5">
                    <a:lumMod val="10000"/>
                  </a:schemeClr>
                </a:solidFill>
                <a:latin typeface="Montserrat Regular" panose="00000500000000000000" pitchFamily="2" charset="-52"/>
                <a:cs typeface="Times New Roman" pitchFamily="18" charset="0"/>
              </a:rPr>
              <a:t>Разработка финансового модуля для личных кабинетов обучающихся на базе платформы ЮНИВУЗ 3.0, для оплаты студентами высших учебных заведений </a:t>
            </a:r>
            <a:br>
              <a:rPr lang="ru-RU" sz="1600" dirty="0">
                <a:solidFill>
                  <a:schemeClr val="accent5">
                    <a:lumMod val="10000"/>
                  </a:schemeClr>
                </a:solidFill>
                <a:latin typeface="Montserrat Regular" panose="00000500000000000000" pitchFamily="2" charset="-52"/>
                <a:cs typeface="Times New Roman" pitchFamily="18" charset="0"/>
              </a:rPr>
            </a:br>
            <a:r>
              <a:rPr lang="ru-RU" sz="1600" dirty="0">
                <a:solidFill>
                  <a:schemeClr val="accent5">
                    <a:lumMod val="10000"/>
                  </a:schemeClr>
                </a:solidFill>
                <a:latin typeface="Montserrat Regular" panose="00000500000000000000" pitchFamily="2" charset="-52"/>
                <a:cs typeface="Times New Roman" pitchFamily="18" charset="0"/>
              </a:rPr>
              <a:t>за обучение и проживание в общежитии.</a:t>
            </a:r>
            <a:endParaRPr lang="ru-RU" sz="1000" dirty="0">
              <a:solidFill>
                <a:schemeClr val="accent5">
                  <a:lumMod val="10000"/>
                </a:schemeClr>
              </a:solidFill>
              <a:latin typeface="Montserrat Regular" panose="00000500000000000000" pitchFamily="2" charset="-52"/>
              <a:cs typeface="Times New Roman" pitchFamily="18" charset="0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678445"/>
            <a:ext cx="651893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Решение поставленной проблемы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Технология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7"/>
            <a:ext cx="5810511" cy="26334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.NET 6.0 - унифицированная платформа для создания десктопных, мобильных, веб- и облачных приложений.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Angular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фреймворк от Google для создания одностраничных веб-приложений (SPA) на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TypeScript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JavaScript и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Dart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PostgreSQL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объектно-реляционная система управления базами данных (ORDBMS), самая продвинутая среди открытых и альтернатива коммерческим базам данных.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631413"/>
            <a:ext cx="5749670" cy="1294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indent="269875" algn="just">
              <a:lnSpc>
                <a:spcPct val="150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процессе разработки данного модуля применяются современные технологии создания программного обеспечения: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9CD8DE1-F139-CF5C-C412-135F530A5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8535" y="1631413"/>
            <a:ext cx="5093775" cy="4388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87660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Продукт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73166" y="1041590"/>
            <a:ext cx="6282003" cy="8765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indent="269875" algn="just">
              <a:lnSpc>
                <a:spcPct val="150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Montserrat Regular" panose="00000500000000000000" pitchFamily="2" charset="-52"/>
                <a:ea typeface="Times New Roman" panose="02020603050405020304" pitchFamily="18" charset="0"/>
              </a:rPr>
              <a:t>Функциональная структура финансового модуля. </a:t>
            </a:r>
            <a:r>
              <a:rPr lang="ru-RU" sz="1800" dirty="0">
                <a:effectLst/>
                <a:latin typeface="Montserrat Regular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Диаграмма компонентов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0A840763-BC49-4B1A-B970-4CAA211C0A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54" y="2586383"/>
            <a:ext cx="365198" cy="365198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D613D70-CA93-48F0-7DE7-A3B5E70A3A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54" y="3696917"/>
            <a:ext cx="365198" cy="365198"/>
          </a:xfrm>
          <a:prstGeom prst="rect">
            <a:avLst/>
          </a:prstGeom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D5249AB5-5467-A7ED-B7F2-8F6B1CE58760}"/>
              </a:ext>
            </a:extLst>
          </p:cNvPr>
          <p:cNvSpPr/>
          <p:nvPr/>
        </p:nvSpPr>
        <p:spPr>
          <a:xfrm>
            <a:off x="1359055" y="2531594"/>
            <a:ext cx="1379589" cy="461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ru-RU" dirty="0">
                <a:latin typeface="Montserrat Regular" panose="00000500000000000000" pitchFamily="2" charset="-52"/>
                <a:cs typeface="Times New Roman" panose="02020603050405020304" pitchFamily="18" charset="0"/>
              </a:rPr>
              <a:t>Главная 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397D6347-3A2E-ECF9-932E-B35E358D0C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54" y="4191706"/>
            <a:ext cx="365198" cy="365198"/>
          </a:xfrm>
          <a:prstGeom prst="rect">
            <a:avLst/>
          </a:prstGeom>
        </p:spPr>
      </p:pic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0EB0EA11-760E-3D32-1CCC-53DE78A5CCA5}"/>
              </a:ext>
            </a:extLst>
          </p:cNvPr>
          <p:cNvSpPr/>
          <p:nvPr/>
        </p:nvSpPr>
        <p:spPr>
          <a:xfrm>
            <a:off x="1359055" y="3726930"/>
            <a:ext cx="48657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effectLst/>
                <a:latin typeface="Montserrat Regular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Модуль загрузки данных о договорах </a:t>
            </a:r>
            <a:endParaRPr lang="ru-RU" sz="1600" dirty="0">
              <a:solidFill>
                <a:prstClr val="black"/>
              </a:solidFill>
              <a:latin typeface="Montserrat Regular" panose="00000500000000000000" pitchFamily="2" charset="-52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FCFC7413-7640-64EB-0580-8A64672F096E}"/>
              </a:ext>
            </a:extLst>
          </p:cNvPr>
          <p:cNvSpPr/>
          <p:nvPr/>
        </p:nvSpPr>
        <p:spPr>
          <a:xfrm>
            <a:off x="1359055" y="3090181"/>
            <a:ext cx="592818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ru-RU" dirty="0">
                <a:latin typeface="Montserrat Regular" panose="00000500000000000000" pitchFamily="2" charset="-52"/>
                <a:cs typeface="Times New Roman" panose="02020603050405020304" pitchFamily="18" charset="0"/>
              </a:rPr>
              <a:t>Оплата за обучение / общежитие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38BEC80-737A-F4B5-74C2-51B40BD5F4A8}"/>
              </a:ext>
            </a:extLst>
          </p:cNvPr>
          <p:cNvSpPr txBox="1"/>
          <p:nvPr/>
        </p:nvSpPr>
        <p:spPr>
          <a:xfrm>
            <a:off x="1359055" y="4225180"/>
            <a:ext cx="36560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Montserrat Regular" panose="00000500000000000000" pitchFamily="2" charset="-52"/>
                <a:cs typeface="Times New Roman" panose="02020603050405020304" pitchFamily="18" charset="0"/>
              </a:rPr>
              <a:t>Модуль генерации </a:t>
            </a:r>
            <a:r>
              <a:rPr lang="en-US" dirty="0">
                <a:latin typeface="Montserrat Regular" panose="00000500000000000000" pitchFamily="2" charset="-52"/>
                <a:cs typeface="Times New Roman" panose="02020603050405020304" pitchFamily="18" charset="0"/>
              </a:rPr>
              <a:t>QR-</a:t>
            </a:r>
            <a:r>
              <a:rPr lang="ru-RU" dirty="0">
                <a:latin typeface="Montserrat Regular" panose="00000500000000000000" pitchFamily="2" charset="-52"/>
                <a:cs typeface="Times New Roman" panose="02020603050405020304" pitchFamily="18" charset="0"/>
              </a:rPr>
              <a:t>кода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10CC027-1908-E22D-546D-491A623924D7}"/>
              </a:ext>
            </a:extLst>
          </p:cNvPr>
          <p:cNvSpPr txBox="1"/>
          <p:nvPr/>
        </p:nvSpPr>
        <p:spPr>
          <a:xfrm>
            <a:off x="1359055" y="4770202"/>
            <a:ext cx="34179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Montserrat Regular" panose="00000500000000000000" pitchFamily="2" charset="-52"/>
                <a:cs typeface="Times New Roman" panose="02020603050405020304" pitchFamily="18" charset="0"/>
              </a:rPr>
              <a:t>Модуль оплаты через СБП </a:t>
            </a: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3BDB1040-0D9F-75BC-CFB7-E3BB137EB3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54" y="3141650"/>
            <a:ext cx="365198" cy="365198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D72BDC12-610F-D67A-D602-C24A6A8791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54" y="4746973"/>
            <a:ext cx="365198" cy="365198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D0443BE4-64C8-1850-E246-879ABA934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7053" y="1669692"/>
            <a:ext cx="5499406" cy="432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9395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Целевой рынок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-18522" y="800541"/>
            <a:ext cx="12210522" cy="4610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indent="269875">
              <a:lnSpc>
                <a:spcPct val="150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Montserrat Regular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Высшие учебные заведения</a:t>
            </a:r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6F93B5A4-5D7B-76E9-A6A5-59674B1A35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7487187"/>
              </p:ext>
            </p:extLst>
          </p:nvPr>
        </p:nvGraphicFramePr>
        <p:xfrm>
          <a:off x="420955" y="2151910"/>
          <a:ext cx="5527112" cy="3316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A4879E31-9AE5-0604-1DF9-604A9D1D75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4590697"/>
              </p:ext>
            </p:extLst>
          </p:nvPr>
        </p:nvGraphicFramePr>
        <p:xfrm>
          <a:off x="6243935" y="2151910"/>
          <a:ext cx="5527112" cy="3316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5081250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-18522" y="800541"/>
            <a:ext cx="12210522" cy="4610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indent="269875">
              <a:lnSpc>
                <a:spcPct val="150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Montserrat Regular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Высшие учебные заведения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8F16C99D-00C6-5D29-40B3-ABB55F3AE2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0007226"/>
              </p:ext>
            </p:extLst>
          </p:nvPr>
        </p:nvGraphicFramePr>
        <p:xfrm>
          <a:off x="2172199" y="1375915"/>
          <a:ext cx="7829080" cy="5494677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2017459">
                  <a:extLst>
                    <a:ext uri="{9D8B030D-6E8A-4147-A177-3AD203B41FA5}">
                      <a16:colId xmlns:a16="http://schemas.microsoft.com/office/drawing/2014/main" val="3200668708"/>
                    </a:ext>
                  </a:extLst>
                </a:gridCol>
                <a:gridCol w="1665137">
                  <a:extLst>
                    <a:ext uri="{9D8B030D-6E8A-4147-A177-3AD203B41FA5}">
                      <a16:colId xmlns:a16="http://schemas.microsoft.com/office/drawing/2014/main" val="3095012466"/>
                    </a:ext>
                  </a:extLst>
                </a:gridCol>
                <a:gridCol w="1421867">
                  <a:extLst>
                    <a:ext uri="{9D8B030D-6E8A-4147-A177-3AD203B41FA5}">
                      <a16:colId xmlns:a16="http://schemas.microsoft.com/office/drawing/2014/main" val="2720586469"/>
                    </a:ext>
                  </a:extLst>
                </a:gridCol>
                <a:gridCol w="1421867">
                  <a:extLst>
                    <a:ext uri="{9D8B030D-6E8A-4147-A177-3AD203B41FA5}">
                      <a16:colId xmlns:a16="http://schemas.microsoft.com/office/drawing/2014/main" val="1607122947"/>
                    </a:ext>
                  </a:extLst>
                </a:gridCol>
                <a:gridCol w="1302750">
                  <a:extLst>
                    <a:ext uri="{9D8B030D-6E8A-4147-A177-3AD203B41FA5}">
                      <a16:colId xmlns:a16="http://schemas.microsoft.com/office/drawing/2014/main" val="4050799428"/>
                    </a:ext>
                  </a:extLst>
                </a:gridCol>
              </a:tblGrid>
              <a:tr h="1212408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 </a:t>
                      </a:r>
                      <a:endParaRPr lang="ru-RU" sz="11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Финансовый модуль платформы </a:t>
                      </a:r>
                      <a:b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</a:b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«</a:t>
                      </a:r>
                      <a:r>
                        <a:rPr lang="ru-RU" sz="1100" b="1" kern="100" dirty="0" err="1">
                          <a:effectLst/>
                          <a:latin typeface="Montserrat Regular" panose="00000500000000000000" pitchFamily="2" charset="-52"/>
                        </a:rPr>
                        <a:t>Юнивуз</a:t>
                      </a: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 3.0»</a:t>
                      </a:r>
                      <a:endParaRPr lang="ru-RU" sz="11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Модуль онлайн оплаты обучения СПГУ</a:t>
                      </a:r>
                      <a:endParaRPr lang="ru-RU" sz="11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Модуль онлайн оплаты СППУ Петра Великого</a:t>
                      </a:r>
                      <a:endParaRPr lang="ru-RU" sz="11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Форма онлайн оплаты услуг МарГУ</a:t>
                      </a:r>
                      <a:endParaRPr lang="ru-RU" sz="11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extLst>
                  <a:ext uri="{0D108BD9-81ED-4DB2-BD59-A6C34878D82A}">
                    <a16:rowId xmlns:a16="http://schemas.microsoft.com/office/drawing/2014/main" val="1780494169"/>
                  </a:ext>
                </a:extLst>
              </a:tr>
              <a:tr h="469917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Авторизация </a:t>
                      </a:r>
                      <a:r>
                        <a:rPr lang="en-US" sz="1100" b="1" kern="100" dirty="0">
                          <a:effectLst/>
                          <a:latin typeface="Montserrat Regular" panose="00000500000000000000" pitchFamily="2" charset="-52"/>
                        </a:rPr>
                        <a:t>/ </a:t>
                      </a: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аутентификация</a:t>
                      </a:r>
                      <a:endParaRPr lang="ru-RU" sz="11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+</a:t>
                      </a:r>
                      <a:endParaRPr lang="ru-RU" sz="11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-</a:t>
                      </a:r>
                      <a:endParaRPr lang="ru-RU" sz="11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-</a:t>
                      </a:r>
                      <a:endParaRPr lang="ru-RU" sz="11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-</a:t>
                      </a:r>
                      <a:endParaRPr lang="ru-RU" sz="11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extLst>
                  <a:ext uri="{0D108BD9-81ED-4DB2-BD59-A6C34878D82A}">
                    <a16:rowId xmlns:a16="http://schemas.microsoft.com/office/drawing/2014/main" val="1490300910"/>
                  </a:ext>
                </a:extLst>
              </a:tr>
              <a:tr h="716255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Просмотр информации о договорах</a:t>
                      </a:r>
                      <a:endParaRPr lang="ru-RU" sz="11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+</a:t>
                      </a:r>
                      <a:endParaRPr lang="ru-RU" sz="11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-</a:t>
                      </a:r>
                      <a:endParaRPr lang="ru-RU" sz="11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-</a:t>
                      </a:r>
                      <a:endParaRPr lang="ru-RU" sz="11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-</a:t>
                      </a:r>
                      <a:endParaRPr lang="ru-RU" sz="11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extLst>
                  <a:ext uri="{0D108BD9-81ED-4DB2-BD59-A6C34878D82A}">
                    <a16:rowId xmlns:a16="http://schemas.microsoft.com/office/drawing/2014/main" val="3538400690"/>
                  </a:ext>
                </a:extLst>
              </a:tr>
              <a:tr h="1212408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Просмотр информации о совершенных платежах (история платежей)</a:t>
                      </a:r>
                      <a:endParaRPr lang="ru-RU" sz="11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+</a:t>
                      </a:r>
                      <a:endParaRPr lang="ru-RU" sz="11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-</a:t>
                      </a:r>
                      <a:endParaRPr lang="ru-RU" sz="11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-</a:t>
                      </a:r>
                      <a:endParaRPr lang="ru-RU" sz="11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-</a:t>
                      </a:r>
                      <a:endParaRPr lang="ru-RU" sz="11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extLst>
                  <a:ext uri="{0D108BD9-81ED-4DB2-BD59-A6C34878D82A}">
                    <a16:rowId xmlns:a16="http://schemas.microsoft.com/office/drawing/2014/main" val="3990919098"/>
                  </a:ext>
                </a:extLst>
              </a:tr>
              <a:tr h="468178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Валидация данных</a:t>
                      </a:r>
                      <a:endParaRPr lang="ru-RU" sz="11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+</a:t>
                      </a:r>
                      <a:endParaRPr lang="ru-RU" sz="11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-</a:t>
                      </a:r>
                      <a:endParaRPr lang="ru-RU" sz="11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+</a:t>
                      </a:r>
                      <a:r>
                        <a:rPr lang="en-US" sz="1100" b="1" kern="100">
                          <a:effectLst/>
                          <a:latin typeface="Montserrat Regular" panose="00000500000000000000" pitchFamily="2" charset="-52"/>
                        </a:rPr>
                        <a:t>/-</a:t>
                      </a:r>
                      <a:endParaRPr lang="ru-RU" sz="11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-</a:t>
                      </a:r>
                      <a:endParaRPr lang="ru-RU" sz="11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extLst>
                  <a:ext uri="{0D108BD9-81ED-4DB2-BD59-A6C34878D82A}">
                    <a16:rowId xmlns:a16="http://schemas.microsoft.com/office/drawing/2014/main" val="821214589"/>
                  </a:ext>
                </a:extLst>
              </a:tr>
              <a:tr h="468178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Автозаполнение данных</a:t>
                      </a:r>
                      <a:endParaRPr lang="ru-RU" sz="11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+</a:t>
                      </a:r>
                      <a:endParaRPr lang="ru-RU" sz="11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-</a:t>
                      </a:r>
                      <a:endParaRPr lang="ru-RU" sz="11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-</a:t>
                      </a:r>
                      <a:endParaRPr lang="ru-RU" sz="11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-</a:t>
                      </a:r>
                      <a:endParaRPr lang="ru-RU" sz="11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extLst>
                  <a:ext uri="{0D108BD9-81ED-4DB2-BD59-A6C34878D82A}">
                    <a16:rowId xmlns:a16="http://schemas.microsoft.com/office/drawing/2014/main" val="1190753878"/>
                  </a:ext>
                </a:extLst>
              </a:tr>
              <a:tr h="468178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Комиссия при оплате</a:t>
                      </a:r>
                      <a:endParaRPr lang="ru-RU" sz="11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+</a:t>
                      </a:r>
                      <a:r>
                        <a:rPr lang="en-US" sz="1100" b="1" kern="100" dirty="0">
                          <a:effectLst/>
                          <a:latin typeface="Montserrat Regular" panose="00000500000000000000" pitchFamily="2" charset="-52"/>
                        </a:rPr>
                        <a:t>/</a:t>
                      </a: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-</a:t>
                      </a:r>
                      <a:endParaRPr lang="ru-RU" sz="11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+</a:t>
                      </a:r>
                      <a:endParaRPr lang="ru-RU" sz="11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-</a:t>
                      </a:r>
                      <a:endParaRPr lang="ru-RU" sz="11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-</a:t>
                      </a:r>
                      <a:endParaRPr lang="ru-RU" sz="11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extLst>
                  <a:ext uri="{0D108BD9-81ED-4DB2-BD59-A6C34878D82A}">
                    <a16:rowId xmlns:a16="http://schemas.microsoft.com/office/drawing/2014/main" val="212226290"/>
                  </a:ext>
                </a:extLst>
              </a:tr>
              <a:tr h="469917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Несколько вариантов оплаты</a:t>
                      </a:r>
                      <a:endParaRPr lang="ru-RU" sz="11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+</a:t>
                      </a:r>
                      <a:endParaRPr lang="ru-RU" sz="11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-</a:t>
                      </a:r>
                      <a:endParaRPr lang="ru-RU" sz="11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-</a:t>
                      </a:r>
                      <a:endParaRPr lang="ru-RU" sz="11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-</a:t>
                      </a:r>
                      <a:endParaRPr lang="ru-RU" sz="11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32" marR="66232" marT="0" marB="0" anchor="ctr"/>
                </a:tc>
                <a:extLst>
                  <a:ext uri="{0D108BD9-81ED-4DB2-BD59-A6C34878D82A}">
                    <a16:rowId xmlns:a16="http://schemas.microsoft.com/office/drawing/2014/main" val="840299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704392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 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-18522" y="800541"/>
            <a:ext cx="12210522" cy="4610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indent="269875">
              <a:lnSpc>
                <a:spcPct val="150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Montserrat Regular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Лицензирование.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28B010-647D-EE43-FC31-1F84BBEE038F}"/>
              </a:ext>
            </a:extLst>
          </p:cNvPr>
          <p:cNvSpPr txBox="1"/>
          <p:nvPr/>
        </p:nvSpPr>
        <p:spPr>
          <a:xfrm>
            <a:off x="673166" y="1923075"/>
            <a:ext cx="5199314" cy="1754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b="1" i="0" dirty="0">
                <a:solidFill>
                  <a:srgbClr val="000000"/>
                </a:solidFill>
                <a:effectLst/>
                <a:latin typeface="-apple-system"/>
              </a:rPr>
              <a:t>Лицензирование. </a:t>
            </a:r>
          </a:p>
          <a:p>
            <a:pPr algn="just"/>
            <a:r>
              <a:rPr lang="ru-RU" b="0" i="0" dirty="0">
                <a:solidFill>
                  <a:srgbClr val="0F172A"/>
                </a:solidFill>
                <a:effectLst/>
                <a:latin typeface="Hanken Grotesk"/>
              </a:rPr>
              <a:t>Бизнес-модель лицензирования предполагает предоставление прав на использование продукта или услуги определенным лицам или организациям на определенных условиях и за определенную плату.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1EFCF5B-C1AC-C510-9102-3BABE8BB25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9889" y="1424488"/>
            <a:ext cx="3883561" cy="500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21842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ТЕКУЩИЙ СТАТУС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-18522" y="800541"/>
            <a:ext cx="12210522" cy="4610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indent="269875">
              <a:lnSpc>
                <a:spcPct val="150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Montserrat Regular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Введен в эксплуатацию в ПГТУ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CF2D626-3421-4B32-AD89-9B6CC2CDD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83" y="1860406"/>
            <a:ext cx="6788727" cy="31371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98D4F56-FFF8-43E2-9901-AEE7ABC65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5052" y="1840612"/>
            <a:ext cx="4590365" cy="13129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696C2BE-69DC-43BF-ABF9-9C3389B620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5052" y="3514834"/>
            <a:ext cx="4590365" cy="20852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942590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4" y="353951"/>
            <a:ext cx="9521832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План реализации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E4996168-4A28-EA2A-DC8E-D985F1B82267}"/>
              </a:ext>
            </a:extLst>
          </p:cNvPr>
          <p:cNvGraphicFramePr>
            <a:graphicFrameLocks noGrp="1"/>
          </p:cNvGraphicFramePr>
          <p:nvPr/>
        </p:nvGraphicFramePr>
        <p:xfrm>
          <a:off x="635478" y="1066502"/>
          <a:ext cx="5245188" cy="57914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60471">
                  <a:extLst>
                    <a:ext uri="{9D8B030D-6E8A-4147-A177-3AD203B41FA5}">
                      <a16:colId xmlns:a16="http://schemas.microsoft.com/office/drawing/2014/main" val="4271529958"/>
                    </a:ext>
                  </a:extLst>
                </a:gridCol>
                <a:gridCol w="1484717">
                  <a:extLst>
                    <a:ext uri="{9D8B030D-6E8A-4147-A177-3AD203B41FA5}">
                      <a16:colId xmlns:a16="http://schemas.microsoft.com/office/drawing/2014/main" val="2000277824"/>
                    </a:ext>
                  </a:extLst>
                </a:gridCol>
              </a:tblGrid>
              <a:tr h="44776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 dirty="0">
                          <a:effectLst/>
                        </a:rPr>
                        <a:t>Название задачи</a:t>
                      </a:r>
                      <a:endParaRPr lang="ru-RU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>
                          <a:effectLst/>
                        </a:rPr>
                        <a:t>Длительность, раб. дн.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extLst>
                  <a:ext uri="{0D108BD9-81ED-4DB2-BD59-A6C34878D82A}">
                    <a16:rowId xmlns:a16="http://schemas.microsoft.com/office/drawing/2014/main" val="3036570250"/>
                  </a:ext>
                </a:extLst>
              </a:tr>
              <a:tr h="2241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 dirty="0">
                          <a:effectLst/>
                        </a:rPr>
                        <a:t>Исследование предметной области</a:t>
                      </a:r>
                      <a:endParaRPr lang="ru-RU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>
                          <a:effectLst/>
                        </a:rPr>
                        <a:t>2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extLst>
                  <a:ext uri="{0D108BD9-81ED-4DB2-BD59-A6C34878D82A}">
                    <a16:rowId xmlns:a16="http://schemas.microsoft.com/office/drawing/2014/main" val="1637804962"/>
                  </a:ext>
                </a:extLst>
              </a:tr>
              <a:tr h="2241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 dirty="0">
                          <a:effectLst/>
                        </a:rPr>
                        <a:t>Определение тематики проекта</a:t>
                      </a:r>
                      <a:endParaRPr lang="ru-RU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800" kern="100" dirty="0">
                          <a:effectLst/>
                        </a:rPr>
                        <a:t>1</a:t>
                      </a:r>
                      <a:endParaRPr lang="ru-RU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extLst>
                  <a:ext uri="{0D108BD9-81ED-4DB2-BD59-A6C34878D82A}">
                    <a16:rowId xmlns:a16="http://schemas.microsoft.com/office/drawing/2014/main" val="2901742175"/>
                  </a:ext>
                </a:extLst>
              </a:tr>
              <a:tr h="2241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>
                          <a:effectLst/>
                        </a:rPr>
                        <a:t>Анализ предметной области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>
                          <a:effectLst/>
                        </a:rPr>
                        <a:t>1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extLst>
                  <a:ext uri="{0D108BD9-81ED-4DB2-BD59-A6C34878D82A}">
                    <a16:rowId xmlns:a16="http://schemas.microsoft.com/office/drawing/2014/main" val="2715649618"/>
                  </a:ext>
                </a:extLst>
              </a:tr>
              <a:tr h="2241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 dirty="0">
                          <a:effectLst/>
                        </a:rPr>
                        <a:t>Разработка плана выполнения работ</a:t>
                      </a:r>
                      <a:endParaRPr lang="ru-RU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800" kern="100">
                          <a:effectLst/>
                        </a:rPr>
                        <a:t>1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extLst>
                  <a:ext uri="{0D108BD9-81ED-4DB2-BD59-A6C34878D82A}">
                    <a16:rowId xmlns:a16="http://schemas.microsoft.com/office/drawing/2014/main" val="1567434137"/>
                  </a:ext>
                </a:extLst>
              </a:tr>
              <a:tr h="4309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 dirty="0">
                          <a:effectLst/>
                        </a:rPr>
                        <a:t>Определение этапов выполнения проекта и разработка календарного плана</a:t>
                      </a:r>
                      <a:endParaRPr lang="ru-RU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800" kern="100">
                          <a:effectLst/>
                        </a:rPr>
                        <a:t>1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extLst>
                  <a:ext uri="{0D108BD9-81ED-4DB2-BD59-A6C34878D82A}">
                    <a16:rowId xmlns:a16="http://schemas.microsoft.com/office/drawing/2014/main" val="1935539345"/>
                  </a:ext>
                </a:extLst>
              </a:tr>
              <a:tr h="2241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 dirty="0">
                          <a:effectLst/>
                        </a:rPr>
                        <a:t>Разработка технического задания</a:t>
                      </a:r>
                      <a:endParaRPr lang="ru-RU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>
                          <a:effectLst/>
                        </a:rPr>
                        <a:t>7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extLst>
                  <a:ext uri="{0D108BD9-81ED-4DB2-BD59-A6C34878D82A}">
                    <a16:rowId xmlns:a16="http://schemas.microsoft.com/office/drawing/2014/main" val="2805281948"/>
                  </a:ext>
                </a:extLst>
              </a:tr>
              <a:tr h="2241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 dirty="0">
                          <a:effectLst/>
                        </a:rPr>
                        <a:t>Составление технического задания</a:t>
                      </a:r>
                      <a:endParaRPr lang="ru-RU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>
                          <a:effectLst/>
                        </a:rPr>
                        <a:t>5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extLst>
                  <a:ext uri="{0D108BD9-81ED-4DB2-BD59-A6C34878D82A}">
                    <a16:rowId xmlns:a16="http://schemas.microsoft.com/office/drawing/2014/main" val="586704922"/>
                  </a:ext>
                </a:extLst>
              </a:tr>
              <a:tr h="2241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 dirty="0">
                          <a:effectLst/>
                        </a:rPr>
                        <a:t>Утверждение технического задания</a:t>
                      </a:r>
                      <a:endParaRPr lang="ru-RU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800" kern="100" dirty="0">
                          <a:effectLst/>
                        </a:rPr>
                        <a:t>2</a:t>
                      </a:r>
                      <a:endParaRPr lang="ru-RU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extLst>
                  <a:ext uri="{0D108BD9-81ED-4DB2-BD59-A6C34878D82A}">
                    <a16:rowId xmlns:a16="http://schemas.microsoft.com/office/drawing/2014/main" val="1500901558"/>
                  </a:ext>
                </a:extLst>
              </a:tr>
              <a:tr h="2241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 dirty="0">
                          <a:effectLst/>
                        </a:rPr>
                        <a:t>Проектирование решения</a:t>
                      </a:r>
                      <a:endParaRPr lang="ru-RU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>
                          <a:effectLst/>
                        </a:rPr>
                        <a:t>4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extLst>
                  <a:ext uri="{0D108BD9-81ED-4DB2-BD59-A6C34878D82A}">
                    <a16:rowId xmlns:a16="http://schemas.microsoft.com/office/drawing/2014/main" val="3306633286"/>
                  </a:ext>
                </a:extLst>
              </a:tr>
              <a:tr h="2241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 dirty="0">
                          <a:effectLst/>
                        </a:rPr>
                        <a:t>Разработка диаграмм и алгоритмов</a:t>
                      </a:r>
                      <a:endParaRPr lang="ru-RU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>
                          <a:effectLst/>
                        </a:rPr>
                        <a:t>1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extLst>
                  <a:ext uri="{0D108BD9-81ED-4DB2-BD59-A6C34878D82A}">
                    <a16:rowId xmlns:a16="http://schemas.microsoft.com/office/drawing/2014/main" val="201398194"/>
                  </a:ext>
                </a:extLst>
              </a:tr>
              <a:tr h="2241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>
                          <a:effectLst/>
                        </a:rPr>
                        <a:t>Проектирование модели базы данных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>
                          <a:effectLst/>
                        </a:rPr>
                        <a:t>1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extLst>
                  <a:ext uri="{0D108BD9-81ED-4DB2-BD59-A6C34878D82A}">
                    <a16:rowId xmlns:a16="http://schemas.microsoft.com/office/drawing/2014/main" val="3135558101"/>
                  </a:ext>
                </a:extLst>
              </a:tr>
              <a:tr h="2241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 dirty="0">
                          <a:effectLst/>
                        </a:rPr>
                        <a:t>Проектирование интерфейса системы</a:t>
                      </a:r>
                      <a:endParaRPr lang="ru-RU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800" kern="100">
                          <a:effectLst/>
                        </a:rPr>
                        <a:t>2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extLst>
                  <a:ext uri="{0D108BD9-81ED-4DB2-BD59-A6C34878D82A}">
                    <a16:rowId xmlns:a16="http://schemas.microsoft.com/office/drawing/2014/main" val="3252676310"/>
                  </a:ext>
                </a:extLst>
              </a:tr>
              <a:tr h="2241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>
                          <a:effectLst/>
                        </a:rPr>
                        <a:t>Разработка системы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>
                          <a:effectLst/>
                        </a:rPr>
                        <a:t>40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extLst>
                  <a:ext uri="{0D108BD9-81ED-4DB2-BD59-A6C34878D82A}">
                    <a16:rowId xmlns:a16="http://schemas.microsoft.com/office/drawing/2014/main" val="252086741"/>
                  </a:ext>
                </a:extLst>
              </a:tr>
              <a:tr h="2241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 dirty="0">
                          <a:effectLst/>
                        </a:rPr>
                        <a:t>Разработка физической схемы СУБД</a:t>
                      </a:r>
                      <a:endParaRPr lang="ru-RU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800" kern="100">
                          <a:effectLst/>
                        </a:rPr>
                        <a:t>3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extLst>
                  <a:ext uri="{0D108BD9-81ED-4DB2-BD59-A6C34878D82A}">
                    <a16:rowId xmlns:a16="http://schemas.microsoft.com/office/drawing/2014/main" val="2988374715"/>
                  </a:ext>
                </a:extLst>
              </a:tr>
              <a:tr h="2241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>
                          <a:effectLst/>
                        </a:rPr>
                        <a:t>Написание программного кода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>
                          <a:effectLst/>
                        </a:rPr>
                        <a:t>20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extLst>
                  <a:ext uri="{0D108BD9-81ED-4DB2-BD59-A6C34878D82A}">
                    <a16:rowId xmlns:a16="http://schemas.microsoft.com/office/drawing/2014/main" val="4218257146"/>
                  </a:ext>
                </a:extLst>
              </a:tr>
              <a:tr h="2241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 dirty="0">
                          <a:effectLst/>
                        </a:rPr>
                        <a:t>Разработка интерфейса</a:t>
                      </a:r>
                      <a:endParaRPr lang="ru-RU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>
                          <a:effectLst/>
                        </a:rPr>
                        <a:t>17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extLst>
                  <a:ext uri="{0D108BD9-81ED-4DB2-BD59-A6C34878D82A}">
                    <a16:rowId xmlns:a16="http://schemas.microsoft.com/office/drawing/2014/main" val="4103079010"/>
                  </a:ext>
                </a:extLst>
              </a:tr>
              <a:tr h="2241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>
                          <a:effectLst/>
                        </a:rPr>
                        <a:t>Тестирование системы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>
                          <a:effectLst/>
                        </a:rPr>
                        <a:t>5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extLst>
                  <a:ext uri="{0D108BD9-81ED-4DB2-BD59-A6C34878D82A}">
                    <a16:rowId xmlns:a16="http://schemas.microsoft.com/office/drawing/2014/main" val="2989210328"/>
                  </a:ext>
                </a:extLst>
              </a:tr>
              <a:tr h="4309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 dirty="0">
                          <a:effectLst/>
                        </a:rPr>
                        <a:t>Разработка тестовых случаев и проведение функционального тестирования</a:t>
                      </a:r>
                      <a:endParaRPr lang="ru-RU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>
                          <a:effectLst/>
                        </a:rPr>
                        <a:t>5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extLst>
                  <a:ext uri="{0D108BD9-81ED-4DB2-BD59-A6C34878D82A}">
                    <a16:rowId xmlns:a16="http://schemas.microsoft.com/office/drawing/2014/main" val="2893375284"/>
                  </a:ext>
                </a:extLst>
              </a:tr>
              <a:tr h="44776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 dirty="0">
                          <a:effectLst/>
                        </a:rPr>
                        <a:t>Разработка технической документации по системе</a:t>
                      </a:r>
                      <a:endParaRPr lang="ru-RU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800" kern="100">
                          <a:effectLst/>
                        </a:rPr>
                        <a:t>1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extLst>
                  <a:ext uri="{0D108BD9-81ED-4DB2-BD59-A6C34878D82A}">
                    <a16:rowId xmlns:a16="http://schemas.microsoft.com/office/drawing/2014/main" val="225092199"/>
                  </a:ext>
                </a:extLst>
              </a:tr>
              <a:tr h="2241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 dirty="0">
                          <a:effectLst/>
                        </a:rPr>
                        <a:t>Разработка пояснительной записки к проекту</a:t>
                      </a:r>
                      <a:endParaRPr lang="ru-RU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800" kern="100">
                          <a:effectLst/>
                        </a:rPr>
                        <a:t>1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extLst>
                  <a:ext uri="{0D108BD9-81ED-4DB2-BD59-A6C34878D82A}">
                    <a16:rowId xmlns:a16="http://schemas.microsoft.com/office/drawing/2014/main" val="3701513229"/>
                  </a:ext>
                </a:extLst>
              </a:tr>
              <a:tr h="2241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 dirty="0">
                          <a:effectLst/>
                        </a:rPr>
                        <a:t>ИТОГО</a:t>
                      </a:r>
                      <a:endParaRPr lang="ru-RU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 dirty="0">
                          <a:effectLst/>
                        </a:rPr>
                        <a:t>60</a:t>
                      </a:r>
                      <a:endParaRPr lang="ru-RU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25" marR="47125" marT="0" marB="0" anchor="ctr"/>
                </a:tc>
                <a:extLst>
                  <a:ext uri="{0D108BD9-81ED-4DB2-BD59-A6C34878D82A}">
                    <a16:rowId xmlns:a16="http://schemas.microsoft.com/office/drawing/2014/main" val="3356619298"/>
                  </a:ext>
                </a:extLst>
              </a:tr>
            </a:tbl>
          </a:graphicData>
        </a:graphic>
      </p:graphicFrame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FADB85C-D6D6-DB1B-CF31-00397D545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7722" y="1066502"/>
            <a:ext cx="5233358" cy="583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2284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11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-18522" y="800541"/>
            <a:ext cx="12210522" cy="4610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indent="269875">
              <a:lnSpc>
                <a:spcPct val="150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Montserrat Regular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КОМАНДА ПРОЕКТА</a:t>
            </a:r>
          </a:p>
        </p:txBody>
      </p:sp>
      <p:pic>
        <p:nvPicPr>
          <p:cNvPr id="1026" name="Picture 2" descr="Команда проекта в деле! | ВКонтакте">
            <a:extLst>
              <a:ext uri="{FF2B5EF4-FFF2-40B4-BE49-F238E27FC236}">
                <a16:creationId xmlns:a16="http://schemas.microsoft.com/office/drawing/2014/main" id="{234366FE-C868-4027-A450-FCD5E6530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663" y="1387944"/>
            <a:ext cx="7686675" cy="512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435907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12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Финансовые показатели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18533" y="856940"/>
            <a:ext cx="12173467" cy="4610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indent="269875">
              <a:lnSpc>
                <a:spcPct val="150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Montserrat Regular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Стоимость разработки и срок окупаемости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3F5522D-4438-686C-9C76-8E41ED160E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140237"/>
              </p:ext>
            </p:extLst>
          </p:nvPr>
        </p:nvGraphicFramePr>
        <p:xfrm>
          <a:off x="2383013" y="1446902"/>
          <a:ext cx="7481561" cy="1765881"/>
        </p:xfrm>
        <a:graphic>
          <a:graphicData uri="http://schemas.openxmlformats.org/drawingml/2006/table">
            <a:tbl>
              <a:tblPr firstRow="1" firstCol="1" bandRow="1">
                <a:tableStyleId>{5202B0CA-FC54-4496-8BCA-5EF66A818D29}</a:tableStyleId>
              </a:tblPr>
              <a:tblGrid>
                <a:gridCol w="5102993">
                  <a:extLst>
                    <a:ext uri="{9D8B030D-6E8A-4147-A177-3AD203B41FA5}">
                      <a16:colId xmlns:a16="http://schemas.microsoft.com/office/drawing/2014/main" val="3727697799"/>
                    </a:ext>
                  </a:extLst>
                </a:gridCol>
                <a:gridCol w="2378568">
                  <a:extLst>
                    <a:ext uri="{9D8B030D-6E8A-4147-A177-3AD203B41FA5}">
                      <a16:colId xmlns:a16="http://schemas.microsoft.com/office/drawing/2014/main" val="3837553195"/>
                    </a:ext>
                  </a:extLst>
                </a:gridCol>
              </a:tblGrid>
              <a:tr h="360349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</a:pPr>
                      <a:r>
                        <a:rPr lang="ru-RU" sz="1600" b="0" kern="100" dirty="0">
                          <a:effectLst/>
                          <a:latin typeface="Montserrat Regular" panose="00000500000000000000" pitchFamily="2" charset="-52"/>
                        </a:rPr>
                        <a:t>Статья затрат</a:t>
                      </a:r>
                      <a:endParaRPr lang="ru-RU" sz="1600" b="0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64" marR="86464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</a:pPr>
                      <a:r>
                        <a:rPr lang="ru-RU" sz="1600" b="0" kern="100">
                          <a:effectLst/>
                          <a:latin typeface="Montserrat Regular" panose="00000500000000000000" pitchFamily="2" charset="-52"/>
                        </a:rPr>
                        <a:t>Сумма, руб.</a:t>
                      </a:r>
                      <a:endParaRPr lang="ru-RU" sz="1600" b="0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64" marR="86464" marT="0" marB="0"/>
                </a:tc>
                <a:extLst>
                  <a:ext uri="{0D108BD9-81ED-4DB2-BD59-A6C34878D82A}">
                    <a16:rowId xmlns:a16="http://schemas.microsoft.com/office/drawing/2014/main" val="2186350931"/>
                  </a:ext>
                </a:extLst>
              </a:tr>
              <a:tr h="360349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</a:pPr>
                      <a:r>
                        <a:rPr lang="ru-RU" sz="1600" b="0" kern="100" dirty="0">
                          <a:effectLst/>
                          <a:latin typeface="Montserrat Regular" panose="00000500000000000000" pitchFamily="2" charset="-52"/>
                        </a:rPr>
                        <a:t>Материальные затраты (электроэнергия)</a:t>
                      </a:r>
                      <a:endParaRPr lang="ru-RU" sz="1600" b="0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64" marR="86464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</a:pPr>
                      <a:r>
                        <a:rPr lang="ru-RU" sz="1600" b="0" kern="100">
                          <a:effectLst/>
                          <a:latin typeface="Montserrat Regular" panose="00000500000000000000" pitchFamily="2" charset="-52"/>
                        </a:rPr>
                        <a:t>324</a:t>
                      </a:r>
                      <a:endParaRPr lang="ru-RU" sz="1600" b="0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64" marR="86464" marT="0" marB="0"/>
                </a:tc>
                <a:extLst>
                  <a:ext uri="{0D108BD9-81ED-4DB2-BD59-A6C34878D82A}">
                    <a16:rowId xmlns:a16="http://schemas.microsoft.com/office/drawing/2014/main" val="3005640067"/>
                  </a:ext>
                </a:extLst>
              </a:tr>
              <a:tr h="360349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</a:pPr>
                      <a:r>
                        <a:rPr lang="ru-RU" sz="1600" b="0" kern="100" dirty="0">
                          <a:effectLst/>
                          <a:latin typeface="Montserrat Regular" panose="00000500000000000000" pitchFamily="2" charset="-52"/>
                        </a:rPr>
                        <a:t>Оплата труда</a:t>
                      </a:r>
                      <a:endParaRPr lang="ru-RU" sz="1600" b="0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64" marR="86464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</a:pPr>
                      <a:r>
                        <a:rPr lang="ru-RU" sz="1600" b="0" kern="100">
                          <a:effectLst/>
                          <a:latin typeface="Montserrat Regular" panose="00000500000000000000" pitchFamily="2" charset="-52"/>
                        </a:rPr>
                        <a:t>72000</a:t>
                      </a:r>
                      <a:endParaRPr lang="ru-RU" sz="1600" b="0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64" marR="86464" marT="0" marB="0"/>
                </a:tc>
                <a:extLst>
                  <a:ext uri="{0D108BD9-81ED-4DB2-BD59-A6C34878D82A}">
                    <a16:rowId xmlns:a16="http://schemas.microsoft.com/office/drawing/2014/main" val="240298857"/>
                  </a:ext>
                </a:extLst>
              </a:tr>
              <a:tr h="360349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</a:pPr>
                      <a:r>
                        <a:rPr lang="ru-RU" sz="1600" b="0" kern="100" dirty="0">
                          <a:effectLst/>
                          <a:latin typeface="Montserrat Regular" panose="00000500000000000000" pitchFamily="2" charset="-52"/>
                        </a:rPr>
                        <a:t>Отчисления на социальное страхование</a:t>
                      </a:r>
                      <a:endParaRPr lang="ru-RU" sz="1600" b="0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64" marR="86464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</a:pPr>
                      <a:r>
                        <a:rPr lang="ru-RU" sz="1600" b="0" kern="100">
                          <a:effectLst/>
                          <a:latin typeface="Montserrat Regular" panose="00000500000000000000" pitchFamily="2" charset="-52"/>
                        </a:rPr>
                        <a:t>21600</a:t>
                      </a:r>
                      <a:endParaRPr lang="ru-RU" sz="1600" b="0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64" marR="86464" marT="0" marB="0"/>
                </a:tc>
                <a:extLst>
                  <a:ext uri="{0D108BD9-81ED-4DB2-BD59-A6C34878D82A}">
                    <a16:rowId xmlns:a16="http://schemas.microsoft.com/office/drawing/2014/main" val="2564554156"/>
                  </a:ext>
                </a:extLst>
              </a:tr>
              <a:tr h="319889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</a:pPr>
                      <a:r>
                        <a:rPr lang="ru-RU" sz="1600" b="0" kern="100">
                          <a:effectLst/>
                          <a:latin typeface="Montserrat Regular" panose="00000500000000000000" pitchFamily="2" charset="-52"/>
                        </a:rPr>
                        <a:t>Сумма:</a:t>
                      </a:r>
                      <a:endParaRPr lang="ru-RU" sz="1600" b="0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64" marR="86464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</a:pPr>
                      <a:r>
                        <a:rPr lang="ru-RU" sz="1600" b="0" kern="100" dirty="0">
                          <a:effectLst/>
                          <a:latin typeface="Montserrat Regular" panose="00000500000000000000" pitchFamily="2" charset="-52"/>
                        </a:rPr>
                        <a:t>93924</a:t>
                      </a:r>
                      <a:endParaRPr lang="ru-RU" sz="1600" b="0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64" marR="86464" marT="0" marB="0"/>
                </a:tc>
                <a:extLst>
                  <a:ext uri="{0D108BD9-81ED-4DB2-BD59-A6C34878D82A}">
                    <a16:rowId xmlns:a16="http://schemas.microsoft.com/office/drawing/2014/main" val="412635774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C49CBA2-6D50-AF04-7C81-31FF71683427}"/>
              </a:ext>
            </a:extLst>
          </p:cNvPr>
          <p:cNvSpPr txBox="1"/>
          <p:nvPr/>
        </p:nvSpPr>
        <p:spPr>
          <a:xfrm>
            <a:off x="1213206" y="3156241"/>
            <a:ext cx="9821173" cy="1368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340" algn="just">
              <a:lnSpc>
                <a:spcPct val="160000"/>
              </a:lnSpc>
            </a:pPr>
            <a:r>
              <a:rPr lang="ru-RU" sz="1800" b="1" kern="100" dirty="0">
                <a:effectLst/>
                <a:latin typeface="Montserrat Regular" panose="00000500000000000000" pitchFamily="2" charset="-52"/>
                <a:ea typeface="Calibri" panose="020F0502020204030204" pitchFamily="34" charset="0"/>
              </a:rPr>
              <a:t>Срок окупаемости для ООО «ЮНИСИСТЕМС» = 93924 / 50000 = 1,87 </a:t>
            </a:r>
            <a:r>
              <a:rPr lang="ru-RU" sz="1800" kern="100" dirty="0">
                <a:effectLst/>
                <a:latin typeface="Montserrat Regular" panose="00000500000000000000" pitchFamily="2" charset="-52"/>
                <a:ea typeface="Calibri" panose="020F0502020204030204" pitchFamily="34" charset="0"/>
              </a:rPr>
              <a:t>отношение стоимости к цене продажи лицензий. Для того чтобы окупить систему, необходимо продать 2 лицензии.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99E2B6-7BC6-074D-CE72-C921369177A4}"/>
              </a:ext>
            </a:extLst>
          </p:cNvPr>
          <p:cNvSpPr txBox="1"/>
          <p:nvPr/>
        </p:nvSpPr>
        <p:spPr>
          <a:xfrm>
            <a:off x="1185413" y="4692656"/>
            <a:ext cx="9821173" cy="18113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indent="180340" algn="just">
              <a:lnSpc>
                <a:spcPct val="160000"/>
              </a:lnSpc>
            </a:pPr>
            <a:r>
              <a:rPr lang="ru-RU" b="1" kern="100" dirty="0">
                <a:latin typeface="Montserrat Regular" panose="00000500000000000000" pitchFamily="2" charset="-52"/>
              </a:rPr>
              <a:t>Срок окупаемости для ВУЗа = 50000 / 210 234,6 = 0,237 года или 2,84 месяца</a:t>
            </a:r>
            <a:r>
              <a:rPr lang="ru-RU" kern="100" dirty="0">
                <a:latin typeface="Montserrat Regular" panose="00000500000000000000" pitchFamily="2" charset="-52"/>
              </a:rPr>
              <a:t>. Срок окупаемости в 2,84 месяца говорит о целесообразности разработки и внедрения системы, т.к. находится в пределах трех лет, что означает высокую эффективность внедрения проектируемой АИС;</a:t>
            </a:r>
          </a:p>
        </p:txBody>
      </p:sp>
    </p:spTree>
    <p:extLst>
      <p:ext uri="{BB962C8B-B14F-4D97-AF65-F5344CB8AC3E}">
        <p14:creationId xmlns:p14="http://schemas.microsoft.com/office/powerpoint/2010/main" val="3269510700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ПРЕДЛОЖЕНИЕ ИНВЕСТОРУ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3B62152-DA0A-FCB6-3550-AA6DC47783C2}"/>
              </a:ext>
            </a:extLst>
          </p:cNvPr>
          <p:cNvSpPr txBox="1"/>
          <p:nvPr/>
        </p:nvSpPr>
        <p:spPr>
          <a:xfrm>
            <a:off x="4017286" y="806830"/>
            <a:ext cx="4199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 Regular" panose="00000500000000000000" pitchFamily="2" charset="-52"/>
                <a:cs typeface="Times New Roman" panose="02020603050405020304" pitchFamily="18" charset="0"/>
              </a:rPr>
              <a:t>Анализ трудовых затрат на одного студента</a:t>
            </a:r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6B288B42-D195-2E31-FCC0-AE1FFEFC2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2748928"/>
              </p:ext>
            </p:extLst>
          </p:nvPr>
        </p:nvGraphicFramePr>
        <p:xfrm>
          <a:off x="3680422" y="1351832"/>
          <a:ext cx="4377629" cy="1979619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790870">
                  <a:extLst>
                    <a:ext uri="{9D8B030D-6E8A-4147-A177-3AD203B41FA5}">
                      <a16:colId xmlns:a16="http://schemas.microsoft.com/office/drawing/2014/main" val="443048779"/>
                    </a:ext>
                  </a:extLst>
                </a:gridCol>
                <a:gridCol w="1195007">
                  <a:extLst>
                    <a:ext uri="{9D8B030D-6E8A-4147-A177-3AD203B41FA5}">
                      <a16:colId xmlns:a16="http://schemas.microsoft.com/office/drawing/2014/main" val="801001598"/>
                    </a:ext>
                  </a:extLst>
                </a:gridCol>
                <a:gridCol w="1391752">
                  <a:extLst>
                    <a:ext uri="{9D8B030D-6E8A-4147-A177-3AD203B41FA5}">
                      <a16:colId xmlns:a16="http://schemas.microsoft.com/office/drawing/2014/main" val="2166803093"/>
                    </a:ext>
                  </a:extLst>
                </a:gridCol>
              </a:tblGrid>
              <a:tr h="725538">
                <a:tc>
                  <a:txBody>
                    <a:bodyPr/>
                    <a:lstStyle/>
                    <a:p>
                      <a:pPr indent="0">
                        <a:lnSpc>
                          <a:spcPct val="13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Операция</a:t>
                      </a:r>
                      <a:endParaRPr lang="ru-RU" sz="11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67" marR="56367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3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До внедрения, мин</a:t>
                      </a:r>
                      <a:endParaRPr lang="ru-RU" sz="11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67" marR="56367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3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После внедрения, мин.</a:t>
                      </a:r>
                      <a:endParaRPr lang="ru-RU" sz="11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67" marR="56367" marT="0" marB="0"/>
                </a:tc>
                <a:extLst>
                  <a:ext uri="{0D108BD9-81ED-4DB2-BD59-A6C34878D82A}">
                    <a16:rowId xmlns:a16="http://schemas.microsoft.com/office/drawing/2014/main" val="557261162"/>
                  </a:ext>
                </a:extLst>
              </a:tr>
              <a:tr h="476077">
                <a:tc>
                  <a:txBody>
                    <a:bodyPr/>
                    <a:lstStyle/>
                    <a:p>
                      <a:pPr indent="0">
                        <a:lnSpc>
                          <a:spcPct val="13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Выдача квитанции студенту</a:t>
                      </a:r>
                      <a:endParaRPr lang="ru-RU" sz="11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67" marR="56367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3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7</a:t>
                      </a:r>
                      <a:endParaRPr lang="ru-RU" sz="11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67" marR="56367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3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0</a:t>
                      </a:r>
                      <a:endParaRPr lang="ru-RU" sz="11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67" marR="56367" marT="0" marB="0"/>
                </a:tc>
                <a:extLst>
                  <a:ext uri="{0D108BD9-81ED-4DB2-BD59-A6C34878D82A}">
                    <a16:rowId xmlns:a16="http://schemas.microsoft.com/office/drawing/2014/main" val="930064255"/>
                  </a:ext>
                </a:extLst>
              </a:tr>
              <a:tr h="476077">
                <a:tc>
                  <a:txBody>
                    <a:bodyPr/>
                    <a:lstStyle/>
                    <a:p>
                      <a:pPr indent="0">
                        <a:lnSpc>
                          <a:spcPct val="13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Прием платежа по квитанции</a:t>
                      </a:r>
                      <a:endParaRPr lang="ru-RU" sz="11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67" marR="56367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3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3</a:t>
                      </a:r>
                      <a:endParaRPr lang="ru-RU" sz="11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67" marR="56367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3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0</a:t>
                      </a:r>
                      <a:endParaRPr lang="ru-RU" sz="11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67" marR="56367" marT="0" marB="0"/>
                </a:tc>
                <a:extLst>
                  <a:ext uri="{0D108BD9-81ED-4DB2-BD59-A6C34878D82A}">
                    <a16:rowId xmlns:a16="http://schemas.microsoft.com/office/drawing/2014/main" val="3473521782"/>
                  </a:ext>
                </a:extLst>
              </a:tr>
              <a:tr h="301927">
                <a:tc gridSpan="2">
                  <a:txBody>
                    <a:bodyPr/>
                    <a:lstStyle/>
                    <a:p>
                      <a:pPr indent="0">
                        <a:lnSpc>
                          <a:spcPct val="13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Экономия труда</a:t>
                      </a:r>
                      <a:endParaRPr lang="ru-RU" sz="11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858" marR="72858" marT="36429" marB="36429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3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10</a:t>
                      </a:r>
                      <a:endParaRPr lang="ru-RU" sz="11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67" marR="56367" marT="0" marB="0"/>
                </a:tc>
                <a:extLst>
                  <a:ext uri="{0D108BD9-81ED-4DB2-BD59-A6C34878D82A}">
                    <a16:rowId xmlns:a16="http://schemas.microsoft.com/office/drawing/2014/main" val="4140472630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758DD8F2-B884-F17B-AFD1-F09599A04DE8}"/>
              </a:ext>
            </a:extLst>
          </p:cNvPr>
          <p:cNvSpPr txBox="1"/>
          <p:nvPr/>
        </p:nvSpPr>
        <p:spPr>
          <a:xfrm>
            <a:off x="673166" y="3445567"/>
            <a:ext cx="49329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 Regular" panose="00000500000000000000" pitchFamily="2" charset="-52"/>
                <a:cs typeface="Times New Roman" panose="02020603050405020304" pitchFamily="18" charset="0"/>
              </a:rPr>
              <a:t>Показатели эффективности от внедрения финансового модуля</a:t>
            </a:r>
          </a:p>
        </p:txBody>
      </p:sp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1CC574C7-9A28-219A-F310-6010A1CD21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3554269"/>
              </p:ext>
            </p:extLst>
          </p:nvPr>
        </p:nvGraphicFramePr>
        <p:xfrm>
          <a:off x="673166" y="3975854"/>
          <a:ext cx="5016434" cy="2594398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966251">
                  <a:extLst>
                    <a:ext uri="{9D8B030D-6E8A-4147-A177-3AD203B41FA5}">
                      <a16:colId xmlns:a16="http://schemas.microsoft.com/office/drawing/2014/main" val="299819769"/>
                    </a:ext>
                  </a:extLst>
                </a:gridCol>
                <a:gridCol w="726905">
                  <a:extLst>
                    <a:ext uri="{9D8B030D-6E8A-4147-A177-3AD203B41FA5}">
                      <a16:colId xmlns:a16="http://schemas.microsoft.com/office/drawing/2014/main" val="1633162017"/>
                    </a:ext>
                  </a:extLst>
                </a:gridCol>
                <a:gridCol w="1138130">
                  <a:extLst>
                    <a:ext uri="{9D8B030D-6E8A-4147-A177-3AD203B41FA5}">
                      <a16:colId xmlns:a16="http://schemas.microsoft.com/office/drawing/2014/main" val="115313988"/>
                    </a:ext>
                  </a:extLst>
                </a:gridCol>
                <a:gridCol w="1138130">
                  <a:extLst>
                    <a:ext uri="{9D8B030D-6E8A-4147-A177-3AD203B41FA5}">
                      <a16:colId xmlns:a16="http://schemas.microsoft.com/office/drawing/2014/main" val="427852428"/>
                    </a:ext>
                  </a:extLst>
                </a:gridCol>
                <a:gridCol w="1047018">
                  <a:extLst>
                    <a:ext uri="{9D8B030D-6E8A-4147-A177-3AD203B41FA5}">
                      <a16:colId xmlns:a16="http://schemas.microsoft.com/office/drawing/2014/main" val="2872530458"/>
                    </a:ext>
                  </a:extLst>
                </a:gridCol>
              </a:tblGrid>
              <a:tr h="309073"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Наименование показателя</a:t>
                      </a:r>
                      <a:endParaRPr lang="ru-RU" sz="13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84" marR="83684" marT="41842" marB="41842" anchor="ctr"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Затраты</a:t>
                      </a:r>
                      <a:endParaRPr lang="ru-RU" sz="13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84" marR="83684" marT="41842" marB="41842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Абсолютное изменение затрат</a:t>
                      </a:r>
                      <a:endParaRPr lang="ru-RU" sz="13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84" marR="83684" marT="41842" marB="41842" anchor="ctr"/>
                </a:tc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Коэффициент изменения затрат</a:t>
                      </a:r>
                      <a:endParaRPr lang="ru-RU" sz="13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84" marR="83684" marT="41842" marB="41842" anchor="ctr"/>
                </a:tc>
                <a:extLst>
                  <a:ext uri="{0D108BD9-81ED-4DB2-BD59-A6C34878D82A}">
                    <a16:rowId xmlns:a16="http://schemas.microsoft.com/office/drawing/2014/main" val="2429681546"/>
                  </a:ext>
                </a:extLst>
              </a:tr>
              <a:tr h="10066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базовый вариант</a:t>
                      </a:r>
                      <a:endParaRPr lang="ru-RU" sz="13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2" marR="647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проектный вариант</a:t>
                      </a:r>
                      <a:endParaRPr lang="ru-RU" sz="13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2" marR="64742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541982"/>
                  </a:ext>
                </a:extLst>
              </a:tr>
              <a:tr h="229776"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Трудоемкость</a:t>
                      </a:r>
                      <a:endParaRPr lang="ru-RU" sz="13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84" marR="83684" marT="41842" marB="41842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Т0, ч</a:t>
                      </a:r>
                      <a:endParaRPr lang="ru-RU" sz="13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2" marR="647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Т1, ч.</a:t>
                      </a:r>
                      <a:endParaRPr lang="ru-RU" sz="13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2" marR="647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ΔТ, ч.</a:t>
                      </a:r>
                      <a:endParaRPr lang="ru-RU" sz="13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2" marR="647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КТ, %</a:t>
                      </a:r>
                      <a:endParaRPr lang="ru-RU" sz="13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2" marR="64742" marT="0" marB="0" anchor="ctr"/>
                </a:tc>
                <a:extLst>
                  <a:ext uri="{0D108BD9-81ED-4DB2-BD59-A6C34878D82A}">
                    <a16:rowId xmlns:a16="http://schemas.microsoft.com/office/drawing/2014/main" val="1581910430"/>
                  </a:ext>
                </a:extLst>
              </a:tr>
              <a:tr h="3303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720,5</a:t>
                      </a:r>
                      <a:endParaRPr lang="ru-RU" sz="13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2" marR="647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0</a:t>
                      </a:r>
                      <a:endParaRPr lang="ru-RU" sz="13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2" marR="647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720,5</a:t>
                      </a:r>
                      <a:endParaRPr lang="ru-RU" sz="13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2" marR="647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100%</a:t>
                      </a:r>
                      <a:endParaRPr lang="ru-RU" sz="13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2" marR="64742" marT="0" marB="0" anchor="ctr"/>
                </a:tc>
                <a:extLst>
                  <a:ext uri="{0D108BD9-81ED-4DB2-BD59-A6C34878D82A}">
                    <a16:rowId xmlns:a16="http://schemas.microsoft.com/office/drawing/2014/main" val="2749504919"/>
                  </a:ext>
                </a:extLst>
              </a:tr>
              <a:tr h="229776"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Стоимость</a:t>
                      </a:r>
                      <a:endParaRPr lang="ru-RU" sz="13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84" marR="83684" marT="41842" marB="41842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С0, р.</a:t>
                      </a:r>
                      <a:endParaRPr lang="ru-RU" sz="13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2" marR="647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С1, р.</a:t>
                      </a:r>
                      <a:endParaRPr lang="ru-RU" sz="13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2" marR="647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ΔС, р.</a:t>
                      </a:r>
                      <a:endParaRPr lang="ru-RU" sz="13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2" marR="647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КС, %</a:t>
                      </a:r>
                      <a:endParaRPr lang="ru-RU" sz="13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2" marR="64742" marT="0" marB="0" anchor="ctr"/>
                </a:tc>
                <a:extLst>
                  <a:ext uri="{0D108BD9-81ED-4DB2-BD59-A6C34878D82A}">
                    <a16:rowId xmlns:a16="http://schemas.microsoft.com/office/drawing/2014/main" val="2425015398"/>
                  </a:ext>
                </a:extLst>
              </a:tr>
              <a:tr h="4887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210 234,6</a:t>
                      </a:r>
                      <a:endParaRPr lang="ru-RU" sz="13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2" marR="647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0</a:t>
                      </a:r>
                      <a:endParaRPr lang="ru-RU" sz="13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2" marR="647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</a:pPr>
                      <a:r>
                        <a:rPr lang="ru-RU" sz="1100" b="1" kern="100">
                          <a:effectLst/>
                          <a:latin typeface="Montserrat Regular" panose="00000500000000000000" pitchFamily="2" charset="-52"/>
                        </a:rPr>
                        <a:t>210 234,6</a:t>
                      </a:r>
                      <a:endParaRPr lang="ru-RU" sz="13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2" marR="647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</a:pPr>
                      <a:r>
                        <a:rPr lang="ru-RU" sz="1100" b="1" kern="100" dirty="0">
                          <a:effectLst/>
                          <a:latin typeface="Montserrat Regular" panose="00000500000000000000" pitchFamily="2" charset="-52"/>
                        </a:rPr>
                        <a:t>100%</a:t>
                      </a:r>
                      <a:endParaRPr lang="ru-RU" sz="13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2" marR="64742" marT="0" marB="0" anchor="ctr"/>
                </a:tc>
                <a:extLst>
                  <a:ext uri="{0D108BD9-81ED-4DB2-BD59-A6C34878D82A}">
                    <a16:rowId xmlns:a16="http://schemas.microsoft.com/office/drawing/2014/main" val="854924370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8F4C53AE-A60F-08F7-10CB-14288A0DB2F1}"/>
              </a:ext>
            </a:extLst>
          </p:cNvPr>
          <p:cNvSpPr txBox="1"/>
          <p:nvPr/>
        </p:nvSpPr>
        <p:spPr>
          <a:xfrm>
            <a:off x="6547389" y="3399400"/>
            <a:ext cx="56446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 Regular" panose="00000500000000000000" pitchFamily="2" charset="-52"/>
                <a:cs typeface="Times New Roman" panose="02020603050405020304" pitchFamily="18" charset="0"/>
              </a:rPr>
              <a:t>Анализ трудовых затрат на оплату услуги пользователем</a:t>
            </a:r>
          </a:p>
        </p:txBody>
      </p:sp>
      <p:graphicFrame>
        <p:nvGraphicFramePr>
          <p:cNvPr id="18" name="Таблица 17">
            <a:extLst>
              <a:ext uri="{FF2B5EF4-FFF2-40B4-BE49-F238E27FC236}">
                <a16:creationId xmlns:a16="http://schemas.microsoft.com/office/drawing/2014/main" id="{5253674F-417B-794D-3DD7-9CA7BF8150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2233"/>
              </p:ext>
            </p:extLst>
          </p:nvPr>
        </p:nvGraphicFramePr>
        <p:xfrm>
          <a:off x="6659160" y="3795507"/>
          <a:ext cx="5289968" cy="2816439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164104">
                  <a:extLst>
                    <a:ext uri="{9D8B030D-6E8A-4147-A177-3AD203B41FA5}">
                      <a16:colId xmlns:a16="http://schemas.microsoft.com/office/drawing/2014/main" val="1872683481"/>
                    </a:ext>
                  </a:extLst>
                </a:gridCol>
                <a:gridCol w="1444056">
                  <a:extLst>
                    <a:ext uri="{9D8B030D-6E8A-4147-A177-3AD203B41FA5}">
                      <a16:colId xmlns:a16="http://schemas.microsoft.com/office/drawing/2014/main" val="2811917811"/>
                    </a:ext>
                  </a:extLst>
                </a:gridCol>
                <a:gridCol w="1681808">
                  <a:extLst>
                    <a:ext uri="{9D8B030D-6E8A-4147-A177-3AD203B41FA5}">
                      <a16:colId xmlns:a16="http://schemas.microsoft.com/office/drawing/2014/main" val="517611229"/>
                    </a:ext>
                  </a:extLst>
                </a:gridCol>
              </a:tblGrid>
              <a:tr h="461521">
                <a:tc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</a:pPr>
                      <a:r>
                        <a:rPr lang="ru-RU" sz="1000" b="1" kern="100" dirty="0">
                          <a:effectLst/>
                          <a:latin typeface="Montserrat Regular" panose="00000500000000000000" pitchFamily="2" charset="-52"/>
                        </a:rPr>
                        <a:t>Операция</a:t>
                      </a:r>
                      <a:endParaRPr lang="ru-RU" sz="12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36" marR="61136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</a:pPr>
                      <a:r>
                        <a:rPr lang="ru-RU" sz="1000" b="1" kern="100">
                          <a:effectLst/>
                          <a:latin typeface="Montserrat Regular" panose="00000500000000000000" pitchFamily="2" charset="-52"/>
                        </a:rPr>
                        <a:t>До внедрения, мин</a:t>
                      </a:r>
                      <a:endParaRPr lang="ru-RU" sz="12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36" marR="61136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</a:pPr>
                      <a:r>
                        <a:rPr lang="ru-RU" sz="1000" b="1" kern="100">
                          <a:effectLst/>
                          <a:latin typeface="Montserrat Regular" panose="00000500000000000000" pitchFamily="2" charset="-52"/>
                        </a:rPr>
                        <a:t>После внедрения, мин.</a:t>
                      </a:r>
                      <a:endParaRPr lang="ru-RU" sz="12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36" marR="61136" marT="0" marB="0"/>
                </a:tc>
                <a:extLst>
                  <a:ext uri="{0D108BD9-81ED-4DB2-BD59-A6C34878D82A}">
                    <a16:rowId xmlns:a16="http://schemas.microsoft.com/office/drawing/2014/main" val="2574796652"/>
                  </a:ext>
                </a:extLst>
              </a:tr>
              <a:tr h="461521">
                <a:tc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</a:pPr>
                      <a:r>
                        <a:rPr lang="ru-RU" sz="1000" b="1" kern="100">
                          <a:effectLst/>
                          <a:latin typeface="Montserrat Regular" panose="00000500000000000000" pitchFamily="2" charset="-52"/>
                        </a:rPr>
                        <a:t>Получение квитанции на оплату / платежного КР кода</a:t>
                      </a:r>
                      <a:endParaRPr lang="ru-RU" sz="12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36" marR="61136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</a:pPr>
                      <a:r>
                        <a:rPr lang="ru-RU" sz="1000" b="1" kern="100">
                          <a:effectLst/>
                          <a:latin typeface="Montserrat Regular" panose="00000500000000000000" pitchFamily="2" charset="-52"/>
                        </a:rPr>
                        <a:t>20</a:t>
                      </a:r>
                      <a:endParaRPr lang="ru-RU" sz="12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36" marR="61136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</a:pPr>
                      <a:r>
                        <a:rPr lang="ru-RU" sz="1000" b="1" kern="100">
                          <a:effectLst/>
                          <a:latin typeface="Montserrat Regular" panose="00000500000000000000" pitchFamily="2" charset="-52"/>
                        </a:rPr>
                        <a:t>1</a:t>
                      </a:r>
                      <a:endParaRPr lang="ru-RU" sz="12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36" marR="61136" marT="0" marB="0"/>
                </a:tc>
                <a:extLst>
                  <a:ext uri="{0D108BD9-81ED-4DB2-BD59-A6C34878D82A}">
                    <a16:rowId xmlns:a16="http://schemas.microsoft.com/office/drawing/2014/main" val="4244296458"/>
                  </a:ext>
                </a:extLst>
              </a:tr>
              <a:tr h="216977">
                <a:tc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</a:pPr>
                      <a:r>
                        <a:rPr lang="ru-RU" sz="1000" b="1" kern="100">
                          <a:effectLst/>
                          <a:latin typeface="Montserrat Regular" panose="00000500000000000000" pitchFamily="2" charset="-52"/>
                        </a:rPr>
                        <a:t>Оплата без комиссии</a:t>
                      </a:r>
                      <a:endParaRPr lang="ru-RU" sz="12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36" marR="61136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</a:pPr>
                      <a:r>
                        <a:rPr lang="ru-RU" sz="1000" b="1" kern="100">
                          <a:effectLst/>
                          <a:latin typeface="Montserrat Regular" panose="00000500000000000000" pitchFamily="2" charset="-52"/>
                        </a:rPr>
                        <a:t>5</a:t>
                      </a:r>
                      <a:endParaRPr lang="ru-RU" sz="12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36" marR="61136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</a:pPr>
                      <a:r>
                        <a:rPr lang="ru-RU" sz="1000" b="1" kern="100">
                          <a:effectLst/>
                          <a:latin typeface="Montserrat Regular" panose="00000500000000000000" pitchFamily="2" charset="-52"/>
                        </a:rPr>
                        <a:t>1</a:t>
                      </a:r>
                      <a:endParaRPr lang="ru-RU" sz="12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36" marR="61136" marT="0" marB="0"/>
                </a:tc>
                <a:extLst>
                  <a:ext uri="{0D108BD9-81ED-4DB2-BD59-A6C34878D82A}">
                    <a16:rowId xmlns:a16="http://schemas.microsoft.com/office/drawing/2014/main" val="3681084241"/>
                  </a:ext>
                </a:extLst>
              </a:tr>
              <a:tr h="461521">
                <a:tc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</a:pPr>
                      <a:r>
                        <a:rPr lang="ru-RU" sz="1000" b="1" kern="100">
                          <a:effectLst/>
                          <a:latin typeface="Montserrat Regular" panose="00000500000000000000" pitchFamily="2" charset="-52"/>
                        </a:rPr>
                        <a:t>Просмотр истории платежей</a:t>
                      </a:r>
                      <a:endParaRPr lang="ru-RU" sz="12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36" marR="61136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</a:pPr>
                      <a:r>
                        <a:rPr lang="ru-RU" sz="1000" b="1" kern="100">
                          <a:effectLst/>
                          <a:latin typeface="Montserrat Regular" panose="00000500000000000000" pitchFamily="2" charset="-52"/>
                        </a:rPr>
                        <a:t>-</a:t>
                      </a:r>
                      <a:endParaRPr lang="ru-RU" sz="12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36" marR="61136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</a:pPr>
                      <a:r>
                        <a:rPr lang="ru-RU" sz="1000" b="1" kern="100">
                          <a:effectLst/>
                          <a:latin typeface="Montserrat Regular" panose="00000500000000000000" pitchFamily="2" charset="-52"/>
                        </a:rPr>
                        <a:t>-</a:t>
                      </a:r>
                      <a:endParaRPr lang="ru-RU" sz="12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36" marR="61136" marT="0" marB="0"/>
                </a:tc>
                <a:extLst>
                  <a:ext uri="{0D108BD9-81ED-4DB2-BD59-A6C34878D82A}">
                    <a16:rowId xmlns:a16="http://schemas.microsoft.com/office/drawing/2014/main" val="30210547"/>
                  </a:ext>
                </a:extLst>
              </a:tr>
              <a:tr h="461521">
                <a:tc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</a:pPr>
                      <a:r>
                        <a:rPr lang="ru-RU" sz="1000" b="1" kern="100" dirty="0">
                          <a:effectLst/>
                          <a:latin typeface="Montserrat Regular" panose="00000500000000000000" pitchFamily="2" charset="-52"/>
                        </a:rPr>
                        <a:t>Просмотр задолженности на данный период времени</a:t>
                      </a:r>
                      <a:endParaRPr lang="ru-RU" sz="12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36" marR="61136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</a:pPr>
                      <a:r>
                        <a:rPr lang="ru-RU" sz="1000" b="1" kern="100">
                          <a:effectLst/>
                          <a:latin typeface="Montserrat Regular" panose="00000500000000000000" pitchFamily="2" charset="-52"/>
                        </a:rPr>
                        <a:t>-</a:t>
                      </a:r>
                      <a:endParaRPr lang="ru-RU" sz="12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36" marR="61136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</a:pPr>
                      <a:r>
                        <a:rPr lang="ru-RU" sz="1000" b="1" kern="100">
                          <a:effectLst/>
                          <a:latin typeface="Montserrat Regular" panose="00000500000000000000" pitchFamily="2" charset="-52"/>
                        </a:rPr>
                        <a:t>-</a:t>
                      </a:r>
                      <a:endParaRPr lang="ru-RU" sz="12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36" marR="61136" marT="0" marB="0"/>
                </a:tc>
                <a:extLst>
                  <a:ext uri="{0D108BD9-81ED-4DB2-BD59-A6C34878D82A}">
                    <a16:rowId xmlns:a16="http://schemas.microsoft.com/office/drawing/2014/main" val="2869422113"/>
                  </a:ext>
                </a:extLst>
              </a:tr>
              <a:tr h="461521">
                <a:tc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</a:pPr>
                      <a:r>
                        <a:rPr lang="ru-RU" sz="1000" b="1" kern="100" dirty="0">
                          <a:effectLst/>
                          <a:latin typeface="Montserrat Regular" panose="00000500000000000000" pitchFamily="2" charset="-52"/>
                        </a:rPr>
                        <a:t>Дополнительная опция в виде оплаты через СБП</a:t>
                      </a:r>
                      <a:endParaRPr lang="ru-RU" sz="12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36" marR="61136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</a:pPr>
                      <a:r>
                        <a:rPr lang="ru-RU" sz="1000" b="1" kern="100">
                          <a:effectLst/>
                          <a:latin typeface="Montserrat Regular" panose="00000500000000000000" pitchFamily="2" charset="-52"/>
                        </a:rPr>
                        <a:t>-</a:t>
                      </a:r>
                      <a:endParaRPr lang="ru-RU" sz="12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36" marR="61136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</a:pPr>
                      <a:r>
                        <a:rPr lang="ru-RU" sz="1000" b="1" kern="100">
                          <a:effectLst/>
                          <a:latin typeface="Montserrat Regular" panose="00000500000000000000" pitchFamily="2" charset="-52"/>
                        </a:rPr>
                        <a:t>-</a:t>
                      </a:r>
                      <a:endParaRPr lang="ru-RU" sz="12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36" marR="61136" marT="0" marB="0"/>
                </a:tc>
                <a:extLst>
                  <a:ext uri="{0D108BD9-81ED-4DB2-BD59-A6C34878D82A}">
                    <a16:rowId xmlns:a16="http://schemas.microsoft.com/office/drawing/2014/main" val="500460632"/>
                  </a:ext>
                </a:extLst>
              </a:tr>
              <a:tr h="291857">
                <a:tc gridSpan="2"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</a:pPr>
                      <a:r>
                        <a:rPr lang="ru-RU" sz="1000" b="1" kern="100">
                          <a:effectLst/>
                          <a:latin typeface="Montserrat Regular" panose="00000500000000000000" pitchFamily="2" charset="-52"/>
                        </a:rPr>
                        <a:t>Экономия времени пользователя</a:t>
                      </a:r>
                      <a:endParaRPr lang="ru-RU" sz="1200" b="1" kern="10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022" marR="79022" marT="39511" marB="39511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</a:pPr>
                      <a:r>
                        <a:rPr lang="ru-RU" sz="1000" b="1" kern="100" dirty="0">
                          <a:effectLst/>
                          <a:latin typeface="Montserrat Regular" panose="00000500000000000000" pitchFamily="2" charset="-52"/>
                        </a:rPr>
                        <a:t>23</a:t>
                      </a:r>
                      <a:endParaRPr lang="ru-RU" sz="1200" b="1" kern="100" dirty="0">
                        <a:effectLst/>
                        <a:latin typeface="Montserrat Regular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36" marR="61136" marT="0" marB="0"/>
                </a:tc>
                <a:extLst>
                  <a:ext uri="{0D108BD9-81ED-4DB2-BD59-A6C34878D82A}">
                    <a16:rowId xmlns:a16="http://schemas.microsoft.com/office/drawing/2014/main" val="36793672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2017530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55296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 </a:t>
            </a:r>
            <a:r>
              <a:rPr lang="ru-RU" dirty="0"/>
              <a:t>900 119 29 09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>
                <a:hlinkClick r:id="rId4"/>
              </a:rPr>
              <a:t>rodion_endyletov@mail.ru</a:t>
            </a:r>
            <a:endParaRPr lang="en-US"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uni-systems.ru</a:t>
            </a:r>
            <a:endParaRPr lang="ru-RU" dirty="0"/>
          </a:p>
          <a:p>
            <a:pPr algn="l"/>
            <a:r>
              <a:rPr lang="en-US" b="0" i="0" u="none" strike="noStrike" dirty="0">
                <a:solidFill>
                  <a:srgbClr val="252525"/>
                </a:solidFill>
                <a:effectLst/>
                <a:latin typeface="Montserrat Bold"/>
                <a:hlinkClick r:id="rId5"/>
              </a:rPr>
              <a:t>info@uni-systems.ru</a:t>
            </a:r>
            <a:endParaRPr lang="en-US" b="0" i="0" dirty="0">
              <a:solidFill>
                <a:srgbClr val="252525"/>
              </a:solidFill>
              <a:effectLst/>
              <a:latin typeface="Montserrat Regular" panose="00000500000000000000" pitchFamily="2" charset="-52"/>
            </a:endParaRPr>
          </a:p>
          <a:p>
            <a:pPr algn="l"/>
            <a:r>
              <a:rPr lang="en-US" b="0" i="0" u="none" strike="noStrike" dirty="0">
                <a:solidFill>
                  <a:srgbClr val="252525"/>
                </a:solidFill>
                <a:effectLst/>
                <a:latin typeface="Montserrat Bold"/>
                <a:hlinkClick r:id="rId6"/>
              </a:rPr>
              <a:t>+7 962 588 2653</a:t>
            </a:r>
            <a:endParaRPr lang="en-US" b="0" i="0" dirty="0">
              <a:solidFill>
                <a:srgbClr val="252525"/>
              </a:solidFill>
              <a:effectLst/>
              <a:latin typeface="Montserrat Regular" panose="00000500000000000000" pitchFamily="2" charset="-52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3256</TotalTime>
  <Words>801</Words>
  <Application>Microsoft Office PowerPoint</Application>
  <PresentationFormat>Широкоэкранный</PresentationFormat>
  <Paragraphs>223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30" baseType="lpstr">
      <vt:lpstr>-apple-system</vt:lpstr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Hanken Grotesk</vt:lpstr>
      <vt:lpstr>Helvetica</vt:lpstr>
      <vt:lpstr>Helvetica Neue</vt:lpstr>
      <vt:lpstr>Montserrat Bold</vt:lpstr>
      <vt:lpstr>Montserrat Regular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Родион Ендылетов</cp:lastModifiedBy>
  <cp:revision>29</cp:revision>
  <dcterms:modified xsi:type="dcterms:W3CDTF">2023-10-24T17:06:09Z</dcterms:modified>
</cp:coreProperties>
</file>