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12192000"/>
  <p:notesSz cx="6858000" cy="9144000"/>
  <p:embeddedFontLst>
    <p:embeddedFont>
      <p:font typeface="Roboto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7" roundtripDataSignature="AMtx7mgji7hIYz3o+/AWnWRYiG/r9xC1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FF83CE8-F69C-44EE-9516-E7BF3BCAE948}">
  <a:tblStyle styleId="{3FF83CE8-F69C-44EE-9516-E7BF3BCAE94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1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1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  <a:tblStyle styleId="{56DBC08F-4D89-495B-871B-D67FBC3F6B4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Roboto-bold.fntdata"/><Relationship Id="rId23" Type="http://schemas.openxmlformats.org/officeDocument/2006/relationships/font" Target="fonts/Roboto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boldItalic.fntdata"/><Relationship Id="rId25" Type="http://schemas.openxmlformats.org/officeDocument/2006/relationships/font" Target="fonts/Roboto-italic.fntdata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183" name="Google Shape;183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192" name="Google Shape;192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666750" y="1693875"/>
            <a:ext cx="96612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5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Технология очистки воды от ионов тяжелых металлов без использования реагентов </a:t>
            </a:r>
            <a:endParaRPr b="1" i="0" sz="5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96" name="Google Shape;96;p2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Количество получаемых шахтных вод может достигать до 2000 м3 и более в сутки.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 смешении шахтных и речных вод pH падает с 7,9 до 3,6, минерализация возрастает более чем в 2 раза, а содержание сульфатов - в 3 раза, что оказывает влияние на экосистемы, обитающие в водоемах, а также на литосферную оболочку и обитающие в ней организмы.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сохранения, перемещения и контроля шахтных вод тратится порядка 170 тыс.руб.  в день   </a:t>
            </a:r>
            <a:endParaRPr/>
          </a:p>
        </p:txBody>
      </p:sp>
      <p:cxnSp>
        <p:nvCxnSpPr>
          <p:cNvPr id="97" name="Google Shape;97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04" name="Google Shape;104;p3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Заявляемое техническое решение позволяет без использования реагентов достичь нейтральных значений рН воды и высокой эффективности очистки от ионов тяжелых металлов.</a:t>
            </a:r>
            <a:endParaRPr/>
          </a:p>
        </p:txBody>
      </p:sp>
      <p:cxnSp>
        <p:nvCxnSpPr>
          <p:cNvPr id="105" name="Google Shape;105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«Держатель» проблемы</a:t>
            </a:r>
            <a:endParaRPr/>
          </a:p>
        </p:txBody>
      </p:sp>
      <p:sp>
        <p:nvSpPr>
          <p:cNvPr id="112" name="Google Shape;112;p4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Министерство природных ресурсов свердловской области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Предприятия обработки цветных металлов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Шахты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3" name="Google Shape;113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20" name="Google Shape;120;p5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Достижение высокой эффективности очистки при значимо меньших ресурсных затратах в любых климатических условиях.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В качестве анодного материала использовали алюминий.  В качестве фильтрующей ткани использовали вискозу. Катод из нержавеющей стали Х18Н10Т и центрифуга с регулируемым числом оборотов в пределах 1500-4500об/мин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Уровень TRL соответствует 4-му уровню.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1" name="Google Shape;121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28" name="Google Shape;128;p6"/>
          <p:cNvSpPr txBox="1"/>
          <p:nvPr/>
        </p:nvSpPr>
        <p:spPr>
          <a:xfrm>
            <a:off x="261257" y="1314450"/>
            <a:ext cx="11562443" cy="4589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2" marL="800100" marR="0" rtl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Процесс удаления ионов металлов и серы из сульфатсодержащих сточных вод осуществляют в последовательных каскадах, образованных электрокоагулятором с разделенными электродными объемами фильтрующей перегородкой и центрифугой. 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2" marL="800100" marR="0" rtl="0" algn="just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Исходную воду подают в анодный приэлектродный объем, а вывод осуществляют из катодного приэлектродного объема при напряжении 5-20 В и катодной плотности тока 10-100 А/м2 с последующим осветлением в центробежном поле при соотношении ускорения к ускорению свободного падения а/g в пределах 5-15. </a:t>
            </a:r>
            <a:endParaRPr/>
          </a:p>
        </p:txBody>
      </p:sp>
      <p:cxnSp>
        <p:nvCxnSpPr>
          <p:cNvPr id="129" name="Google Shape;129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136" name="Google Shape;136;p7"/>
          <p:cNvSpPr txBox="1"/>
          <p:nvPr/>
        </p:nvSpPr>
        <p:spPr>
          <a:xfrm>
            <a:off x="1255752" y="6523038"/>
            <a:ext cx="6151546" cy="25563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1" marL="342900" marR="0" rtl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600"/>
              <a:buFont typeface="Arial"/>
              <a:buChar char="•"/>
            </a:pPr>
            <a:r>
              <a:rPr b="0" i="0" lang="ru-RU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7" name="Google Shape;137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descr="https://www1.fips.ru/ofpstorage/Doc/IZPM/RUNWC1/000/000/002/781/603/%D0%98%D0%97-02781603-00001/00000002.jpg" id="138" name="Google Shape;13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7152" y="1314450"/>
            <a:ext cx="8600932" cy="53645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sp>
        <p:nvSpPr>
          <p:cNvPr id="145" name="Google Shape;145;p8"/>
          <p:cNvSpPr txBox="1"/>
          <p:nvPr/>
        </p:nvSpPr>
        <p:spPr>
          <a:xfrm>
            <a:off x="803275" y="165408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Министерство природных ресурсов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России 43 действующих предприятия по обработке цветных металлов, 10 из них находится в Свердловской области.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из 13 шахт по России находится в Свердловской области.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6" name="Google Shape;146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sp>
        <p:nvSpPr>
          <p:cNvPr id="153" name="Google Shape;153;p9"/>
          <p:cNvSpPr txBox="1"/>
          <p:nvPr/>
        </p:nvSpPr>
        <p:spPr>
          <a:xfrm>
            <a:off x="803275" y="131445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 заводах первичной обработки цветных металлов строятся различные канализационные сети для отведения: производственных сточных вод.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 заводах вторичной обработки цветных металлов проектируются и строятся две раздельные сети для отведения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 шахтах в среднем два насоса для откачки шахтных вод.</a:t>
            </a:r>
            <a:endParaRPr/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4" name="Google Shape;154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sp>
        <p:nvSpPr>
          <p:cNvPr id="161" name="Google Shape;161;p10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Потенциал рынка 450млн. рублей, при условии обеспечения всех потенциальных потребителей продуктом и его обслуживание.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2" name="Google Shape;162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1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sp>
        <p:nvSpPr>
          <p:cNvPr id="169" name="Google Shape;169;p11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0" name="Google Shape;170;p11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171" name="Google Shape;171;p11"/>
          <p:cNvGraphicFramePr/>
          <p:nvPr/>
        </p:nvGraphicFramePr>
        <p:xfrm>
          <a:off x="1029789" y="128451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{3FF83CE8-F69C-44EE-9516-E7BF3BCAE948}</a:tableStyleId>
              </a:tblPr>
              <a:tblGrid>
                <a:gridCol w="2185725"/>
                <a:gridCol w="1370325"/>
                <a:gridCol w="1370325"/>
                <a:gridCol w="1370325"/>
                <a:gridCol w="1370325"/>
                <a:gridCol w="1370325"/>
                <a:gridCol w="1064550"/>
              </a:tblGrid>
              <a:tr h="1002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/>
                        <a:t> </a:t>
                      </a:r>
                      <a:endParaRPr b="0" i="0" sz="13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/>
                        <a:t>Argel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/>
                        <a:t>Полихим</a:t>
                      </a:r>
                      <a:endParaRPr b="0" i="0" sz="1500" u="none" cap="none" strike="noStrike">
                        <a:solidFill>
                          <a:srgbClr val="262626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/>
                        <a:t>Dyclar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/>
                        <a:t>Регион</a:t>
                      </a:r>
                      <a:endParaRPr b="0" i="0" sz="1500" u="none" cap="none" strike="noStrike">
                        <a:solidFill>
                          <a:srgbClr val="262626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/>
                        <a:t>СВТ</a:t>
                      </a:r>
                      <a:endParaRPr b="0" i="0" sz="1500" u="none" cap="none" strike="noStrike">
                        <a:solidFill>
                          <a:srgbClr val="262626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/>
                        <a:t>Наше изобретение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</a:tr>
              <a:tr h="857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/>
                        <a:t>Использование реагентов</a:t>
                      </a:r>
                      <a:endParaRPr b="0" i="0" sz="13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+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-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+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+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+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-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</a:tr>
              <a:tr h="78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/>
                        <a:t>Независимость от погодных и климатических условий</a:t>
                      </a:r>
                      <a:endParaRPr b="0" i="0" sz="13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-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-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-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+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-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+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</a:tr>
              <a:tr h="14269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/>
                        <a:t>Возможность повторного использования воды для технических нужд и полива</a:t>
                      </a:r>
                      <a:endParaRPr b="0" i="0" sz="13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+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+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+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+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+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+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</a:tr>
              <a:tr h="7984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/>
                        <a:t>Простое обслуживание</a:t>
                      </a:r>
                      <a:endParaRPr b="0" i="0" sz="13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+</a:t>
                      </a:r>
                      <a:endParaRPr b="0" i="0" sz="2500" u="none" cap="none" strike="noStrike">
                        <a:solidFill>
                          <a:srgbClr val="4C505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-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+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-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-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u="none" cap="none" strike="noStrike"/>
                        <a:t>+</a:t>
                      </a:r>
                      <a:endParaRPr b="0" i="0" sz="2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</a:tr>
              <a:tr h="637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/>
                        <a:t>Уровень очистки(%)</a:t>
                      </a:r>
                      <a:br>
                        <a:rPr lang="ru-RU" sz="1300" u="none" cap="none" strike="noStrike"/>
                      </a:br>
                      <a:endParaRPr b="0" i="0" sz="13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/>
                        <a:t>74,5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/>
                        <a:t>73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/>
                        <a:t>88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/>
                        <a:t>71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/>
                        <a:t>78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cap="none" strike="noStrike"/>
                        <a:t>98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700" marB="0" marR="6700" marL="6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sp>
        <p:nvSpPr>
          <p:cNvPr id="178" name="Google Shape;178;p12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Заявляемое техническое решение позволяет без использования реагентов достичь нейтральных значений рН воды и высокой эффективности очистки от ионов тяжелых металлов. </a:t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9" name="Google Shape;179;p1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sp>
        <p:nvSpPr>
          <p:cNvPr id="186" name="Google Shape;186;p13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7" name="Google Shape;187;p1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188" name="Google Shape;188;p13"/>
          <p:cNvGraphicFramePr/>
          <p:nvPr/>
        </p:nvGraphicFramePr>
        <p:xfrm>
          <a:off x="248196" y="14891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{3FF83CE8-F69C-44EE-9516-E7BF3BCAE948}</a:tableStyleId>
              </a:tblPr>
              <a:tblGrid>
                <a:gridCol w="2359150"/>
                <a:gridCol w="2359150"/>
                <a:gridCol w="2359150"/>
                <a:gridCol w="2359150"/>
                <a:gridCol w="2359150"/>
              </a:tblGrid>
              <a:tr h="1926625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/>
                        <a:t>Ключевые партнеры</a:t>
                      </a:r>
                      <a:br>
                        <a:rPr lang="ru-RU" sz="1300" u="none" cap="none" strike="noStrike"/>
                      </a:br>
                      <a:r>
                        <a:rPr lang="ru-RU" sz="1300" u="none" cap="none" strike="noStrike"/>
                        <a:t>Государство</a:t>
                      </a:r>
                      <a:br>
                        <a:rPr lang="ru-RU" sz="1300" u="none" cap="none" strike="noStrike"/>
                      </a:br>
                      <a:r>
                        <a:rPr lang="ru-RU" sz="1300" u="none" cap="none" strike="noStrike"/>
                        <a:t>Инвест-фонды</a:t>
                      </a:r>
                      <a:br>
                        <a:rPr lang="ru-RU" sz="1300" u="none" cap="none" strike="noStrike"/>
                      </a:br>
                      <a:endParaRPr b="0" i="0" sz="13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1550" marB="0" marR="11550" marL="115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/>
                        <a:t>Ключевые действия</a:t>
                      </a:r>
                      <a:br>
                        <a:rPr lang="ru-RU" sz="1300" u="none" cap="none" strike="noStrike"/>
                      </a:br>
                      <a:r>
                        <a:rPr lang="ru-RU" sz="1300" u="none" cap="none" strike="noStrike"/>
                        <a:t>Продажа</a:t>
                      </a:r>
                      <a:br>
                        <a:rPr lang="ru-RU" sz="1300" u="none" cap="none" strike="noStrike"/>
                      </a:br>
                      <a:r>
                        <a:rPr lang="ru-RU" sz="1300" u="none" cap="none" strike="noStrike"/>
                        <a:t>Установка</a:t>
                      </a:r>
                      <a:br>
                        <a:rPr lang="ru-RU" sz="1300" u="none" cap="none" strike="noStrike"/>
                      </a:br>
                      <a:r>
                        <a:rPr lang="ru-RU" sz="1300" u="none" cap="none" strike="noStrike"/>
                        <a:t>Обслуживание</a:t>
                      </a:r>
                      <a:endParaRPr b="0" i="0" sz="13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1550" marB="0" marR="11550" marL="11550"/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/>
                        <a:t>Ценностные предложения</a:t>
                      </a:r>
                      <a:br>
                        <a:rPr lang="ru-RU" sz="1300" u="none" cap="none" strike="noStrike"/>
                      </a:br>
                      <a:r>
                        <a:rPr lang="ru-RU" sz="1300" u="none" cap="none" strike="noStrike"/>
                        <a:t>Двухсекционная закрытая емкость. Способная обрабатывать содержащую ионы тяжелых металлов и серу. С двумя отверстиями: первое для загрузки жидкостью, второе для откачки обработанной воды.</a:t>
                      </a:r>
                      <a:endParaRPr b="0" i="0" sz="13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1550" marB="0" marR="11550" marL="115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/>
                        <a:t>Взаимодейсвие с клиентами</a:t>
                      </a:r>
                      <a:br>
                        <a:rPr lang="ru-RU" sz="1300" u="none" cap="none" strike="noStrike"/>
                      </a:br>
                      <a:r>
                        <a:rPr lang="ru-RU" sz="1300" u="none" cap="none" strike="noStrike"/>
                        <a:t>Mail письма, физические встречи, выставки</a:t>
                      </a:r>
                      <a:endParaRPr b="0" i="0" sz="13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1550" marB="0" marR="11550" marL="11550"/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/>
                        <a:t>Потребительские сегменты</a:t>
                      </a:r>
                      <a:br>
                        <a:rPr lang="ru-RU" sz="1300" u="none" cap="none" strike="noStrike"/>
                      </a:br>
                      <a:r>
                        <a:rPr lang="ru-RU" sz="1300" u="none" cap="none" strike="noStrike"/>
                        <a:t>компании, занимающиеся установкой и продажей очистительных сооружений; горнодобывающие и карьерные предприятия; предприятия обработки цветных металлов; Министерство природных ресурсов свердловской области</a:t>
                      </a:r>
                      <a:endParaRPr b="0" i="0" sz="13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1550" marB="0" marR="11550" marL="11550"/>
                </a:tc>
              </a:tr>
              <a:tr h="19266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/>
                        <a:t>Ключевые ресурсы</a:t>
                      </a:r>
                      <a:br>
                        <a:rPr lang="ru-RU" sz="1300" u="none" cap="none" strike="noStrike"/>
                      </a:br>
                      <a:r>
                        <a:rPr lang="ru-RU" sz="1300" u="none" cap="none" strike="noStrike"/>
                        <a:t>Финансовые</a:t>
                      </a:r>
                      <a:br>
                        <a:rPr lang="ru-RU" sz="1300" u="none" cap="none" strike="noStrike"/>
                      </a:br>
                      <a:r>
                        <a:rPr lang="ru-RU" sz="1300" u="none" cap="none" strike="noStrike"/>
                        <a:t>Материальны</a:t>
                      </a:r>
                      <a:br>
                        <a:rPr lang="ru-RU" sz="1300" u="none" cap="none" strike="noStrike"/>
                      </a:br>
                      <a:r>
                        <a:rPr lang="ru-RU" sz="1300" u="none" cap="none" strike="noStrike"/>
                        <a:t>Интеллектуальные</a:t>
                      </a:r>
                      <a:endParaRPr b="0" i="0" sz="13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1550" marB="0" marR="11550" marL="11550"/>
                </a:tc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/>
                        <a:t>Каналы сбыта</a:t>
                      </a:r>
                      <a:br>
                        <a:rPr lang="ru-RU" sz="1300" u="none" cap="none" strike="noStrike"/>
                      </a:br>
                      <a:r>
                        <a:rPr lang="ru-RU" sz="1300" u="none" cap="none" strike="noStrike"/>
                        <a:t>Промышленные производства</a:t>
                      </a:r>
                      <a:endParaRPr b="0" i="0" sz="13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1550" marB="0" marR="11550" marL="11550"/>
                </a:tc>
                <a:tc vMerge="1"/>
              </a:tr>
              <a:tr h="1228225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/>
                        <a:t>Структура издержек</a:t>
                      </a:r>
                      <a:br>
                        <a:rPr lang="ru-RU" sz="1300" u="none" cap="none" strike="noStrike"/>
                      </a:br>
                      <a:r>
                        <a:rPr lang="ru-RU" sz="1300" u="none" cap="none" strike="noStrike"/>
                        <a:t>Сборка экземпляров; Составляющие и компоненты;</a:t>
                      </a:r>
                      <a:br>
                        <a:rPr lang="ru-RU" sz="1300" u="none" cap="none" strike="noStrike"/>
                      </a:br>
                      <a:r>
                        <a:rPr lang="ru-RU" sz="1300" u="none" cap="none" strike="noStrike"/>
                        <a:t>Доставка составляющий в цех;Заработная плата сотрудников; Коммунальное оснащение(свет, вода, отопление);Реклама;</a:t>
                      </a:r>
                      <a:endParaRPr b="0" i="0" sz="13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1550" marB="0" marR="11550" marL="11550"/>
                </a:tc>
                <a:tc hMerge="1"/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cap="none" strike="noStrike"/>
                        <a:t>Потоки доходов</a:t>
                      </a:r>
                      <a:br>
                        <a:rPr lang="ru-RU" sz="1300" u="none" cap="none" strike="noStrike"/>
                      </a:br>
                      <a:r>
                        <a:rPr lang="ru-RU" sz="1300" u="none" cap="none" strike="noStrike"/>
                        <a:t>Продажа экземпляров; Обслуживание; Установка;</a:t>
                      </a:r>
                      <a:endParaRPr b="0" i="0" sz="13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1550" marB="0" marR="11550" marL="11550"/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sp>
        <p:nvSpPr>
          <p:cNvPr id="195" name="Google Shape;195;p14"/>
          <p:cNvSpPr txBox="1"/>
          <p:nvPr/>
        </p:nvSpPr>
        <p:spPr>
          <a:xfrm>
            <a:off x="803275" y="1254578"/>
            <a:ext cx="10515600" cy="4739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Себестоимость на одну единицу изобретения = 1.5млн.р </a:t>
            </a:r>
            <a:b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 создание 10 шт </a:t>
            </a: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понадобится 15 млн.рублей</a:t>
            </a: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(выбран вариант кредитования на ставку в 14% годовых)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 условии продажи каждого экземпляра получаем, что Выручка 500т.руб. С учетом продажи 10 штук в год, получаем, что прибыли на 5 млн.рублей.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 учетом ставки дисконтирования в 14%, то за 3 года полученная прибыль будет равна 13.23 млн. рублей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итоге получаем, что необходимо 3.5 года на окупаемость вложенных средств.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6" name="Google Shape;196;p1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sp>
        <p:nvSpPr>
          <p:cNvPr id="203" name="Google Shape;203;p15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Календарный график работ по проекту на 1 год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Образ будущего проекта</a:t>
            </a:r>
            <a:endParaRPr/>
          </a:p>
        </p:txBody>
      </p:sp>
      <p:cxnSp>
        <p:nvCxnSpPr>
          <p:cNvPr id="204" name="Google Shape;204;p1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05" name="Google Shape;205;p15"/>
          <p:cNvGraphicFramePr/>
          <p:nvPr/>
        </p:nvGraphicFramePr>
        <p:xfrm>
          <a:off x="215900" y="1174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{56DBC08F-4D89-495B-871B-D67FBC3F6B43}</a:tableStyleId>
              </a:tblPr>
              <a:tblGrid>
                <a:gridCol w="1713100"/>
                <a:gridCol w="1519400"/>
                <a:gridCol w="1368450"/>
                <a:gridCol w="1438900"/>
                <a:gridCol w="1441400"/>
                <a:gridCol w="1381025"/>
                <a:gridCol w="1448950"/>
                <a:gridCol w="1448950"/>
              </a:tblGrid>
              <a:tr h="75360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Дорожная карта проекта</a:t>
                      </a:r>
                      <a:endParaRPr b="1" i="0" sz="105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 gridSpan="7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Название проекта: Способ обработки воды, содержащей ионы тяжелых металлов и серу</a:t>
                      </a:r>
                      <a:br>
                        <a:rPr lang="ru-RU" sz="1050" u="none" cap="none" strike="noStrike"/>
                      </a:br>
                      <a:br>
                        <a:rPr lang="ru-RU" sz="1050" u="none" cap="none" strike="noStrike"/>
                      </a:br>
                      <a:br>
                        <a:rPr lang="ru-RU" sz="1050" u="none" cap="none" strike="noStrike"/>
                      </a:br>
                      <a:r>
                        <a:rPr lang="ru-RU" sz="1050" u="none" cap="none" strike="noStrike"/>
                        <a:t>Планы по развитию проекта: Развить проект и вывести его на конвеерное производство</a:t>
                      </a:r>
                      <a:endParaRPr b="1" i="0" sz="105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/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971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30.11.2023-03.12.23</a:t>
                      </a:r>
                      <a:endParaRPr b="1" i="0" sz="105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03.12.23-20.12.23</a:t>
                      </a:r>
                      <a:endParaRPr b="1" i="0" sz="105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21.12.23-20.01.24</a:t>
                      </a:r>
                      <a:endParaRPr b="1" i="0" sz="105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21.01.24-25.02.24</a:t>
                      </a:r>
                      <a:endParaRPr b="1" i="0" sz="105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26.02.24-01.04.24</a:t>
                      </a:r>
                      <a:endParaRPr b="1" i="0" sz="105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02.04.24-03.05.24</a:t>
                      </a:r>
                      <a:endParaRPr b="1" i="0" sz="105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04.05.24-05.15.24</a:t>
                      </a:r>
                      <a:endParaRPr b="1" i="0" sz="105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/>
                </a:tc>
              </a:tr>
              <a:tr h="1069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Ценностное предложение. </a:t>
                      </a:r>
                      <a:br>
                        <a:rPr lang="ru-RU" sz="1050" u="none" cap="none" strike="noStrike"/>
                      </a:br>
                      <a:r>
                        <a:rPr lang="ru-RU" sz="1050" u="none" cap="none" strike="noStrike"/>
                        <a:t>Бизнес-Модель</a:t>
                      </a:r>
                      <a:endParaRPr b="1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Поиск путей получение прибыли из проекта; Поиск и анализ партнеров;Анализ и выявление каналов сбыта</a:t>
                      </a:r>
                      <a:endParaRPr b="0" i="0" sz="1050" u="none" cap="none" strike="noStrike">
                        <a:solidFill>
                          <a:srgbClr val="1F1F1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900" marB="0" marR="6900" marL="69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доработка указанных ранее аспектов</a:t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 </a:t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 </a:t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 </a:t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 </a:t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 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b"/>
                </a:tc>
              </a:tr>
              <a:tr h="998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Команда проекта </a:t>
                      </a:r>
                      <a:br>
                        <a:rPr lang="ru-RU" sz="1050" u="none" cap="none" strike="noStrike"/>
                      </a:br>
                      <a:r>
                        <a:rPr lang="ru-RU" sz="1050" u="none" cap="none" strike="noStrike"/>
                        <a:t>Участники команды на входе в Акселератор</a:t>
                      </a:r>
                      <a:br>
                        <a:rPr lang="ru-RU" sz="1050" u="none" cap="none" strike="noStrike"/>
                      </a:br>
                      <a:r>
                        <a:rPr lang="ru-RU" sz="1050" u="none" cap="none" strike="noStrike"/>
                        <a:t>Какие специалисты еще нужны команде</a:t>
                      </a:r>
                      <a:br>
                        <a:rPr lang="ru-RU" sz="1050" u="none" cap="none" strike="noStrike"/>
                      </a:br>
                      <a:r>
                        <a:rPr lang="ru-RU" sz="1050" u="none" cap="none" strike="noStrike"/>
                        <a:t>Работа в этом направлении</a:t>
                      </a:r>
                      <a:endParaRPr b="1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руководитель проекта и команда разработчиков</a:t>
                      </a:r>
                      <a:endParaRPr b="1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руководитель проекта и команда разработчиков</a:t>
                      </a:r>
                      <a:endParaRPr b="1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руководитель проекта и команда разработчиков</a:t>
                      </a:r>
                      <a:endParaRPr b="1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руководитель проекта и команда разработчиков</a:t>
                      </a:r>
                      <a:endParaRPr b="1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руководитель проекта и команда разработчиков</a:t>
                      </a:r>
                      <a:endParaRPr b="1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руководитель проекта и команда разработчиков</a:t>
                      </a:r>
                      <a:endParaRPr b="1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руководитель проекта и команда разработчиков</a:t>
                      </a:r>
                      <a:endParaRPr b="1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</a:tr>
              <a:tr h="10489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Маркетинг</a:t>
                      </a:r>
                      <a:br>
                        <a:rPr lang="ru-RU" sz="1050" u="none" cap="none" strike="noStrike"/>
                      </a:br>
                      <a:r>
                        <a:rPr lang="ru-RU" sz="1050" u="none" cap="none" strike="noStrike"/>
                        <a:t>определение целевых сегментов, продвижение, продажи</a:t>
                      </a:r>
                      <a:endParaRPr b="1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Определение целевого сегмента; поиск потенциальных потребителей продукта; Анализ ценового предложения</a:t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 </a:t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 </a:t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 </a:t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 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900" marB="0" marR="6900" marL="690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Начало работы отдела маркетинга, поиск потенциальных потребителей </a:t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Найден первый клиент, взаимодействие с клиентом</a:t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</a:tr>
              <a:tr h="11113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Конкуренты</a:t>
                      </a:r>
                      <a:br>
                        <a:rPr lang="ru-RU" sz="1050" u="none" cap="none" strike="noStrike"/>
                      </a:br>
                      <a:r>
                        <a:rPr lang="ru-RU" sz="1050" u="none" cap="none" strike="noStrike"/>
                        <a:t>Изучение конкурентов, создание конкурентного преимущества в предложении рынку, сервисе</a:t>
                      </a:r>
                      <a:endParaRPr b="1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Выявлены 5 потенциальных конкурентов: Argel</a:t>
                      </a:r>
                      <a:br>
                        <a:rPr lang="ru-RU" sz="1050" u="none" cap="none" strike="noStrike"/>
                      </a:br>
                      <a:r>
                        <a:rPr lang="ru-RU" sz="1050" u="none" cap="none" strike="noStrike"/>
                        <a:t>Полихим</a:t>
                      </a:r>
                      <a:br>
                        <a:rPr lang="ru-RU" sz="1050" u="none" cap="none" strike="noStrike"/>
                      </a:br>
                      <a:r>
                        <a:rPr lang="ru-RU" sz="1050" u="none" cap="none" strike="noStrike"/>
                        <a:t>Dyclar</a:t>
                      </a:r>
                      <a:br>
                        <a:rPr lang="ru-RU" sz="1050" u="none" cap="none" strike="noStrike"/>
                      </a:br>
                      <a:r>
                        <a:rPr lang="ru-RU" sz="1050" u="none" cap="none" strike="noStrike"/>
                        <a:t>Регион</a:t>
                      </a:r>
                      <a:br>
                        <a:rPr lang="ru-RU" sz="1050" u="none" cap="none" strike="noStrike"/>
                      </a:br>
                      <a:r>
                        <a:rPr lang="ru-RU" sz="1050" u="none" cap="none" strike="noStrike"/>
                        <a:t>СВТ</a:t>
                      </a:r>
                      <a:br>
                        <a:rPr lang="ru-RU" sz="1050" u="none" cap="none" strike="noStrike"/>
                      </a:br>
                      <a:endParaRPr b="1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 </a:t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 </a:t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 </a:t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 </a:t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 </a:t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cap="none" strike="noStrike"/>
                        <a:t> </a:t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900" marB="0" marR="6900" marL="69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6"/>
          <p:cNvSpPr txBox="1"/>
          <p:nvPr/>
        </p:nvSpPr>
        <p:spPr>
          <a:xfrm>
            <a:off x="990600" y="321875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sp>
        <p:nvSpPr>
          <p:cNvPr id="212" name="Google Shape;212;p16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Календарный график работ по проекту на 1 год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Образ будущего проекта</a:t>
            </a:r>
            <a:endParaRPr/>
          </a:p>
        </p:txBody>
      </p:sp>
      <p:cxnSp>
        <p:nvCxnSpPr>
          <p:cNvPr id="213" name="Google Shape;213;p1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14" name="Google Shape;214;p16"/>
          <p:cNvGraphicFramePr/>
          <p:nvPr/>
        </p:nvGraphicFramePr>
        <p:xfrm>
          <a:off x="215900" y="1073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{56DBC08F-4D89-495B-871B-D67FBC3F6B43}</a:tableStyleId>
              </a:tblPr>
              <a:tblGrid>
                <a:gridCol w="1690900"/>
                <a:gridCol w="1499700"/>
                <a:gridCol w="1350725"/>
                <a:gridCol w="1420250"/>
                <a:gridCol w="1422725"/>
                <a:gridCol w="1363150"/>
                <a:gridCol w="1430175"/>
                <a:gridCol w="1430175"/>
              </a:tblGrid>
              <a:tr h="719075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Дорожная карта проекта</a:t>
                      </a:r>
                      <a:endParaRPr b="1" i="0" sz="12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 gridSpan="7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Название проекта: Способ обработки воды, содержащей ионы тяжелых металлов и серу</a:t>
                      </a:r>
                      <a:br>
                        <a:rPr lang="ru-RU" sz="1200" u="none" cap="none" strike="noStrike"/>
                      </a:br>
                      <a:br>
                        <a:rPr lang="ru-RU" sz="1200" u="none" cap="none" strike="noStrike"/>
                      </a:br>
                      <a:br>
                        <a:rPr lang="ru-RU" sz="1200" u="none" cap="none" strike="noStrike"/>
                      </a:br>
                      <a:r>
                        <a:rPr lang="ru-RU" sz="1200" u="none" cap="none" strike="noStrike"/>
                        <a:t>Планы по развитию проекта: Развить проект и вывести его на конвеерное производство</a:t>
                      </a:r>
                      <a:endParaRPr b="1" i="0" sz="12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/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583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30.11.2023-03.12.23</a:t>
                      </a:r>
                      <a:endParaRPr b="1" i="0" sz="11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03.12.23-20.12.23</a:t>
                      </a:r>
                      <a:endParaRPr b="1" i="0" sz="11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21.12.23-20.01.24</a:t>
                      </a:r>
                      <a:endParaRPr b="1" i="0" sz="11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21.01.24-25.02.24</a:t>
                      </a:r>
                      <a:endParaRPr b="1" i="0" sz="12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26.02.24-01.04.24</a:t>
                      </a:r>
                      <a:endParaRPr b="1" i="0" sz="12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02.04.24-03.05.24</a:t>
                      </a:r>
                      <a:endParaRPr b="1" i="0" sz="12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04.05.24-05.15.24</a:t>
                      </a:r>
                      <a:endParaRPr b="1" i="0" sz="12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/>
                </a:tc>
              </a:tr>
              <a:tr h="1010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Необходимые для развития проекта ресурсы, в т.ч. финансовые, человеческие, связи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Необходимы финансовые ресурсы для масштабирования производисвенных мощностей и захода товара на рынок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 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 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 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 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 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 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b"/>
                </a:tc>
              </a:tr>
              <a:tr h="10488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Партнеры</a:t>
                      </a:r>
                      <a:br>
                        <a:rPr lang="ru-RU" sz="1100" u="none" cap="none" strike="noStrike"/>
                      </a:br>
                      <a:r>
                        <a:rPr lang="ru-RU" sz="1100" u="none" cap="none" strike="noStrike"/>
                        <a:t>Кто уже является партнерами 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отсутвуют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Поиск потенциаьных партнеров проекта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 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Получение партнера в виде государсвенных организаций - Министерство природных ресурсов свердловской области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 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 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УГМК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</a:tr>
              <a:tr h="987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Экономика и финансы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Просчет прибыли с учетом ставки дисконтирования равной 14% и точки окупаемости равной 3.5 годам. 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 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Поиск кредитных средств для развития проекта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Сбор средств на тетовые испытания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 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Сбор отчетных документах о затрах на испытания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Получение кредита на сборку экземпляро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</a:tr>
              <a:tr h="6983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Юридические вопросы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 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 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Обсуждение вопроса создания  Юр. Лица для заключения 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Создание Юр. Лица 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Заключение договора на тестовые испытания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Отчетность о проведени тестовых испытаний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Заключение договора с клиентом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</a:tr>
              <a:tr h="872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Технология</a:t>
                      </a:r>
                      <a:br>
                        <a:rPr lang="ru-RU" sz="1100" u="none" cap="none" strike="noStrike"/>
                      </a:br>
                      <a:r>
                        <a:rPr lang="ru-RU" sz="1100" u="none" cap="none" strike="noStrike"/>
                        <a:t>Стадии готовности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cap="none" strike="noStrike"/>
                        <a:t> 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 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 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 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Подготовка модели к тестовым испытания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Тестовые испытания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cap="none" strike="noStrike"/>
                        <a:t>Подготовка к установке первому клиенту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00" marB="0" marR="4500" marL="45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8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5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</a:t>
            </a:r>
            <a:r>
              <a:rPr b="1" lang="ru-RU" sz="5000">
                <a:solidFill>
                  <a:srgbClr val="414042"/>
                </a:solidFill>
              </a:rPr>
              <a:t>пасибо за внимание!</a:t>
            </a:r>
            <a:endParaRPr b="1" sz="5000">
              <a:solidFill>
                <a:srgbClr val="41404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