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Lst>
  <p:sldIdLst>
    <p:sldId id="256" r:id="rId2"/>
    <p:sldId id="258" r:id="rId3"/>
    <p:sldId id="270" r:id="rId4"/>
    <p:sldId id="263" r:id="rId5"/>
    <p:sldId id="260" r:id="rId6"/>
    <p:sldId id="259" r:id="rId7"/>
    <p:sldId id="272" r:id="rId8"/>
    <p:sldId id="273" r:id="rId9"/>
    <p:sldId id="271" r:id="rId10"/>
  </p:sldIdLst>
  <p:sldSz cx="12192000" cy="6858000"/>
  <p:notesSz cx="6858000" cy="9144000"/>
  <p:embeddedFontLst>
    <p:embeddedFont>
      <p:font typeface="Calibri" panose="020F0502020204030204" pitchFamily="34" charset="0"/>
      <p:regular r:id="rId11"/>
      <p:bold r:id="rId12"/>
      <p:italic r:id="rId13"/>
      <p:boldItalic r:id="rId14"/>
    </p:embeddedFont>
    <p:embeddedFont>
      <p:font typeface="Gilroy" pitchFamily="2" charset="0"/>
      <p:regular r:id="rId15"/>
      <p:bold r:id="rId16"/>
      <p:italic r:id="rId17"/>
      <p:boldItalic r:id="rId18"/>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D5FF"/>
    <a:srgbClr val="8C45F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5964"/>
  </p:normalViewPr>
  <p:slideViewPr>
    <p:cSldViewPr snapToGrid="0">
      <p:cViewPr varScale="1">
        <p:scale>
          <a:sx n="112" d="100"/>
          <a:sy n="112" d="100"/>
        </p:scale>
        <p:origin x="38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_____Microsoft_Excel.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_____Microsoft_Excel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_____Microsoft_Excel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Gilroy" panose="00000500000000000000"/>
                <a:ea typeface="+mn-ea"/>
                <a:cs typeface="+mn-cs"/>
              </a:defRPr>
            </a:pPr>
            <a:r>
              <a:rPr lang="ru-RU" sz="1600" dirty="0"/>
              <a:t>Типичные ошибки иммобилизации неподготовленными людьми</a:t>
            </a:r>
            <a:r>
              <a:rPr lang="en-US" sz="1600" dirty="0">
                <a:latin typeface="Gilroy" panose="00000500000000000000"/>
              </a:rPr>
              <a:t>:</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Gilroy" panose="00000500000000000000"/>
              <a:ea typeface="+mn-ea"/>
              <a:cs typeface="+mn-cs"/>
            </a:defRPr>
          </a:pPr>
          <a:endParaRPr lang="ru-RU"/>
        </a:p>
      </c:txPr>
    </c:title>
    <c:autoTitleDeleted val="0"/>
    <c:plotArea>
      <c:layout/>
      <c:barChart>
        <c:barDir val="col"/>
        <c:grouping val="clustered"/>
        <c:varyColors val="0"/>
        <c:ser>
          <c:idx val="0"/>
          <c:order val="0"/>
          <c:tx>
            <c:strRef>
              <c:f>Лист1!$B$1</c:f>
              <c:strCache>
                <c:ptCount val="1"/>
                <c:pt idx="0">
                  <c:v>Контакт повязки с кожей</c:v>
                </c:pt>
              </c:strCache>
            </c:strRef>
          </c:tx>
          <c:spPr>
            <a:solidFill>
              <a:schemeClr val="accent1"/>
            </a:solidFill>
            <a:ln>
              <a:noFill/>
            </a:ln>
            <a:effectLst/>
          </c:spPr>
          <c:invertIfNegative val="0"/>
          <c:dLbls>
            <c:dLbl>
              <c:idx val="0"/>
              <c:layout>
                <c:manualLayout>
                  <c:x val="-6.6176147543430194E-3"/>
                  <c:y val="0.16331284747245139"/>
                </c:manualLayout>
              </c:layout>
              <c:tx>
                <c:rich>
                  <a:bodyPr/>
                  <a:lstStyle/>
                  <a:p>
                    <a:fld id="{4C2D2B3F-5326-427B-9FA4-F3D9377D2CC4}" type="VALUE">
                      <a:rPr lang="en-US">
                        <a:latin typeface="Gilroy" panose="00000500000000000000"/>
                      </a:rPr>
                      <a:pPr/>
                      <a:t>[ЗНАЧЕНИЕ]</a:t>
                    </a:fld>
                    <a:endParaRPr lang="ru-RU"/>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E81E-4F10-B5E3-2946EB0243D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c:f>
              <c:numCache>
                <c:formatCode>General</c:formatCode>
                <c:ptCount val="1"/>
              </c:numCache>
            </c:numRef>
          </c:cat>
          <c:val>
            <c:numRef>
              <c:f>Лист1!$B$2</c:f>
              <c:numCache>
                <c:formatCode>0%</c:formatCode>
                <c:ptCount val="1"/>
                <c:pt idx="0">
                  <c:v>0.77</c:v>
                </c:pt>
              </c:numCache>
            </c:numRef>
          </c:val>
          <c:extLst>
            <c:ext xmlns:c16="http://schemas.microsoft.com/office/drawing/2014/chart" uri="{C3380CC4-5D6E-409C-BE32-E72D297353CC}">
              <c16:uniqueId val="{00000001-E81E-4F10-B5E3-2946EB0243DF}"/>
            </c:ext>
          </c:extLst>
        </c:ser>
        <c:ser>
          <c:idx val="1"/>
          <c:order val="1"/>
          <c:tx>
            <c:strRef>
              <c:f>Лист1!$C$1</c:f>
              <c:strCache>
                <c:ptCount val="1"/>
                <c:pt idx="0">
                  <c:v>Ошибки фиксации сустава</c:v>
                </c:pt>
              </c:strCache>
            </c:strRef>
          </c:tx>
          <c:spPr>
            <a:solidFill>
              <a:schemeClr val="accent2"/>
            </a:solidFill>
            <a:ln>
              <a:noFill/>
            </a:ln>
            <a:effectLst/>
          </c:spPr>
          <c:invertIfNegative val="0"/>
          <c:dLbls>
            <c:dLbl>
              <c:idx val="0"/>
              <c:layout>
                <c:manualLayout>
                  <c:x val="-9.7818756101724531E-3"/>
                  <c:y val="0.1780742894881617"/>
                </c:manualLayout>
              </c:layout>
              <c:tx>
                <c:rich>
                  <a:bodyPr/>
                  <a:lstStyle/>
                  <a:p>
                    <a:fld id="{0C3ABEEE-778D-4F60-8DBB-0286BF9D8AE6}" type="VALUE">
                      <a:rPr lang="en-US">
                        <a:latin typeface="Gilroy" panose="00000500000000000000"/>
                      </a:rPr>
                      <a:pPr/>
                      <a:t>[ЗНАЧЕНИЕ]</a:t>
                    </a:fld>
                    <a:endParaRPr lang="ru-RU"/>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E81E-4F10-B5E3-2946EB0243D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c:f>
              <c:numCache>
                <c:formatCode>General</c:formatCode>
                <c:ptCount val="1"/>
              </c:numCache>
            </c:numRef>
          </c:cat>
          <c:val>
            <c:numRef>
              <c:f>Лист1!$C$2</c:f>
              <c:numCache>
                <c:formatCode>0%</c:formatCode>
                <c:ptCount val="1"/>
                <c:pt idx="0">
                  <c:v>0.59</c:v>
                </c:pt>
              </c:numCache>
            </c:numRef>
          </c:val>
          <c:extLst>
            <c:ext xmlns:c16="http://schemas.microsoft.com/office/drawing/2014/chart" uri="{C3380CC4-5D6E-409C-BE32-E72D297353CC}">
              <c16:uniqueId val="{00000003-E81E-4F10-B5E3-2946EB0243DF}"/>
            </c:ext>
          </c:extLst>
        </c:ser>
        <c:ser>
          <c:idx val="2"/>
          <c:order val="2"/>
          <c:tx>
            <c:strRef>
              <c:f>Лист1!$D$1</c:f>
              <c:strCache>
                <c:ptCount val="1"/>
                <c:pt idx="0">
                  <c:v>Неверная длинна шины</c:v>
                </c:pt>
              </c:strCache>
            </c:strRef>
          </c:tx>
          <c:spPr>
            <a:solidFill>
              <a:schemeClr val="accent3"/>
            </a:solidFill>
            <a:ln>
              <a:noFill/>
            </a:ln>
            <a:effectLst/>
          </c:spPr>
          <c:invertIfNegative val="0"/>
          <c:dLbls>
            <c:dLbl>
              <c:idx val="0"/>
              <c:layout>
                <c:manualLayout>
                  <c:x val="0"/>
                  <c:y val="0.15200242962960439"/>
                </c:manualLayout>
              </c:layout>
              <c:tx>
                <c:rich>
                  <a:bodyPr/>
                  <a:lstStyle/>
                  <a:p>
                    <a:fld id="{CDD18F4E-7494-484D-AE6E-61B8F98CA617}" type="VALUE">
                      <a:rPr lang="en-US">
                        <a:latin typeface="Gilroy" panose="00000500000000000000"/>
                      </a:rPr>
                      <a:pPr/>
                      <a:t>[ЗНАЧЕНИЕ]</a:t>
                    </a:fld>
                    <a:endParaRPr lang="ru-RU"/>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E81E-4F10-B5E3-2946EB0243D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c:f>
              <c:numCache>
                <c:formatCode>General</c:formatCode>
                <c:ptCount val="1"/>
              </c:numCache>
            </c:numRef>
          </c:cat>
          <c:val>
            <c:numRef>
              <c:f>Лист1!$D$2</c:f>
              <c:numCache>
                <c:formatCode>0%</c:formatCode>
                <c:ptCount val="1"/>
                <c:pt idx="0">
                  <c:v>0.52</c:v>
                </c:pt>
              </c:numCache>
            </c:numRef>
          </c:val>
          <c:extLst>
            <c:ext xmlns:c16="http://schemas.microsoft.com/office/drawing/2014/chart" uri="{C3380CC4-5D6E-409C-BE32-E72D297353CC}">
              <c16:uniqueId val="{00000005-E81E-4F10-B5E3-2946EB0243DF}"/>
            </c:ext>
          </c:extLst>
        </c:ser>
        <c:ser>
          <c:idx val="3"/>
          <c:order val="3"/>
          <c:tx>
            <c:strRef>
              <c:f>Лист1!$E$1</c:f>
              <c:strCache>
                <c:ptCount val="1"/>
                <c:pt idx="0">
                  <c:v>Риск осложнений</c:v>
                </c:pt>
              </c:strCache>
            </c:strRef>
          </c:tx>
          <c:spPr>
            <a:solidFill>
              <a:schemeClr val="accent4"/>
            </a:solidFill>
            <a:ln>
              <a:noFill/>
            </a:ln>
            <a:effectLst/>
          </c:spPr>
          <c:invertIfNegative val="0"/>
          <c:dLbls>
            <c:dLbl>
              <c:idx val="0"/>
              <c:layout>
                <c:manualLayout>
                  <c:x val="2.1296297227892851E-3"/>
                  <c:y val="0.11095874083427745"/>
                </c:manualLayout>
              </c:layout>
              <c:tx>
                <c:rich>
                  <a:bodyPr/>
                  <a:lstStyle/>
                  <a:p>
                    <a:fld id="{3ACABC71-B125-43C3-95DD-B0F7ED889647}" type="VALUE">
                      <a:rPr lang="en-US">
                        <a:latin typeface="Gilroy" panose="00000500000000000000"/>
                      </a:rPr>
                      <a:pPr/>
                      <a:t>[ЗНАЧЕНИЕ]</a:t>
                    </a:fld>
                    <a:endParaRPr lang="ru-RU"/>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E81E-4F10-B5E3-2946EB0243D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Лист1!$A$2</c:f>
              <c:numCache>
                <c:formatCode>General</c:formatCode>
                <c:ptCount val="1"/>
              </c:numCache>
            </c:numRef>
          </c:cat>
          <c:val>
            <c:numRef>
              <c:f>Лист1!$E$2</c:f>
              <c:numCache>
                <c:formatCode>0%</c:formatCode>
                <c:ptCount val="1"/>
                <c:pt idx="0">
                  <c:v>0.4</c:v>
                </c:pt>
              </c:numCache>
            </c:numRef>
          </c:val>
          <c:extLst>
            <c:ext xmlns:c16="http://schemas.microsoft.com/office/drawing/2014/chart" uri="{C3380CC4-5D6E-409C-BE32-E72D297353CC}">
              <c16:uniqueId val="{00000007-E81E-4F10-B5E3-2946EB0243DF}"/>
            </c:ext>
          </c:extLst>
        </c:ser>
        <c:dLbls>
          <c:dLblPos val="outEnd"/>
          <c:showLegendKey val="0"/>
          <c:showVal val="1"/>
          <c:showCatName val="0"/>
          <c:showSerName val="0"/>
          <c:showPercent val="0"/>
          <c:showBubbleSize val="0"/>
        </c:dLbls>
        <c:gapWidth val="219"/>
        <c:overlap val="-27"/>
        <c:axId val="931138815"/>
        <c:axId val="1244800959"/>
      </c:barChart>
      <c:catAx>
        <c:axId val="9311388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244800959"/>
        <c:crosses val="autoZero"/>
        <c:auto val="1"/>
        <c:lblAlgn val="ctr"/>
        <c:lblOffset val="100"/>
        <c:noMultiLvlLbl val="0"/>
      </c:catAx>
      <c:valAx>
        <c:axId val="124480095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93113881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Gilroy" panose="00000500000000000000"/>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Лист1!$B$1</c:f>
              <c:strCache>
                <c:ptCount val="1"/>
                <c:pt idx="0">
                  <c:v>Древесина</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Лист1!$A$2:$A$3</c:f>
              <c:strCache>
                <c:ptCount val="2"/>
                <c:pt idx="0">
                  <c:v>Прочность материалов (Мпа):</c:v>
                </c:pt>
                <c:pt idx="1">
                  <c:v>Средний вес материалов (кг/м³):</c:v>
                </c:pt>
              </c:strCache>
            </c:strRef>
          </c:cat>
          <c:val>
            <c:numRef>
              <c:f>Лист1!$B$2:$B$3</c:f>
              <c:numCache>
                <c:formatCode>General</c:formatCode>
                <c:ptCount val="2"/>
                <c:pt idx="0">
                  <c:v>45</c:v>
                </c:pt>
                <c:pt idx="1">
                  <c:v>650</c:v>
                </c:pt>
              </c:numCache>
            </c:numRef>
          </c:val>
          <c:extLst>
            <c:ext xmlns:c16="http://schemas.microsoft.com/office/drawing/2014/chart" uri="{C3380CC4-5D6E-409C-BE32-E72D297353CC}">
              <c16:uniqueId val="{00000000-CA19-4451-BB98-4C0F06B1D9A3}"/>
            </c:ext>
          </c:extLst>
        </c:ser>
        <c:ser>
          <c:idx val="1"/>
          <c:order val="1"/>
          <c:tx>
            <c:strRef>
              <c:f>Лист1!$C$1</c:f>
              <c:strCache>
                <c:ptCount val="1"/>
                <c:pt idx="0">
                  <c:v>Алюминий</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Лист1!$A$2:$A$3</c:f>
              <c:strCache>
                <c:ptCount val="2"/>
                <c:pt idx="0">
                  <c:v>Прочность материалов (Мпа):</c:v>
                </c:pt>
                <c:pt idx="1">
                  <c:v>Средний вес материалов (кг/м³):</c:v>
                </c:pt>
              </c:strCache>
            </c:strRef>
          </c:cat>
          <c:val>
            <c:numRef>
              <c:f>Лист1!$C$2:$C$3</c:f>
              <c:numCache>
                <c:formatCode>General</c:formatCode>
                <c:ptCount val="2"/>
                <c:pt idx="0">
                  <c:v>450</c:v>
                </c:pt>
                <c:pt idx="1">
                  <c:v>2650</c:v>
                </c:pt>
              </c:numCache>
            </c:numRef>
          </c:val>
          <c:extLst>
            <c:ext xmlns:c16="http://schemas.microsoft.com/office/drawing/2014/chart" uri="{C3380CC4-5D6E-409C-BE32-E72D297353CC}">
              <c16:uniqueId val="{00000001-CA19-4451-BB98-4C0F06B1D9A3}"/>
            </c:ext>
          </c:extLst>
        </c:ser>
        <c:ser>
          <c:idx val="2"/>
          <c:order val="2"/>
          <c:tx>
            <c:strRef>
              <c:f>Лист1!$D$1</c:f>
              <c:strCache>
                <c:ptCount val="1"/>
                <c:pt idx="0">
                  <c:v>Карбоновый сплав</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Лист1!$A$2:$A$3</c:f>
              <c:strCache>
                <c:ptCount val="2"/>
                <c:pt idx="0">
                  <c:v>Прочность материалов (Мпа):</c:v>
                </c:pt>
                <c:pt idx="1">
                  <c:v>Средний вес материалов (кг/м³):</c:v>
                </c:pt>
              </c:strCache>
            </c:strRef>
          </c:cat>
          <c:val>
            <c:numRef>
              <c:f>Лист1!$D$2:$D$3</c:f>
              <c:numCache>
                <c:formatCode>General</c:formatCode>
                <c:ptCount val="2"/>
                <c:pt idx="0">
                  <c:v>1200</c:v>
                </c:pt>
                <c:pt idx="1">
                  <c:v>1800</c:v>
                </c:pt>
              </c:numCache>
            </c:numRef>
          </c:val>
          <c:extLst>
            <c:ext xmlns:c16="http://schemas.microsoft.com/office/drawing/2014/chart" uri="{C3380CC4-5D6E-409C-BE32-E72D297353CC}">
              <c16:uniqueId val="{00000002-CA19-4451-BB98-4C0F06B1D9A3}"/>
            </c:ext>
          </c:extLst>
        </c:ser>
        <c:dLbls>
          <c:showLegendKey val="0"/>
          <c:showVal val="0"/>
          <c:showCatName val="0"/>
          <c:showSerName val="0"/>
          <c:showPercent val="0"/>
          <c:showBubbleSize val="0"/>
        </c:dLbls>
        <c:gapWidth val="100"/>
        <c:overlap val="-24"/>
        <c:axId val="1141525743"/>
        <c:axId val="1076598207"/>
      </c:barChart>
      <c:catAx>
        <c:axId val="1141525743"/>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Gilroy" panose="00000500000000000000"/>
                <a:ea typeface="+mn-ea"/>
                <a:cs typeface="+mn-cs"/>
              </a:defRPr>
            </a:pPr>
            <a:endParaRPr lang="ru-RU"/>
          </a:p>
        </c:txPr>
        <c:crossAx val="1076598207"/>
        <c:crosses val="autoZero"/>
        <c:auto val="1"/>
        <c:lblAlgn val="ctr"/>
        <c:lblOffset val="100"/>
        <c:noMultiLvlLbl val="0"/>
      </c:catAx>
      <c:valAx>
        <c:axId val="107659820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14152574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Gilroy" panose="00000500000000000000"/>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Gilroy" panose="00000500000000000000" pitchFamily="2" charset="-52"/>
              <a:ea typeface="+mn-ea"/>
              <a:cs typeface="+mn-cs"/>
            </a:defRPr>
          </a:pPr>
          <a:endParaRPr lang="ru-RU"/>
        </a:p>
      </c:txPr>
    </c:title>
    <c:autoTitleDeleted val="0"/>
    <c:plotArea>
      <c:layout/>
      <c:pieChart>
        <c:varyColors val="1"/>
        <c:ser>
          <c:idx val="0"/>
          <c:order val="0"/>
          <c:tx>
            <c:strRef>
              <c:f>Лист1!$B$1</c:f>
              <c:strCache>
                <c:ptCount val="1"/>
                <c:pt idx="0">
                  <c:v>Скорость срастания кости:</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535B-40EC-8CEC-E1A049DB8084}"/>
              </c:ext>
            </c:extLst>
          </c:dPt>
          <c:dPt>
            <c:idx val="1"/>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535B-40EC-8CEC-E1A049DB8084}"/>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Лист1!$A$2:$A$3</c:f>
              <c:strCache>
                <c:ptCount val="2"/>
                <c:pt idx="0">
                  <c:v>Без использования дозированной нагрузки</c:v>
                </c:pt>
                <c:pt idx="1">
                  <c:v>С использование дозированной нагрузки</c:v>
                </c:pt>
              </c:strCache>
            </c:strRef>
          </c:cat>
          <c:val>
            <c:numRef>
              <c:f>Лист1!$B$2:$B$3</c:f>
              <c:numCache>
                <c:formatCode>General</c:formatCode>
                <c:ptCount val="2"/>
                <c:pt idx="0">
                  <c:v>70</c:v>
                </c:pt>
                <c:pt idx="1">
                  <c:v>47</c:v>
                </c:pt>
              </c:numCache>
            </c:numRef>
          </c:val>
          <c:extLst>
            <c:ext xmlns:c16="http://schemas.microsoft.com/office/drawing/2014/chart" uri="{C3380CC4-5D6E-409C-BE32-E72D297353CC}">
              <c16:uniqueId val="{00000004-535B-40EC-8CEC-E1A049DB8084}"/>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Gilroy" panose="00000500000000000000" pitchFamily="2" charset="-52"/>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DAE1D7D-44EE-A29F-8D41-FAAF43A7996C}"/>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DCC8F7FF-CA24-673E-B62E-65E2894AF7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dirty="0"/>
              <a:t>Образец подзаголовка</a:t>
            </a:r>
          </a:p>
        </p:txBody>
      </p:sp>
      <p:sp>
        <p:nvSpPr>
          <p:cNvPr id="4" name="Дата 3">
            <a:extLst>
              <a:ext uri="{FF2B5EF4-FFF2-40B4-BE49-F238E27FC236}">
                <a16:creationId xmlns:a16="http://schemas.microsoft.com/office/drawing/2014/main" id="{7F6CAAB1-14AD-B97A-A244-BF2A154648FF}"/>
              </a:ext>
            </a:extLst>
          </p:cNvPr>
          <p:cNvSpPr>
            <a:spLocks noGrp="1"/>
          </p:cNvSpPr>
          <p:nvPr>
            <p:ph type="dt" sz="half" idx="10"/>
          </p:nvPr>
        </p:nvSpPr>
        <p:spPr/>
        <p:txBody>
          <a:bodyPr/>
          <a:lstStyle>
            <a:lvl1pPr>
              <a:defRPr/>
            </a:lvl1pPr>
          </a:lstStyle>
          <a:p>
            <a:fld id="{A3D7E669-576F-AE44-9FAF-3FB022093EF5}" type="datetimeFigureOut">
              <a:rPr lang="ru-RU" smtClean="0"/>
              <a:pPr/>
              <a:t>30.06.2026</a:t>
            </a:fld>
            <a:endParaRPr lang="ru-RU" dirty="0"/>
          </a:p>
        </p:txBody>
      </p:sp>
      <p:sp>
        <p:nvSpPr>
          <p:cNvPr id="5" name="Нижний колонтитул 4">
            <a:extLst>
              <a:ext uri="{FF2B5EF4-FFF2-40B4-BE49-F238E27FC236}">
                <a16:creationId xmlns:a16="http://schemas.microsoft.com/office/drawing/2014/main" id="{BFC96CD6-FBF9-818E-AA0D-0C9F79220EE6}"/>
              </a:ext>
            </a:extLst>
          </p:cNvPr>
          <p:cNvSpPr>
            <a:spLocks noGrp="1"/>
          </p:cNvSpPr>
          <p:nvPr>
            <p:ph type="ftr" sz="quarter" idx="11"/>
          </p:nvPr>
        </p:nvSpPr>
        <p:spPr/>
        <p:txBody>
          <a:bodyPr/>
          <a:lstStyle>
            <a:lvl1pPr>
              <a:defRPr/>
            </a:lvl1pPr>
          </a:lstStyle>
          <a:p>
            <a:endParaRPr lang="ru-RU" dirty="0"/>
          </a:p>
        </p:txBody>
      </p:sp>
      <p:sp>
        <p:nvSpPr>
          <p:cNvPr id="6" name="Номер слайда 5">
            <a:extLst>
              <a:ext uri="{FF2B5EF4-FFF2-40B4-BE49-F238E27FC236}">
                <a16:creationId xmlns:a16="http://schemas.microsoft.com/office/drawing/2014/main" id="{743888EC-EA30-5407-57A4-D1E624412BFB}"/>
              </a:ext>
            </a:extLst>
          </p:cNvPr>
          <p:cNvSpPr>
            <a:spLocks noGrp="1"/>
          </p:cNvSpPr>
          <p:nvPr>
            <p:ph type="sldNum" sz="quarter" idx="12"/>
          </p:nvPr>
        </p:nvSpPr>
        <p:spPr/>
        <p:txBody>
          <a:bodyPr/>
          <a:lstStyle>
            <a:lvl1pPr>
              <a:defRPr/>
            </a:lvl1pPr>
          </a:lstStyle>
          <a:p>
            <a:fld id="{AD849ED1-8103-A046-BD67-9AAF8E124267}" type="slidenum">
              <a:rPr lang="ru-RU" smtClean="0"/>
              <a:pPr/>
              <a:t>‹#›</a:t>
            </a:fld>
            <a:endParaRPr lang="ru-RU" dirty="0"/>
          </a:p>
        </p:txBody>
      </p:sp>
    </p:spTree>
    <p:extLst>
      <p:ext uri="{BB962C8B-B14F-4D97-AF65-F5344CB8AC3E}">
        <p14:creationId xmlns:p14="http://schemas.microsoft.com/office/powerpoint/2010/main" val="155962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DEBCB95-3B9B-8289-5D05-435221D3F22F}"/>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E515FF73-0238-DBDB-D480-E11FCD7C167E}"/>
              </a:ext>
            </a:extLst>
          </p:cNvPr>
          <p:cNvSpPr>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Дата 3">
            <a:extLst>
              <a:ext uri="{FF2B5EF4-FFF2-40B4-BE49-F238E27FC236}">
                <a16:creationId xmlns:a16="http://schemas.microsoft.com/office/drawing/2014/main" id="{6374CA7A-4FCC-CA92-42FE-4424F523D16B}"/>
              </a:ext>
            </a:extLst>
          </p:cNvPr>
          <p:cNvSpPr>
            <a:spLocks noGrp="1"/>
          </p:cNvSpPr>
          <p:nvPr>
            <p:ph type="dt" sz="half" idx="10"/>
          </p:nvPr>
        </p:nvSpPr>
        <p:spPr/>
        <p:txBody>
          <a:bodyPr/>
          <a:lstStyle>
            <a:lvl1pPr>
              <a:defRPr/>
            </a:lvl1pPr>
          </a:lstStyle>
          <a:p>
            <a:fld id="{A3D7E669-576F-AE44-9FAF-3FB022093EF5}" type="datetimeFigureOut">
              <a:rPr lang="ru-RU" smtClean="0"/>
              <a:pPr/>
              <a:t>30.06.2026</a:t>
            </a:fld>
            <a:endParaRPr lang="ru-RU" dirty="0"/>
          </a:p>
        </p:txBody>
      </p:sp>
      <p:sp>
        <p:nvSpPr>
          <p:cNvPr id="5" name="Нижний колонтитул 4">
            <a:extLst>
              <a:ext uri="{FF2B5EF4-FFF2-40B4-BE49-F238E27FC236}">
                <a16:creationId xmlns:a16="http://schemas.microsoft.com/office/drawing/2014/main" id="{F1C9DB6F-27A1-359E-8728-235D3936CE77}"/>
              </a:ext>
            </a:extLst>
          </p:cNvPr>
          <p:cNvSpPr>
            <a:spLocks noGrp="1"/>
          </p:cNvSpPr>
          <p:nvPr>
            <p:ph type="ftr" sz="quarter" idx="11"/>
          </p:nvPr>
        </p:nvSpPr>
        <p:spPr/>
        <p:txBody>
          <a:bodyPr/>
          <a:lstStyle>
            <a:lvl1pPr>
              <a:defRPr/>
            </a:lvl1pPr>
          </a:lstStyle>
          <a:p>
            <a:endParaRPr lang="ru-RU" dirty="0"/>
          </a:p>
        </p:txBody>
      </p:sp>
      <p:sp>
        <p:nvSpPr>
          <p:cNvPr id="6" name="Номер слайда 5">
            <a:extLst>
              <a:ext uri="{FF2B5EF4-FFF2-40B4-BE49-F238E27FC236}">
                <a16:creationId xmlns:a16="http://schemas.microsoft.com/office/drawing/2014/main" id="{A82A811F-62D0-39AA-248E-105FA63D161B}"/>
              </a:ext>
            </a:extLst>
          </p:cNvPr>
          <p:cNvSpPr>
            <a:spLocks noGrp="1"/>
          </p:cNvSpPr>
          <p:nvPr>
            <p:ph type="sldNum" sz="quarter" idx="12"/>
          </p:nvPr>
        </p:nvSpPr>
        <p:spPr/>
        <p:txBody>
          <a:bodyPr/>
          <a:lstStyle>
            <a:lvl1pPr>
              <a:defRPr/>
            </a:lvl1pPr>
          </a:lstStyle>
          <a:p>
            <a:fld id="{AD849ED1-8103-A046-BD67-9AAF8E124267}" type="slidenum">
              <a:rPr lang="ru-RU" smtClean="0"/>
              <a:pPr/>
              <a:t>‹#›</a:t>
            </a:fld>
            <a:endParaRPr lang="ru-RU" dirty="0"/>
          </a:p>
        </p:txBody>
      </p:sp>
    </p:spTree>
    <p:extLst>
      <p:ext uri="{BB962C8B-B14F-4D97-AF65-F5344CB8AC3E}">
        <p14:creationId xmlns:p14="http://schemas.microsoft.com/office/powerpoint/2010/main" val="369490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A3F4702E-17C7-4AD7-E8E2-480943C701CC}"/>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AD61B025-1BA2-ED62-F8FE-287700CF2969}"/>
              </a:ext>
            </a:extLst>
          </p:cNvPr>
          <p:cNvSpPr>
            <a:spLocks noGrp="1"/>
          </p:cNvSpPr>
          <p:nvPr>
            <p:ph type="body" orient="vert" idx="1"/>
          </p:nvPr>
        </p:nvSpPr>
        <p:spPr>
          <a:xfrm>
            <a:off x="838200" y="365125"/>
            <a:ext cx="7734300" cy="5811838"/>
          </a:xfrm>
        </p:spPr>
        <p:txBody>
          <a:bodyPr vert="eaVert"/>
          <a:lstStyle>
            <a:lvl1pPr>
              <a:defRPr/>
            </a:lvl1pPr>
            <a:lvl2pPr>
              <a:defRPr/>
            </a:lvl2pPr>
            <a:lvl3pPr>
              <a:defRPr/>
            </a:lvl3pPr>
            <a:lvl4pPr>
              <a:defRPr/>
            </a:lvl4pPr>
            <a:lvl5pPr>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Дата 3">
            <a:extLst>
              <a:ext uri="{FF2B5EF4-FFF2-40B4-BE49-F238E27FC236}">
                <a16:creationId xmlns:a16="http://schemas.microsoft.com/office/drawing/2014/main" id="{5C4CB4EC-A84B-0D61-658D-1B0A2E266C36}"/>
              </a:ext>
            </a:extLst>
          </p:cNvPr>
          <p:cNvSpPr>
            <a:spLocks noGrp="1"/>
          </p:cNvSpPr>
          <p:nvPr>
            <p:ph type="dt" sz="half" idx="10"/>
          </p:nvPr>
        </p:nvSpPr>
        <p:spPr/>
        <p:txBody>
          <a:bodyPr/>
          <a:lstStyle>
            <a:lvl1pPr>
              <a:defRPr/>
            </a:lvl1pPr>
          </a:lstStyle>
          <a:p>
            <a:fld id="{A3D7E669-576F-AE44-9FAF-3FB022093EF5}" type="datetimeFigureOut">
              <a:rPr lang="ru-RU" smtClean="0"/>
              <a:pPr/>
              <a:t>30.06.2026</a:t>
            </a:fld>
            <a:endParaRPr lang="ru-RU" dirty="0"/>
          </a:p>
        </p:txBody>
      </p:sp>
      <p:sp>
        <p:nvSpPr>
          <p:cNvPr id="5" name="Нижний колонтитул 4">
            <a:extLst>
              <a:ext uri="{FF2B5EF4-FFF2-40B4-BE49-F238E27FC236}">
                <a16:creationId xmlns:a16="http://schemas.microsoft.com/office/drawing/2014/main" id="{E2A94F97-CF43-413B-4C16-3119AC303DCE}"/>
              </a:ext>
            </a:extLst>
          </p:cNvPr>
          <p:cNvSpPr>
            <a:spLocks noGrp="1"/>
          </p:cNvSpPr>
          <p:nvPr>
            <p:ph type="ftr" sz="quarter" idx="11"/>
          </p:nvPr>
        </p:nvSpPr>
        <p:spPr/>
        <p:txBody>
          <a:bodyPr/>
          <a:lstStyle>
            <a:lvl1pPr>
              <a:defRPr/>
            </a:lvl1pPr>
          </a:lstStyle>
          <a:p>
            <a:endParaRPr lang="ru-RU" dirty="0"/>
          </a:p>
        </p:txBody>
      </p:sp>
      <p:sp>
        <p:nvSpPr>
          <p:cNvPr id="6" name="Номер слайда 5">
            <a:extLst>
              <a:ext uri="{FF2B5EF4-FFF2-40B4-BE49-F238E27FC236}">
                <a16:creationId xmlns:a16="http://schemas.microsoft.com/office/drawing/2014/main" id="{8CB65D72-0FB8-374B-C968-27EF0F28A29D}"/>
              </a:ext>
            </a:extLst>
          </p:cNvPr>
          <p:cNvSpPr>
            <a:spLocks noGrp="1"/>
          </p:cNvSpPr>
          <p:nvPr>
            <p:ph type="sldNum" sz="quarter" idx="12"/>
          </p:nvPr>
        </p:nvSpPr>
        <p:spPr/>
        <p:txBody>
          <a:bodyPr/>
          <a:lstStyle>
            <a:lvl1pPr>
              <a:defRPr/>
            </a:lvl1pPr>
          </a:lstStyle>
          <a:p>
            <a:fld id="{AD849ED1-8103-A046-BD67-9AAF8E124267}" type="slidenum">
              <a:rPr lang="ru-RU" smtClean="0"/>
              <a:pPr/>
              <a:t>‹#›</a:t>
            </a:fld>
            <a:endParaRPr lang="ru-RU" dirty="0"/>
          </a:p>
        </p:txBody>
      </p:sp>
    </p:spTree>
    <p:extLst>
      <p:ext uri="{BB962C8B-B14F-4D97-AF65-F5344CB8AC3E}">
        <p14:creationId xmlns:p14="http://schemas.microsoft.com/office/powerpoint/2010/main" val="30564113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C8CF491-5D04-D718-0F53-6AA8AB22064D}"/>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3B072A36-6FCE-6921-E490-A7ADFE218211}"/>
              </a:ext>
            </a:extLst>
          </p:cNvPr>
          <p:cNvSpPr>
            <a:spLocks noGrp="1"/>
          </p:cNvSpPr>
          <p:nvPr>
            <p:ph idx="1"/>
          </p:nvPr>
        </p:nvSpPr>
        <p:spPr/>
        <p:txBody>
          <a:bodyPr/>
          <a:lstStyle>
            <a:lvl1pPr>
              <a:defRPr/>
            </a:lvl1pPr>
            <a:lvl2pPr>
              <a:defRPr/>
            </a:lvl2pPr>
            <a:lvl3pPr>
              <a:defRPr/>
            </a:lvl3pPr>
            <a:lvl4pPr>
              <a:defRPr/>
            </a:lvl4pPr>
            <a:lvl5pPr>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Дата 3">
            <a:extLst>
              <a:ext uri="{FF2B5EF4-FFF2-40B4-BE49-F238E27FC236}">
                <a16:creationId xmlns:a16="http://schemas.microsoft.com/office/drawing/2014/main" id="{BEB5FBEC-D775-1F65-EC86-5763E3DE6C71}"/>
              </a:ext>
            </a:extLst>
          </p:cNvPr>
          <p:cNvSpPr>
            <a:spLocks noGrp="1"/>
          </p:cNvSpPr>
          <p:nvPr>
            <p:ph type="dt" sz="half" idx="10"/>
          </p:nvPr>
        </p:nvSpPr>
        <p:spPr/>
        <p:txBody>
          <a:bodyPr/>
          <a:lstStyle>
            <a:lvl1pPr>
              <a:defRPr/>
            </a:lvl1pPr>
          </a:lstStyle>
          <a:p>
            <a:fld id="{A3D7E669-576F-AE44-9FAF-3FB022093EF5}" type="datetimeFigureOut">
              <a:rPr lang="ru-RU" smtClean="0"/>
              <a:pPr/>
              <a:t>30.06.2026</a:t>
            </a:fld>
            <a:endParaRPr lang="ru-RU" dirty="0"/>
          </a:p>
        </p:txBody>
      </p:sp>
      <p:sp>
        <p:nvSpPr>
          <p:cNvPr id="5" name="Нижний колонтитул 4">
            <a:extLst>
              <a:ext uri="{FF2B5EF4-FFF2-40B4-BE49-F238E27FC236}">
                <a16:creationId xmlns:a16="http://schemas.microsoft.com/office/drawing/2014/main" id="{876CF59F-258B-0B11-799B-3347FA50A972}"/>
              </a:ext>
            </a:extLst>
          </p:cNvPr>
          <p:cNvSpPr>
            <a:spLocks noGrp="1"/>
          </p:cNvSpPr>
          <p:nvPr>
            <p:ph type="ftr" sz="quarter" idx="11"/>
          </p:nvPr>
        </p:nvSpPr>
        <p:spPr/>
        <p:txBody>
          <a:bodyPr/>
          <a:lstStyle>
            <a:lvl1pPr>
              <a:defRPr/>
            </a:lvl1pPr>
          </a:lstStyle>
          <a:p>
            <a:endParaRPr lang="ru-RU" dirty="0"/>
          </a:p>
        </p:txBody>
      </p:sp>
      <p:sp>
        <p:nvSpPr>
          <p:cNvPr id="6" name="Номер слайда 5">
            <a:extLst>
              <a:ext uri="{FF2B5EF4-FFF2-40B4-BE49-F238E27FC236}">
                <a16:creationId xmlns:a16="http://schemas.microsoft.com/office/drawing/2014/main" id="{8B3DC49E-89F0-787F-B842-CBF33E7D5FAA}"/>
              </a:ext>
            </a:extLst>
          </p:cNvPr>
          <p:cNvSpPr>
            <a:spLocks noGrp="1"/>
          </p:cNvSpPr>
          <p:nvPr>
            <p:ph type="sldNum" sz="quarter" idx="12"/>
          </p:nvPr>
        </p:nvSpPr>
        <p:spPr/>
        <p:txBody>
          <a:bodyPr/>
          <a:lstStyle>
            <a:lvl1pPr>
              <a:defRPr/>
            </a:lvl1pPr>
          </a:lstStyle>
          <a:p>
            <a:fld id="{AD849ED1-8103-A046-BD67-9AAF8E124267}" type="slidenum">
              <a:rPr lang="ru-RU" smtClean="0"/>
              <a:pPr/>
              <a:t>‹#›</a:t>
            </a:fld>
            <a:endParaRPr lang="ru-RU" dirty="0"/>
          </a:p>
        </p:txBody>
      </p:sp>
    </p:spTree>
    <p:extLst>
      <p:ext uri="{BB962C8B-B14F-4D97-AF65-F5344CB8AC3E}">
        <p14:creationId xmlns:p14="http://schemas.microsoft.com/office/powerpoint/2010/main" val="5114407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0A04B3E-C6FA-D307-0C4F-85DCAB7A94A7}"/>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A883723A-A681-6C79-AE40-C1EC6FC45FC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dirty="0"/>
              <a:t>Образец текста</a:t>
            </a:r>
          </a:p>
        </p:txBody>
      </p:sp>
      <p:sp>
        <p:nvSpPr>
          <p:cNvPr id="4" name="Дата 3">
            <a:extLst>
              <a:ext uri="{FF2B5EF4-FFF2-40B4-BE49-F238E27FC236}">
                <a16:creationId xmlns:a16="http://schemas.microsoft.com/office/drawing/2014/main" id="{0A112902-08B4-7358-685E-EBEEAB56D6DF}"/>
              </a:ext>
            </a:extLst>
          </p:cNvPr>
          <p:cNvSpPr>
            <a:spLocks noGrp="1"/>
          </p:cNvSpPr>
          <p:nvPr>
            <p:ph type="dt" sz="half" idx="10"/>
          </p:nvPr>
        </p:nvSpPr>
        <p:spPr/>
        <p:txBody>
          <a:bodyPr/>
          <a:lstStyle>
            <a:lvl1pPr>
              <a:defRPr/>
            </a:lvl1pPr>
          </a:lstStyle>
          <a:p>
            <a:fld id="{A3D7E669-576F-AE44-9FAF-3FB022093EF5}" type="datetimeFigureOut">
              <a:rPr lang="ru-RU" smtClean="0"/>
              <a:pPr/>
              <a:t>30.06.2026</a:t>
            </a:fld>
            <a:endParaRPr lang="ru-RU" dirty="0"/>
          </a:p>
        </p:txBody>
      </p:sp>
      <p:sp>
        <p:nvSpPr>
          <p:cNvPr id="5" name="Нижний колонтитул 4">
            <a:extLst>
              <a:ext uri="{FF2B5EF4-FFF2-40B4-BE49-F238E27FC236}">
                <a16:creationId xmlns:a16="http://schemas.microsoft.com/office/drawing/2014/main" id="{022722A6-DF5A-DF23-01A1-01AD1D322271}"/>
              </a:ext>
            </a:extLst>
          </p:cNvPr>
          <p:cNvSpPr>
            <a:spLocks noGrp="1"/>
          </p:cNvSpPr>
          <p:nvPr>
            <p:ph type="ftr" sz="quarter" idx="11"/>
          </p:nvPr>
        </p:nvSpPr>
        <p:spPr/>
        <p:txBody>
          <a:bodyPr/>
          <a:lstStyle>
            <a:lvl1pPr>
              <a:defRPr/>
            </a:lvl1pPr>
          </a:lstStyle>
          <a:p>
            <a:endParaRPr lang="ru-RU" dirty="0"/>
          </a:p>
        </p:txBody>
      </p:sp>
      <p:sp>
        <p:nvSpPr>
          <p:cNvPr id="6" name="Номер слайда 5">
            <a:extLst>
              <a:ext uri="{FF2B5EF4-FFF2-40B4-BE49-F238E27FC236}">
                <a16:creationId xmlns:a16="http://schemas.microsoft.com/office/drawing/2014/main" id="{29AC895A-50A3-95D6-01F4-7A651174E122}"/>
              </a:ext>
            </a:extLst>
          </p:cNvPr>
          <p:cNvSpPr>
            <a:spLocks noGrp="1"/>
          </p:cNvSpPr>
          <p:nvPr>
            <p:ph type="sldNum" sz="quarter" idx="12"/>
          </p:nvPr>
        </p:nvSpPr>
        <p:spPr/>
        <p:txBody>
          <a:bodyPr/>
          <a:lstStyle>
            <a:lvl1pPr>
              <a:defRPr/>
            </a:lvl1pPr>
          </a:lstStyle>
          <a:p>
            <a:fld id="{AD849ED1-8103-A046-BD67-9AAF8E124267}" type="slidenum">
              <a:rPr lang="ru-RU" smtClean="0"/>
              <a:pPr/>
              <a:t>‹#›</a:t>
            </a:fld>
            <a:endParaRPr lang="ru-RU" dirty="0"/>
          </a:p>
        </p:txBody>
      </p:sp>
    </p:spTree>
    <p:extLst>
      <p:ext uri="{BB962C8B-B14F-4D97-AF65-F5344CB8AC3E}">
        <p14:creationId xmlns:p14="http://schemas.microsoft.com/office/powerpoint/2010/main" val="1269040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4C0F40B-1A22-BC5E-59EA-2504D6F3C38B}"/>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4D64C821-BEE0-5B00-8E74-D20CF697860A}"/>
              </a:ext>
            </a:extLst>
          </p:cNvPr>
          <p:cNvSpPr>
            <a:spLocks noGrp="1"/>
          </p:cNvSpPr>
          <p:nvPr>
            <p:ph sz="half" idx="1"/>
          </p:nvPr>
        </p:nvSpPr>
        <p:spPr>
          <a:xfrm>
            <a:off x="838200" y="1825625"/>
            <a:ext cx="5181600" cy="4351338"/>
          </a:xfrm>
        </p:spPr>
        <p:txBody>
          <a:bodyPr/>
          <a:lstStyle>
            <a:lvl1pPr>
              <a:defRPr/>
            </a:lvl1pPr>
            <a:lvl2pPr>
              <a:defRPr/>
            </a:lvl2pPr>
            <a:lvl3pPr>
              <a:defRPr/>
            </a:lvl3pPr>
            <a:lvl4pPr>
              <a:defRPr/>
            </a:lvl4pPr>
            <a:lvl5pPr>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Объект 3">
            <a:extLst>
              <a:ext uri="{FF2B5EF4-FFF2-40B4-BE49-F238E27FC236}">
                <a16:creationId xmlns:a16="http://schemas.microsoft.com/office/drawing/2014/main" id="{1B09D641-143B-E0CD-7ACE-B1C534425932}"/>
              </a:ext>
            </a:extLst>
          </p:cNvPr>
          <p:cNvSpPr>
            <a:spLocks noGrp="1"/>
          </p:cNvSpPr>
          <p:nvPr>
            <p:ph sz="half" idx="2"/>
          </p:nvPr>
        </p:nvSpPr>
        <p:spPr>
          <a:xfrm>
            <a:off x="6172200" y="1825625"/>
            <a:ext cx="5181600" cy="4351338"/>
          </a:xfrm>
        </p:spPr>
        <p:txBody>
          <a:bodyPr/>
          <a:lstStyle>
            <a:lvl1pPr>
              <a:defRPr/>
            </a:lvl1pPr>
            <a:lvl2pPr>
              <a:defRPr/>
            </a:lvl2pPr>
            <a:lvl3pPr>
              <a:defRPr/>
            </a:lvl3pPr>
            <a:lvl4pPr>
              <a:defRPr/>
            </a:lvl4pPr>
            <a:lvl5pPr>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5" name="Дата 4">
            <a:extLst>
              <a:ext uri="{FF2B5EF4-FFF2-40B4-BE49-F238E27FC236}">
                <a16:creationId xmlns:a16="http://schemas.microsoft.com/office/drawing/2014/main" id="{3276EBE0-A073-91C7-0565-5ACCC6B81290}"/>
              </a:ext>
            </a:extLst>
          </p:cNvPr>
          <p:cNvSpPr>
            <a:spLocks noGrp="1"/>
          </p:cNvSpPr>
          <p:nvPr>
            <p:ph type="dt" sz="half" idx="10"/>
          </p:nvPr>
        </p:nvSpPr>
        <p:spPr/>
        <p:txBody>
          <a:bodyPr/>
          <a:lstStyle>
            <a:lvl1pPr>
              <a:defRPr/>
            </a:lvl1pPr>
          </a:lstStyle>
          <a:p>
            <a:fld id="{A3D7E669-576F-AE44-9FAF-3FB022093EF5}" type="datetimeFigureOut">
              <a:rPr lang="ru-RU" smtClean="0"/>
              <a:pPr/>
              <a:t>30.06.2026</a:t>
            </a:fld>
            <a:endParaRPr lang="ru-RU" dirty="0"/>
          </a:p>
        </p:txBody>
      </p:sp>
      <p:sp>
        <p:nvSpPr>
          <p:cNvPr id="6" name="Нижний колонтитул 5">
            <a:extLst>
              <a:ext uri="{FF2B5EF4-FFF2-40B4-BE49-F238E27FC236}">
                <a16:creationId xmlns:a16="http://schemas.microsoft.com/office/drawing/2014/main" id="{62E70ACF-B6CE-939B-1BA4-7F9CA5C9F1FC}"/>
              </a:ext>
            </a:extLst>
          </p:cNvPr>
          <p:cNvSpPr>
            <a:spLocks noGrp="1"/>
          </p:cNvSpPr>
          <p:nvPr>
            <p:ph type="ftr" sz="quarter" idx="11"/>
          </p:nvPr>
        </p:nvSpPr>
        <p:spPr/>
        <p:txBody>
          <a:bodyPr/>
          <a:lstStyle>
            <a:lvl1pPr>
              <a:defRPr/>
            </a:lvl1pPr>
          </a:lstStyle>
          <a:p>
            <a:endParaRPr lang="ru-RU" dirty="0"/>
          </a:p>
        </p:txBody>
      </p:sp>
      <p:sp>
        <p:nvSpPr>
          <p:cNvPr id="7" name="Номер слайда 6">
            <a:extLst>
              <a:ext uri="{FF2B5EF4-FFF2-40B4-BE49-F238E27FC236}">
                <a16:creationId xmlns:a16="http://schemas.microsoft.com/office/drawing/2014/main" id="{668B76D3-95F8-1588-BDDD-7DFC7D69330A}"/>
              </a:ext>
            </a:extLst>
          </p:cNvPr>
          <p:cNvSpPr>
            <a:spLocks noGrp="1"/>
          </p:cNvSpPr>
          <p:nvPr>
            <p:ph type="sldNum" sz="quarter" idx="12"/>
          </p:nvPr>
        </p:nvSpPr>
        <p:spPr/>
        <p:txBody>
          <a:bodyPr/>
          <a:lstStyle>
            <a:lvl1pPr>
              <a:defRPr/>
            </a:lvl1pPr>
          </a:lstStyle>
          <a:p>
            <a:fld id="{AD849ED1-8103-A046-BD67-9AAF8E124267}" type="slidenum">
              <a:rPr lang="ru-RU" smtClean="0"/>
              <a:pPr/>
              <a:t>‹#›</a:t>
            </a:fld>
            <a:endParaRPr lang="ru-RU" dirty="0"/>
          </a:p>
        </p:txBody>
      </p:sp>
    </p:spTree>
    <p:extLst>
      <p:ext uri="{BB962C8B-B14F-4D97-AF65-F5344CB8AC3E}">
        <p14:creationId xmlns:p14="http://schemas.microsoft.com/office/powerpoint/2010/main" val="33176335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93CA420-C53B-01E9-2FCE-0E616140FF13}"/>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16A489D1-6E67-6546-C7CB-1310F5A8D4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dirty="0"/>
              <a:t>Образец текста</a:t>
            </a:r>
          </a:p>
        </p:txBody>
      </p:sp>
      <p:sp>
        <p:nvSpPr>
          <p:cNvPr id="4" name="Объект 3">
            <a:extLst>
              <a:ext uri="{FF2B5EF4-FFF2-40B4-BE49-F238E27FC236}">
                <a16:creationId xmlns:a16="http://schemas.microsoft.com/office/drawing/2014/main" id="{32FFE8C7-447F-3BEB-2EBD-D4B3DDF87816}"/>
              </a:ext>
            </a:extLst>
          </p:cNvPr>
          <p:cNvSpPr>
            <a:spLocks noGrp="1"/>
          </p:cNvSpPr>
          <p:nvPr>
            <p:ph sz="half" idx="2"/>
          </p:nvPr>
        </p:nvSpPr>
        <p:spPr>
          <a:xfrm>
            <a:off x="839788" y="2505075"/>
            <a:ext cx="5157787" cy="3684588"/>
          </a:xfrm>
        </p:spPr>
        <p:txBody>
          <a:bodyPr/>
          <a:lstStyle>
            <a:lvl1pPr>
              <a:defRPr/>
            </a:lvl1pPr>
            <a:lvl2pPr>
              <a:defRPr/>
            </a:lvl2pPr>
            <a:lvl3pPr>
              <a:defRPr/>
            </a:lvl3pPr>
            <a:lvl4pPr>
              <a:defRPr/>
            </a:lvl4pPr>
            <a:lvl5pPr>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5" name="Текст 4">
            <a:extLst>
              <a:ext uri="{FF2B5EF4-FFF2-40B4-BE49-F238E27FC236}">
                <a16:creationId xmlns:a16="http://schemas.microsoft.com/office/drawing/2014/main" id="{C74D8C08-5809-5D6A-4DC3-936E18A480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dirty="0"/>
              <a:t>Образец текста</a:t>
            </a:r>
          </a:p>
        </p:txBody>
      </p:sp>
      <p:sp>
        <p:nvSpPr>
          <p:cNvPr id="6" name="Объект 5">
            <a:extLst>
              <a:ext uri="{FF2B5EF4-FFF2-40B4-BE49-F238E27FC236}">
                <a16:creationId xmlns:a16="http://schemas.microsoft.com/office/drawing/2014/main" id="{DF96A3CC-E167-AECD-C421-F93D19EF92B8}"/>
              </a:ext>
            </a:extLst>
          </p:cNvPr>
          <p:cNvSpPr>
            <a:spLocks noGrp="1"/>
          </p:cNvSpPr>
          <p:nvPr>
            <p:ph sz="quarter" idx="4"/>
          </p:nvPr>
        </p:nvSpPr>
        <p:spPr>
          <a:xfrm>
            <a:off x="6172200" y="2505075"/>
            <a:ext cx="5183188" cy="3684588"/>
          </a:xfrm>
        </p:spPr>
        <p:txBody>
          <a:bodyPr/>
          <a:lstStyle>
            <a:lvl1pPr>
              <a:defRPr/>
            </a:lvl1pPr>
            <a:lvl2pPr>
              <a:defRPr/>
            </a:lvl2pPr>
            <a:lvl3pPr>
              <a:defRPr/>
            </a:lvl3pPr>
            <a:lvl4pPr>
              <a:defRPr/>
            </a:lvl4pPr>
            <a:lvl5pPr>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7" name="Дата 6">
            <a:extLst>
              <a:ext uri="{FF2B5EF4-FFF2-40B4-BE49-F238E27FC236}">
                <a16:creationId xmlns:a16="http://schemas.microsoft.com/office/drawing/2014/main" id="{DC2D10F6-6C69-D0AC-B06F-4060B48D069D}"/>
              </a:ext>
            </a:extLst>
          </p:cNvPr>
          <p:cNvSpPr>
            <a:spLocks noGrp="1"/>
          </p:cNvSpPr>
          <p:nvPr>
            <p:ph type="dt" sz="half" idx="10"/>
          </p:nvPr>
        </p:nvSpPr>
        <p:spPr/>
        <p:txBody>
          <a:bodyPr/>
          <a:lstStyle>
            <a:lvl1pPr>
              <a:defRPr/>
            </a:lvl1pPr>
          </a:lstStyle>
          <a:p>
            <a:fld id="{A3D7E669-576F-AE44-9FAF-3FB022093EF5}" type="datetimeFigureOut">
              <a:rPr lang="ru-RU" smtClean="0"/>
              <a:pPr/>
              <a:t>30.06.2026</a:t>
            </a:fld>
            <a:endParaRPr lang="ru-RU" dirty="0"/>
          </a:p>
        </p:txBody>
      </p:sp>
      <p:sp>
        <p:nvSpPr>
          <p:cNvPr id="8" name="Нижний колонтитул 7">
            <a:extLst>
              <a:ext uri="{FF2B5EF4-FFF2-40B4-BE49-F238E27FC236}">
                <a16:creationId xmlns:a16="http://schemas.microsoft.com/office/drawing/2014/main" id="{2D752A2C-1DB0-3872-4AFA-517F59FE28E8}"/>
              </a:ext>
            </a:extLst>
          </p:cNvPr>
          <p:cNvSpPr>
            <a:spLocks noGrp="1"/>
          </p:cNvSpPr>
          <p:nvPr>
            <p:ph type="ftr" sz="quarter" idx="11"/>
          </p:nvPr>
        </p:nvSpPr>
        <p:spPr/>
        <p:txBody>
          <a:bodyPr/>
          <a:lstStyle>
            <a:lvl1pPr>
              <a:defRPr/>
            </a:lvl1pPr>
          </a:lstStyle>
          <a:p>
            <a:endParaRPr lang="ru-RU" dirty="0"/>
          </a:p>
        </p:txBody>
      </p:sp>
      <p:sp>
        <p:nvSpPr>
          <p:cNvPr id="9" name="Номер слайда 8">
            <a:extLst>
              <a:ext uri="{FF2B5EF4-FFF2-40B4-BE49-F238E27FC236}">
                <a16:creationId xmlns:a16="http://schemas.microsoft.com/office/drawing/2014/main" id="{DE675682-696E-3796-6CA8-AC7BCD95C706}"/>
              </a:ext>
            </a:extLst>
          </p:cNvPr>
          <p:cNvSpPr>
            <a:spLocks noGrp="1"/>
          </p:cNvSpPr>
          <p:nvPr>
            <p:ph type="sldNum" sz="quarter" idx="12"/>
          </p:nvPr>
        </p:nvSpPr>
        <p:spPr/>
        <p:txBody>
          <a:bodyPr/>
          <a:lstStyle>
            <a:lvl1pPr>
              <a:defRPr/>
            </a:lvl1pPr>
          </a:lstStyle>
          <a:p>
            <a:fld id="{AD849ED1-8103-A046-BD67-9AAF8E124267}" type="slidenum">
              <a:rPr lang="ru-RU" smtClean="0"/>
              <a:pPr/>
              <a:t>‹#›</a:t>
            </a:fld>
            <a:endParaRPr lang="ru-RU" dirty="0"/>
          </a:p>
        </p:txBody>
      </p:sp>
    </p:spTree>
    <p:extLst>
      <p:ext uri="{BB962C8B-B14F-4D97-AF65-F5344CB8AC3E}">
        <p14:creationId xmlns:p14="http://schemas.microsoft.com/office/powerpoint/2010/main" val="1623628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8474C7A-3BAC-5279-7C20-4F6FEABC828F}"/>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2EE94E10-22C2-66F5-47E8-9BA049458450}"/>
              </a:ext>
            </a:extLst>
          </p:cNvPr>
          <p:cNvSpPr>
            <a:spLocks noGrp="1"/>
          </p:cNvSpPr>
          <p:nvPr>
            <p:ph type="dt" sz="half" idx="10"/>
          </p:nvPr>
        </p:nvSpPr>
        <p:spPr/>
        <p:txBody>
          <a:bodyPr/>
          <a:lstStyle>
            <a:lvl1pPr>
              <a:defRPr/>
            </a:lvl1pPr>
          </a:lstStyle>
          <a:p>
            <a:fld id="{A3D7E669-576F-AE44-9FAF-3FB022093EF5}" type="datetimeFigureOut">
              <a:rPr lang="ru-RU" smtClean="0"/>
              <a:pPr/>
              <a:t>30.06.2026</a:t>
            </a:fld>
            <a:endParaRPr lang="ru-RU" dirty="0"/>
          </a:p>
        </p:txBody>
      </p:sp>
      <p:sp>
        <p:nvSpPr>
          <p:cNvPr id="4" name="Нижний колонтитул 3">
            <a:extLst>
              <a:ext uri="{FF2B5EF4-FFF2-40B4-BE49-F238E27FC236}">
                <a16:creationId xmlns:a16="http://schemas.microsoft.com/office/drawing/2014/main" id="{DCAE3ED8-97E7-F6FF-09A5-0C14980179A7}"/>
              </a:ext>
            </a:extLst>
          </p:cNvPr>
          <p:cNvSpPr>
            <a:spLocks noGrp="1"/>
          </p:cNvSpPr>
          <p:nvPr>
            <p:ph type="ftr" sz="quarter" idx="11"/>
          </p:nvPr>
        </p:nvSpPr>
        <p:spPr/>
        <p:txBody>
          <a:bodyPr/>
          <a:lstStyle>
            <a:lvl1pPr>
              <a:defRPr/>
            </a:lvl1pPr>
          </a:lstStyle>
          <a:p>
            <a:endParaRPr lang="ru-RU" dirty="0"/>
          </a:p>
        </p:txBody>
      </p:sp>
      <p:sp>
        <p:nvSpPr>
          <p:cNvPr id="5" name="Номер слайда 4">
            <a:extLst>
              <a:ext uri="{FF2B5EF4-FFF2-40B4-BE49-F238E27FC236}">
                <a16:creationId xmlns:a16="http://schemas.microsoft.com/office/drawing/2014/main" id="{CC2B14F9-D8BF-17C3-BB18-E39D9E9D012C}"/>
              </a:ext>
            </a:extLst>
          </p:cNvPr>
          <p:cNvSpPr>
            <a:spLocks noGrp="1"/>
          </p:cNvSpPr>
          <p:nvPr>
            <p:ph type="sldNum" sz="quarter" idx="12"/>
          </p:nvPr>
        </p:nvSpPr>
        <p:spPr/>
        <p:txBody>
          <a:bodyPr/>
          <a:lstStyle>
            <a:lvl1pPr>
              <a:defRPr/>
            </a:lvl1pPr>
          </a:lstStyle>
          <a:p>
            <a:fld id="{AD849ED1-8103-A046-BD67-9AAF8E124267}" type="slidenum">
              <a:rPr lang="ru-RU" smtClean="0"/>
              <a:pPr/>
              <a:t>‹#›</a:t>
            </a:fld>
            <a:endParaRPr lang="ru-RU" dirty="0"/>
          </a:p>
        </p:txBody>
      </p:sp>
    </p:spTree>
    <p:extLst>
      <p:ext uri="{BB962C8B-B14F-4D97-AF65-F5344CB8AC3E}">
        <p14:creationId xmlns:p14="http://schemas.microsoft.com/office/powerpoint/2010/main" val="1732309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74D0078E-08FA-9E4F-C725-D18147D28B4C}"/>
              </a:ext>
            </a:extLst>
          </p:cNvPr>
          <p:cNvSpPr>
            <a:spLocks noGrp="1"/>
          </p:cNvSpPr>
          <p:nvPr>
            <p:ph type="dt" sz="half" idx="10"/>
          </p:nvPr>
        </p:nvSpPr>
        <p:spPr/>
        <p:txBody>
          <a:bodyPr/>
          <a:lstStyle>
            <a:lvl1pPr>
              <a:defRPr/>
            </a:lvl1pPr>
          </a:lstStyle>
          <a:p>
            <a:fld id="{A3D7E669-576F-AE44-9FAF-3FB022093EF5}" type="datetimeFigureOut">
              <a:rPr lang="ru-RU" smtClean="0"/>
              <a:pPr/>
              <a:t>30.06.2026</a:t>
            </a:fld>
            <a:endParaRPr lang="ru-RU" dirty="0"/>
          </a:p>
        </p:txBody>
      </p:sp>
      <p:sp>
        <p:nvSpPr>
          <p:cNvPr id="3" name="Нижний колонтитул 2">
            <a:extLst>
              <a:ext uri="{FF2B5EF4-FFF2-40B4-BE49-F238E27FC236}">
                <a16:creationId xmlns:a16="http://schemas.microsoft.com/office/drawing/2014/main" id="{9491A4BD-4242-2AD8-997B-2A5F0ECC2AD0}"/>
              </a:ext>
            </a:extLst>
          </p:cNvPr>
          <p:cNvSpPr>
            <a:spLocks noGrp="1"/>
          </p:cNvSpPr>
          <p:nvPr>
            <p:ph type="ftr" sz="quarter" idx="11"/>
          </p:nvPr>
        </p:nvSpPr>
        <p:spPr/>
        <p:txBody>
          <a:bodyPr/>
          <a:lstStyle>
            <a:lvl1pPr>
              <a:defRPr/>
            </a:lvl1pPr>
          </a:lstStyle>
          <a:p>
            <a:endParaRPr lang="ru-RU" dirty="0"/>
          </a:p>
        </p:txBody>
      </p:sp>
      <p:sp>
        <p:nvSpPr>
          <p:cNvPr id="4" name="Номер слайда 3">
            <a:extLst>
              <a:ext uri="{FF2B5EF4-FFF2-40B4-BE49-F238E27FC236}">
                <a16:creationId xmlns:a16="http://schemas.microsoft.com/office/drawing/2014/main" id="{08CF2070-5BAD-051A-B85C-3AF48E94EC43}"/>
              </a:ext>
            </a:extLst>
          </p:cNvPr>
          <p:cNvSpPr>
            <a:spLocks noGrp="1"/>
          </p:cNvSpPr>
          <p:nvPr>
            <p:ph type="sldNum" sz="quarter" idx="12"/>
          </p:nvPr>
        </p:nvSpPr>
        <p:spPr/>
        <p:txBody>
          <a:bodyPr/>
          <a:lstStyle>
            <a:lvl1pPr>
              <a:defRPr/>
            </a:lvl1pPr>
          </a:lstStyle>
          <a:p>
            <a:fld id="{AD849ED1-8103-A046-BD67-9AAF8E124267}" type="slidenum">
              <a:rPr lang="ru-RU" smtClean="0"/>
              <a:pPr/>
              <a:t>‹#›</a:t>
            </a:fld>
            <a:endParaRPr lang="ru-RU" dirty="0"/>
          </a:p>
        </p:txBody>
      </p:sp>
    </p:spTree>
    <p:extLst>
      <p:ext uri="{BB962C8B-B14F-4D97-AF65-F5344CB8AC3E}">
        <p14:creationId xmlns:p14="http://schemas.microsoft.com/office/powerpoint/2010/main" val="1378793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20DC8D3-B4C6-B659-56E0-C0F0698ED08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7A3D99EA-3F16-B042-28BB-A99EE952B49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Текст 3">
            <a:extLst>
              <a:ext uri="{FF2B5EF4-FFF2-40B4-BE49-F238E27FC236}">
                <a16:creationId xmlns:a16="http://schemas.microsoft.com/office/drawing/2014/main" id="{58372AB0-D7EC-12E6-B493-5D1C3D4EA8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dirty="0"/>
              <a:t>Образец текста</a:t>
            </a:r>
          </a:p>
        </p:txBody>
      </p:sp>
      <p:sp>
        <p:nvSpPr>
          <p:cNvPr id="5" name="Дата 4">
            <a:extLst>
              <a:ext uri="{FF2B5EF4-FFF2-40B4-BE49-F238E27FC236}">
                <a16:creationId xmlns:a16="http://schemas.microsoft.com/office/drawing/2014/main" id="{8529EA5E-35CA-1BEF-C122-289024B3A0B9}"/>
              </a:ext>
            </a:extLst>
          </p:cNvPr>
          <p:cNvSpPr>
            <a:spLocks noGrp="1"/>
          </p:cNvSpPr>
          <p:nvPr>
            <p:ph type="dt" sz="half" idx="10"/>
          </p:nvPr>
        </p:nvSpPr>
        <p:spPr/>
        <p:txBody>
          <a:bodyPr/>
          <a:lstStyle>
            <a:lvl1pPr>
              <a:defRPr/>
            </a:lvl1pPr>
          </a:lstStyle>
          <a:p>
            <a:fld id="{A3D7E669-576F-AE44-9FAF-3FB022093EF5}" type="datetimeFigureOut">
              <a:rPr lang="ru-RU" smtClean="0"/>
              <a:pPr/>
              <a:t>30.06.2026</a:t>
            </a:fld>
            <a:endParaRPr lang="ru-RU" dirty="0"/>
          </a:p>
        </p:txBody>
      </p:sp>
      <p:sp>
        <p:nvSpPr>
          <p:cNvPr id="6" name="Нижний колонтитул 5">
            <a:extLst>
              <a:ext uri="{FF2B5EF4-FFF2-40B4-BE49-F238E27FC236}">
                <a16:creationId xmlns:a16="http://schemas.microsoft.com/office/drawing/2014/main" id="{32F9CA18-BE81-EF19-AD7F-EA17450FCD94}"/>
              </a:ext>
            </a:extLst>
          </p:cNvPr>
          <p:cNvSpPr>
            <a:spLocks noGrp="1"/>
          </p:cNvSpPr>
          <p:nvPr>
            <p:ph type="ftr" sz="quarter" idx="11"/>
          </p:nvPr>
        </p:nvSpPr>
        <p:spPr/>
        <p:txBody>
          <a:bodyPr/>
          <a:lstStyle>
            <a:lvl1pPr>
              <a:defRPr/>
            </a:lvl1pPr>
          </a:lstStyle>
          <a:p>
            <a:endParaRPr lang="ru-RU" dirty="0"/>
          </a:p>
        </p:txBody>
      </p:sp>
      <p:sp>
        <p:nvSpPr>
          <p:cNvPr id="7" name="Номер слайда 6">
            <a:extLst>
              <a:ext uri="{FF2B5EF4-FFF2-40B4-BE49-F238E27FC236}">
                <a16:creationId xmlns:a16="http://schemas.microsoft.com/office/drawing/2014/main" id="{90D5F918-D326-63D4-20A1-F7B073B871D4}"/>
              </a:ext>
            </a:extLst>
          </p:cNvPr>
          <p:cNvSpPr>
            <a:spLocks noGrp="1"/>
          </p:cNvSpPr>
          <p:nvPr>
            <p:ph type="sldNum" sz="quarter" idx="12"/>
          </p:nvPr>
        </p:nvSpPr>
        <p:spPr/>
        <p:txBody>
          <a:bodyPr/>
          <a:lstStyle>
            <a:lvl1pPr>
              <a:defRPr/>
            </a:lvl1pPr>
          </a:lstStyle>
          <a:p>
            <a:fld id="{AD849ED1-8103-A046-BD67-9AAF8E124267}" type="slidenum">
              <a:rPr lang="ru-RU" smtClean="0"/>
              <a:pPr/>
              <a:t>‹#›</a:t>
            </a:fld>
            <a:endParaRPr lang="ru-RU" dirty="0"/>
          </a:p>
        </p:txBody>
      </p:sp>
    </p:spTree>
    <p:extLst>
      <p:ext uri="{BB962C8B-B14F-4D97-AF65-F5344CB8AC3E}">
        <p14:creationId xmlns:p14="http://schemas.microsoft.com/office/powerpoint/2010/main" val="2723178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4421DE-CF6C-AC32-F9BF-93DF77D0ADC3}"/>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3A391DCA-866B-E3C5-5E1B-0CF2661EDDC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a:extLst>
              <a:ext uri="{FF2B5EF4-FFF2-40B4-BE49-F238E27FC236}">
                <a16:creationId xmlns:a16="http://schemas.microsoft.com/office/drawing/2014/main" id="{A5F2FD86-57FA-9BB5-B281-0F8AE437BE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dirty="0"/>
              <a:t>Образец текста</a:t>
            </a:r>
          </a:p>
        </p:txBody>
      </p:sp>
      <p:sp>
        <p:nvSpPr>
          <p:cNvPr id="5" name="Дата 4">
            <a:extLst>
              <a:ext uri="{FF2B5EF4-FFF2-40B4-BE49-F238E27FC236}">
                <a16:creationId xmlns:a16="http://schemas.microsoft.com/office/drawing/2014/main" id="{FF8B1CCA-F142-8496-DCB2-E49BB640564D}"/>
              </a:ext>
            </a:extLst>
          </p:cNvPr>
          <p:cNvSpPr>
            <a:spLocks noGrp="1"/>
          </p:cNvSpPr>
          <p:nvPr>
            <p:ph type="dt" sz="half" idx="10"/>
          </p:nvPr>
        </p:nvSpPr>
        <p:spPr/>
        <p:txBody>
          <a:bodyPr/>
          <a:lstStyle>
            <a:lvl1pPr>
              <a:defRPr/>
            </a:lvl1pPr>
          </a:lstStyle>
          <a:p>
            <a:fld id="{A3D7E669-576F-AE44-9FAF-3FB022093EF5}" type="datetimeFigureOut">
              <a:rPr lang="ru-RU" smtClean="0"/>
              <a:pPr/>
              <a:t>30.06.2026</a:t>
            </a:fld>
            <a:endParaRPr lang="ru-RU" dirty="0"/>
          </a:p>
        </p:txBody>
      </p:sp>
      <p:sp>
        <p:nvSpPr>
          <p:cNvPr id="6" name="Нижний колонтитул 5">
            <a:extLst>
              <a:ext uri="{FF2B5EF4-FFF2-40B4-BE49-F238E27FC236}">
                <a16:creationId xmlns:a16="http://schemas.microsoft.com/office/drawing/2014/main" id="{AA55AA6A-88EA-8D3A-0903-C39B469D59CD}"/>
              </a:ext>
            </a:extLst>
          </p:cNvPr>
          <p:cNvSpPr>
            <a:spLocks noGrp="1"/>
          </p:cNvSpPr>
          <p:nvPr>
            <p:ph type="ftr" sz="quarter" idx="11"/>
          </p:nvPr>
        </p:nvSpPr>
        <p:spPr/>
        <p:txBody>
          <a:bodyPr/>
          <a:lstStyle>
            <a:lvl1pPr>
              <a:defRPr/>
            </a:lvl1pPr>
          </a:lstStyle>
          <a:p>
            <a:endParaRPr lang="ru-RU" dirty="0"/>
          </a:p>
        </p:txBody>
      </p:sp>
      <p:sp>
        <p:nvSpPr>
          <p:cNvPr id="7" name="Номер слайда 6">
            <a:extLst>
              <a:ext uri="{FF2B5EF4-FFF2-40B4-BE49-F238E27FC236}">
                <a16:creationId xmlns:a16="http://schemas.microsoft.com/office/drawing/2014/main" id="{1CE98377-2EC7-0B18-F20F-0E1FAAACC6B8}"/>
              </a:ext>
            </a:extLst>
          </p:cNvPr>
          <p:cNvSpPr>
            <a:spLocks noGrp="1"/>
          </p:cNvSpPr>
          <p:nvPr>
            <p:ph type="sldNum" sz="quarter" idx="12"/>
          </p:nvPr>
        </p:nvSpPr>
        <p:spPr/>
        <p:txBody>
          <a:bodyPr/>
          <a:lstStyle>
            <a:lvl1pPr>
              <a:defRPr/>
            </a:lvl1pPr>
          </a:lstStyle>
          <a:p>
            <a:fld id="{AD849ED1-8103-A046-BD67-9AAF8E124267}" type="slidenum">
              <a:rPr lang="ru-RU" smtClean="0"/>
              <a:pPr/>
              <a:t>‹#›</a:t>
            </a:fld>
            <a:endParaRPr lang="ru-RU" dirty="0"/>
          </a:p>
        </p:txBody>
      </p:sp>
    </p:spTree>
    <p:extLst>
      <p:ext uri="{BB962C8B-B14F-4D97-AF65-F5344CB8AC3E}">
        <p14:creationId xmlns:p14="http://schemas.microsoft.com/office/powerpoint/2010/main" val="2938012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21B8BD5-B761-65CD-82D1-26FC7E802CC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dirty="0"/>
              <a:t>Образец заголовка</a:t>
            </a:r>
          </a:p>
        </p:txBody>
      </p:sp>
      <p:sp>
        <p:nvSpPr>
          <p:cNvPr id="3" name="Текст 2">
            <a:extLst>
              <a:ext uri="{FF2B5EF4-FFF2-40B4-BE49-F238E27FC236}">
                <a16:creationId xmlns:a16="http://schemas.microsoft.com/office/drawing/2014/main" id="{C5CEFF30-7424-5B34-E0C6-A83370BC8B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Дата 3">
            <a:extLst>
              <a:ext uri="{FF2B5EF4-FFF2-40B4-BE49-F238E27FC236}">
                <a16:creationId xmlns:a16="http://schemas.microsoft.com/office/drawing/2014/main" id="{6A7B5D60-56E4-659B-EAD3-8342F7B612E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D7E669-576F-AE44-9FAF-3FB022093EF5}" type="datetimeFigureOut">
              <a:rPr lang="ru-RU" smtClean="0"/>
              <a:pPr/>
              <a:t>30.06.2026</a:t>
            </a:fld>
            <a:endParaRPr lang="ru-RU" dirty="0"/>
          </a:p>
        </p:txBody>
      </p:sp>
      <p:sp>
        <p:nvSpPr>
          <p:cNvPr id="5" name="Нижний колонтитул 4">
            <a:extLst>
              <a:ext uri="{FF2B5EF4-FFF2-40B4-BE49-F238E27FC236}">
                <a16:creationId xmlns:a16="http://schemas.microsoft.com/office/drawing/2014/main" id="{E957CBDF-F2D4-7B6C-EDB6-03ED94B42FC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a:extLst>
              <a:ext uri="{FF2B5EF4-FFF2-40B4-BE49-F238E27FC236}">
                <a16:creationId xmlns:a16="http://schemas.microsoft.com/office/drawing/2014/main" id="{71917357-51D9-B573-7FC1-95E7409B81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849ED1-8103-A046-BD67-9AAF8E124267}" type="slidenum">
              <a:rPr lang="ru-RU" smtClean="0"/>
              <a:pPr/>
              <a:t>‹#›</a:t>
            </a:fld>
            <a:endParaRPr lang="ru-RU" dirty="0"/>
          </a:p>
        </p:txBody>
      </p:sp>
    </p:spTree>
    <p:extLst>
      <p:ext uri="{BB962C8B-B14F-4D97-AF65-F5344CB8AC3E}">
        <p14:creationId xmlns:p14="http://schemas.microsoft.com/office/powerpoint/2010/main" val="2835624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Gilroy" panose="0000050000000000000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8855545-6718-8C92-C649-D795E7418E89}"/>
              </a:ext>
            </a:extLst>
          </p:cNvPr>
          <p:cNvSpPr txBox="1"/>
          <p:nvPr/>
        </p:nvSpPr>
        <p:spPr>
          <a:xfrm>
            <a:off x="874266" y="3067531"/>
            <a:ext cx="9309863" cy="759182"/>
          </a:xfrm>
          <a:prstGeom prst="rect">
            <a:avLst/>
          </a:prstGeom>
          <a:noFill/>
        </p:spPr>
        <p:txBody>
          <a:bodyPr wrap="square" rtlCol="0">
            <a:spAutoFit/>
          </a:bodyPr>
          <a:lstStyle/>
          <a:p>
            <a:pPr>
              <a:lnSpc>
                <a:spcPts val="2600"/>
              </a:lnSpc>
            </a:pPr>
            <a:r>
              <a:rPr lang="ru-RU" sz="2400" b="1" dirty="0">
                <a:solidFill>
                  <a:schemeClr val="bg1"/>
                </a:solidFill>
                <a:latin typeface="Gilroy" panose="00000500000000000000" pitchFamily="2" charset="-52"/>
              </a:rPr>
              <a:t>Крепкий шаг</a:t>
            </a:r>
          </a:p>
          <a:p>
            <a:pPr>
              <a:lnSpc>
                <a:spcPts val="2600"/>
              </a:lnSpc>
            </a:pPr>
            <a:endParaRPr lang="ru-RU" sz="2400" b="1" dirty="0">
              <a:solidFill>
                <a:schemeClr val="bg1"/>
              </a:solidFill>
              <a:latin typeface="Gilroy" panose="00000500000000000000" pitchFamily="2" charset="-52"/>
            </a:endParaRPr>
          </a:p>
        </p:txBody>
      </p:sp>
    </p:spTree>
    <p:extLst>
      <p:ext uri="{BB962C8B-B14F-4D97-AF65-F5344CB8AC3E}">
        <p14:creationId xmlns:p14="http://schemas.microsoft.com/office/powerpoint/2010/main" val="19100820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C0CC9B-6DB8-7567-8661-E751970450D2}"/>
              </a:ext>
            </a:extLst>
          </p:cNvPr>
          <p:cNvSpPr>
            <a:spLocks noGrp="1"/>
          </p:cNvSpPr>
          <p:nvPr>
            <p:ph type="title"/>
          </p:nvPr>
        </p:nvSpPr>
        <p:spPr>
          <a:xfrm>
            <a:off x="188494" y="1082844"/>
            <a:ext cx="10515600" cy="312820"/>
          </a:xfrm>
        </p:spPr>
        <p:txBody>
          <a:bodyPr>
            <a:noAutofit/>
          </a:bodyPr>
          <a:lstStyle/>
          <a:p>
            <a:r>
              <a:rPr lang="ru-RU" sz="2400" b="1" dirty="0">
                <a:solidFill>
                  <a:srgbClr val="8C45F8"/>
                </a:solidFill>
                <a:latin typeface="Gilroy" panose="00000500000000000000" pitchFamily="2" charset="-52"/>
              </a:rPr>
              <a:t>ПРОБЛЕМА</a:t>
            </a:r>
          </a:p>
        </p:txBody>
      </p:sp>
      <p:sp>
        <p:nvSpPr>
          <p:cNvPr id="6" name="TextBox 5">
            <a:extLst>
              <a:ext uri="{FF2B5EF4-FFF2-40B4-BE49-F238E27FC236}">
                <a16:creationId xmlns:a16="http://schemas.microsoft.com/office/drawing/2014/main" id="{FAFEF5AA-10A0-471B-A450-D3674C84727C}"/>
              </a:ext>
            </a:extLst>
          </p:cNvPr>
          <p:cNvSpPr txBox="1"/>
          <p:nvPr/>
        </p:nvSpPr>
        <p:spPr bwMode="auto">
          <a:xfrm>
            <a:off x="1557862" y="1481355"/>
            <a:ext cx="1463634" cy="338554"/>
          </a:xfrm>
          <a:prstGeom prst="rect">
            <a:avLst/>
          </a:prstGeom>
          <a:noFill/>
        </p:spPr>
        <p:txBody>
          <a:bodyPr wrap="square" rtlCol="0">
            <a:spAutoFit/>
          </a:bodyPr>
          <a:lstStyle/>
          <a:p>
            <a:r>
              <a:rPr lang="ru-RU" sz="1600" b="1" dirty="0">
                <a:latin typeface="Gilroy" panose="00000500000000000000" pitchFamily="2" charset="-52"/>
              </a:rPr>
              <a:t>Проблема 1</a:t>
            </a:r>
            <a:r>
              <a:rPr lang="en-US" sz="1600" b="1" dirty="0">
                <a:latin typeface="Gilroy" panose="00000500000000000000" pitchFamily="2" charset="-52"/>
              </a:rPr>
              <a:t>:</a:t>
            </a:r>
            <a:endParaRPr lang="ru-RU" sz="1600" b="1" dirty="0">
              <a:latin typeface="Gilroy" panose="00000500000000000000" pitchFamily="2" charset="-52"/>
            </a:endParaRPr>
          </a:p>
        </p:txBody>
      </p:sp>
      <p:sp>
        <p:nvSpPr>
          <p:cNvPr id="7" name="TextBox 6">
            <a:extLst>
              <a:ext uri="{FF2B5EF4-FFF2-40B4-BE49-F238E27FC236}">
                <a16:creationId xmlns:a16="http://schemas.microsoft.com/office/drawing/2014/main" id="{C8098F84-EB91-400D-92AC-D8B0F859E4E0}"/>
              </a:ext>
            </a:extLst>
          </p:cNvPr>
          <p:cNvSpPr txBox="1"/>
          <p:nvPr/>
        </p:nvSpPr>
        <p:spPr bwMode="auto">
          <a:xfrm>
            <a:off x="0" y="1905601"/>
            <a:ext cx="5336526" cy="584775"/>
          </a:xfrm>
          <a:prstGeom prst="rect">
            <a:avLst/>
          </a:prstGeom>
          <a:noFill/>
        </p:spPr>
        <p:txBody>
          <a:bodyPr wrap="square" rtlCol="0">
            <a:spAutoFit/>
          </a:bodyPr>
          <a:lstStyle/>
          <a:p>
            <a:r>
              <a:rPr lang="ru-RU" sz="1600" dirty="0">
                <a:latin typeface="Gilroy" panose="00000500000000000000" pitchFamily="2" charset="-52"/>
              </a:rPr>
              <a:t>Трудность наложения </a:t>
            </a:r>
            <a:r>
              <a:rPr lang="ru-RU" sz="1600" dirty="0" err="1">
                <a:latin typeface="Gilroy" panose="00000500000000000000" pitchFamily="2" charset="-52"/>
              </a:rPr>
              <a:t>иммобилизационной</a:t>
            </a:r>
            <a:r>
              <a:rPr lang="ru-RU" sz="1600" dirty="0">
                <a:latin typeface="Gilroy" panose="00000500000000000000" pitchFamily="2" charset="-52"/>
              </a:rPr>
              <a:t>  шины  не подготовленным человеком</a:t>
            </a:r>
            <a:r>
              <a:rPr lang="en-US" sz="1600" dirty="0">
                <a:latin typeface="Gilroy" panose="00000500000000000000" pitchFamily="2" charset="-52"/>
              </a:rPr>
              <a:t>:</a:t>
            </a:r>
            <a:endParaRPr lang="ru-RU" sz="1600" dirty="0">
              <a:latin typeface="Gilroy" panose="00000500000000000000" pitchFamily="2" charset="-52"/>
            </a:endParaRPr>
          </a:p>
        </p:txBody>
      </p:sp>
      <p:sp>
        <p:nvSpPr>
          <p:cNvPr id="8" name="TextBox 7">
            <a:extLst>
              <a:ext uri="{FF2B5EF4-FFF2-40B4-BE49-F238E27FC236}">
                <a16:creationId xmlns:a16="http://schemas.microsoft.com/office/drawing/2014/main" id="{94ABA5C0-D0DA-43F0-861B-C08C672F3FAD}"/>
              </a:ext>
            </a:extLst>
          </p:cNvPr>
          <p:cNvSpPr txBox="1"/>
          <p:nvPr/>
        </p:nvSpPr>
        <p:spPr bwMode="auto">
          <a:xfrm>
            <a:off x="0" y="2503659"/>
            <a:ext cx="4460682" cy="2062103"/>
          </a:xfrm>
          <a:prstGeom prst="rect">
            <a:avLst/>
          </a:prstGeom>
          <a:noFill/>
        </p:spPr>
        <p:txBody>
          <a:bodyPr wrap="square" rtlCol="0">
            <a:spAutoFit/>
          </a:bodyPr>
          <a:lstStyle/>
          <a:p>
            <a:pPr algn="just"/>
            <a:r>
              <a:rPr lang="ru-RU" sz="1600" dirty="0">
                <a:latin typeface="Gilroy" panose="00000500000000000000" pitchFamily="2" charset="-52"/>
              </a:rPr>
              <a:t>Согласно исследованиям, проведенных Военно-медицинской академией им. С.М. Кирова, техника наложения шины достаточно тяжелый и требующий определенных навыков процесс и без этих знаний наложение шины может не оказать должного эффекта или ещё больше навредить поврежденной конечности.</a:t>
            </a:r>
          </a:p>
        </p:txBody>
      </p:sp>
      <p:graphicFrame>
        <p:nvGraphicFramePr>
          <p:cNvPr id="9" name="Диаграмма 8">
            <a:extLst>
              <a:ext uri="{FF2B5EF4-FFF2-40B4-BE49-F238E27FC236}">
                <a16:creationId xmlns:a16="http://schemas.microsoft.com/office/drawing/2014/main" id="{F9E0BDBB-D938-4164-B3D9-49C11C87D741}"/>
              </a:ext>
            </a:extLst>
          </p:cNvPr>
          <p:cNvGraphicFramePr/>
          <p:nvPr>
            <p:extLst>
              <p:ext uri="{D42A27DB-BD31-4B8C-83A1-F6EECF244321}">
                <p14:modId xmlns:p14="http://schemas.microsoft.com/office/powerpoint/2010/main" val="1597766198"/>
              </p:ext>
            </p:extLst>
          </p:nvPr>
        </p:nvGraphicFramePr>
        <p:xfrm>
          <a:off x="0" y="4500438"/>
          <a:ext cx="5963478" cy="2357561"/>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a:extLst>
              <a:ext uri="{FF2B5EF4-FFF2-40B4-BE49-F238E27FC236}">
                <a16:creationId xmlns:a16="http://schemas.microsoft.com/office/drawing/2014/main" id="{997819C2-A197-4168-8DEB-371778CE1B8D}"/>
              </a:ext>
            </a:extLst>
          </p:cNvPr>
          <p:cNvSpPr txBox="1"/>
          <p:nvPr/>
        </p:nvSpPr>
        <p:spPr bwMode="auto">
          <a:xfrm>
            <a:off x="8254496" y="1481355"/>
            <a:ext cx="2379642" cy="338554"/>
          </a:xfrm>
          <a:prstGeom prst="rect">
            <a:avLst/>
          </a:prstGeom>
          <a:noFill/>
        </p:spPr>
        <p:txBody>
          <a:bodyPr wrap="square" rtlCol="0">
            <a:spAutoFit/>
          </a:bodyPr>
          <a:lstStyle/>
          <a:p>
            <a:r>
              <a:rPr lang="ru-RU" sz="1600" b="1" dirty="0">
                <a:latin typeface="Gilroy" panose="00000500000000000000" pitchFamily="2" charset="-52"/>
              </a:rPr>
              <a:t>Проблема 2</a:t>
            </a:r>
            <a:r>
              <a:rPr lang="en-US" sz="1600" b="1" dirty="0">
                <a:latin typeface="Gilroy" panose="00000500000000000000" pitchFamily="2" charset="-52"/>
              </a:rPr>
              <a:t>:</a:t>
            </a:r>
            <a:endParaRPr lang="ru-RU" sz="1600" b="1" dirty="0">
              <a:latin typeface="Gilroy" panose="00000500000000000000" pitchFamily="2" charset="-52"/>
            </a:endParaRPr>
          </a:p>
        </p:txBody>
      </p:sp>
      <p:sp>
        <p:nvSpPr>
          <p:cNvPr id="11" name="TextBox 10">
            <a:extLst>
              <a:ext uri="{FF2B5EF4-FFF2-40B4-BE49-F238E27FC236}">
                <a16:creationId xmlns:a16="http://schemas.microsoft.com/office/drawing/2014/main" id="{9ED1B339-E1C2-4A30-84F1-2E57FFEF0195}"/>
              </a:ext>
            </a:extLst>
          </p:cNvPr>
          <p:cNvSpPr txBox="1"/>
          <p:nvPr/>
        </p:nvSpPr>
        <p:spPr bwMode="auto">
          <a:xfrm>
            <a:off x="6855477" y="1819910"/>
            <a:ext cx="3714049" cy="584775"/>
          </a:xfrm>
          <a:prstGeom prst="rect">
            <a:avLst/>
          </a:prstGeom>
          <a:noFill/>
        </p:spPr>
        <p:txBody>
          <a:bodyPr wrap="square" rtlCol="0">
            <a:spAutoFit/>
          </a:bodyPr>
          <a:lstStyle/>
          <a:p>
            <a:pPr algn="just"/>
            <a:r>
              <a:rPr lang="ru-RU" sz="1600" dirty="0">
                <a:latin typeface="Gilroy" panose="00000500000000000000" pitchFamily="2" charset="-52"/>
              </a:rPr>
              <a:t>Хрупкость и </a:t>
            </a:r>
            <a:r>
              <a:rPr lang="ru-RU" sz="1600" dirty="0" err="1">
                <a:latin typeface="Gilroy" panose="00000500000000000000" pitchFamily="2" charset="-52"/>
              </a:rPr>
              <a:t>габаритность</a:t>
            </a:r>
            <a:r>
              <a:rPr lang="ru-RU" sz="1600" dirty="0">
                <a:latin typeface="Gilroy" panose="00000500000000000000" pitchFamily="2" charset="-52"/>
              </a:rPr>
              <a:t> обычных </a:t>
            </a:r>
            <a:r>
              <a:rPr lang="ru-RU" sz="1600" dirty="0" err="1">
                <a:latin typeface="Gilroy" panose="00000500000000000000" pitchFamily="2" charset="-52"/>
              </a:rPr>
              <a:t>иммобилизационных</a:t>
            </a:r>
            <a:r>
              <a:rPr lang="ru-RU" sz="1600" dirty="0">
                <a:latin typeface="Gilroy" panose="00000500000000000000" pitchFamily="2" charset="-52"/>
              </a:rPr>
              <a:t>  шин</a:t>
            </a:r>
            <a:r>
              <a:rPr lang="en-US" sz="1600" dirty="0">
                <a:latin typeface="Gilroy" panose="00000500000000000000" pitchFamily="2" charset="-52"/>
              </a:rPr>
              <a:t>:</a:t>
            </a:r>
            <a:endParaRPr lang="ru-RU" sz="2800" dirty="0">
              <a:latin typeface="Gilroy" panose="00000500000000000000" pitchFamily="2" charset="-52"/>
            </a:endParaRPr>
          </a:p>
        </p:txBody>
      </p:sp>
      <p:sp>
        <p:nvSpPr>
          <p:cNvPr id="12" name="TextBox 11">
            <a:extLst>
              <a:ext uri="{FF2B5EF4-FFF2-40B4-BE49-F238E27FC236}">
                <a16:creationId xmlns:a16="http://schemas.microsoft.com/office/drawing/2014/main" id="{EACBF50F-3EFC-410E-97E9-7EE168D12800}"/>
              </a:ext>
            </a:extLst>
          </p:cNvPr>
          <p:cNvSpPr txBox="1"/>
          <p:nvPr/>
        </p:nvSpPr>
        <p:spPr bwMode="auto">
          <a:xfrm>
            <a:off x="6096000" y="2490375"/>
            <a:ext cx="6039410" cy="1323439"/>
          </a:xfrm>
          <a:prstGeom prst="rect">
            <a:avLst/>
          </a:prstGeom>
          <a:noFill/>
        </p:spPr>
        <p:txBody>
          <a:bodyPr wrap="square" rtlCol="0">
            <a:spAutoFit/>
          </a:bodyPr>
          <a:lstStyle/>
          <a:p>
            <a:r>
              <a:rPr lang="ru-RU" sz="1600" dirty="0">
                <a:latin typeface="Gilroy" panose="00000500000000000000" pitchFamily="2" charset="-52"/>
              </a:rPr>
              <a:t>Обычные </a:t>
            </a:r>
            <a:r>
              <a:rPr lang="ru-RU" sz="1600" dirty="0" err="1">
                <a:latin typeface="Gilroy" panose="00000500000000000000" pitchFamily="2" charset="-52"/>
              </a:rPr>
              <a:t>иммобилизационные</a:t>
            </a:r>
            <a:r>
              <a:rPr lang="ru-RU" sz="1600" dirty="0">
                <a:latin typeface="Gilroy" panose="00000500000000000000" pitchFamily="2" charset="-52"/>
              </a:rPr>
              <a:t> шины сделаны из различных не прочных материалов от простого дерева, до алюминиевых шин, которые быстро изнашиваются и являются достаточно габаритными, а так же  в среднем достигают диаметра 40 сантиметров.</a:t>
            </a:r>
          </a:p>
        </p:txBody>
      </p:sp>
      <p:graphicFrame>
        <p:nvGraphicFramePr>
          <p:cNvPr id="13" name="Диаграмма 12">
            <a:extLst>
              <a:ext uri="{FF2B5EF4-FFF2-40B4-BE49-F238E27FC236}">
                <a16:creationId xmlns:a16="http://schemas.microsoft.com/office/drawing/2014/main" id="{43934C05-46BF-4A65-B03E-1CA64D1496B6}"/>
              </a:ext>
            </a:extLst>
          </p:cNvPr>
          <p:cNvGraphicFramePr/>
          <p:nvPr>
            <p:extLst>
              <p:ext uri="{D42A27DB-BD31-4B8C-83A1-F6EECF244321}">
                <p14:modId xmlns:p14="http://schemas.microsoft.com/office/powerpoint/2010/main" val="240417179"/>
              </p:ext>
            </p:extLst>
          </p:nvPr>
        </p:nvGraphicFramePr>
        <p:xfrm>
          <a:off x="6096001" y="4319540"/>
          <a:ext cx="6039410" cy="254044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5900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id="{BEA7D3C8-09EA-4DCD-9BC7-586599A7FCC6}"/>
              </a:ext>
            </a:extLst>
          </p:cNvPr>
          <p:cNvSpPr>
            <a:spLocks noGrp="1"/>
          </p:cNvSpPr>
          <p:nvPr>
            <p:ph type="title"/>
          </p:nvPr>
        </p:nvSpPr>
        <p:spPr>
          <a:xfrm>
            <a:off x="188494" y="1082844"/>
            <a:ext cx="10515600" cy="312820"/>
          </a:xfrm>
        </p:spPr>
        <p:txBody>
          <a:bodyPr>
            <a:noAutofit/>
          </a:bodyPr>
          <a:lstStyle/>
          <a:p>
            <a:r>
              <a:rPr lang="ru-RU" sz="2400" b="1" dirty="0">
                <a:solidFill>
                  <a:srgbClr val="8C45F8"/>
                </a:solidFill>
                <a:latin typeface="Gilroy" panose="00000500000000000000" pitchFamily="2" charset="-52"/>
              </a:rPr>
              <a:t>ПРОБЛЕМА</a:t>
            </a:r>
          </a:p>
        </p:txBody>
      </p:sp>
      <p:sp>
        <p:nvSpPr>
          <p:cNvPr id="5" name="TextBox 4">
            <a:extLst>
              <a:ext uri="{FF2B5EF4-FFF2-40B4-BE49-F238E27FC236}">
                <a16:creationId xmlns:a16="http://schemas.microsoft.com/office/drawing/2014/main" id="{12FDDFB5-99BA-4CCE-AB01-7A4214691B37}"/>
              </a:ext>
            </a:extLst>
          </p:cNvPr>
          <p:cNvSpPr txBox="1"/>
          <p:nvPr/>
        </p:nvSpPr>
        <p:spPr bwMode="auto">
          <a:xfrm>
            <a:off x="386630" y="2081918"/>
            <a:ext cx="3950685" cy="1323439"/>
          </a:xfrm>
          <a:prstGeom prst="rect">
            <a:avLst/>
          </a:prstGeom>
          <a:noFill/>
        </p:spPr>
        <p:txBody>
          <a:bodyPr wrap="square" rtlCol="0">
            <a:spAutoFit/>
          </a:bodyPr>
          <a:lstStyle/>
          <a:p>
            <a:r>
              <a:rPr lang="ru-RU" sz="1600" dirty="0">
                <a:latin typeface="Gilroy" panose="00000500000000000000" pitchFamily="2" charset="-52"/>
              </a:rPr>
              <a:t>При использовании обычной </a:t>
            </a:r>
            <a:r>
              <a:rPr lang="ru-RU" sz="1600" dirty="0" err="1">
                <a:latin typeface="Gilroy" panose="00000500000000000000" pitchFamily="2" charset="-52"/>
              </a:rPr>
              <a:t>иммобилизационныой</a:t>
            </a:r>
            <a:r>
              <a:rPr lang="ru-RU" sz="1600" dirty="0">
                <a:latin typeface="Gilroy" panose="00000500000000000000" pitchFamily="2" charset="-52"/>
              </a:rPr>
              <a:t> шины подвижность в  конечности полностью ограничена, что может привести к негативным последствиям.</a:t>
            </a:r>
          </a:p>
        </p:txBody>
      </p:sp>
      <p:sp>
        <p:nvSpPr>
          <p:cNvPr id="6" name="TextBox 5">
            <a:extLst>
              <a:ext uri="{FF2B5EF4-FFF2-40B4-BE49-F238E27FC236}">
                <a16:creationId xmlns:a16="http://schemas.microsoft.com/office/drawing/2014/main" id="{BFB8EF0B-EBC2-4BB0-8CE7-42A56C677488}"/>
              </a:ext>
            </a:extLst>
          </p:cNvPr>
          <p:cNvSpPr txBox="1"/>
          <p:nvPr/>
        </p:nvSpPr>
        <p:spPr bwMode="auto">
          <a:xfrm>
            <a:off x="386630" y="3452644"/>
            <a:ext cx="4985388" cy="2800767"/>
          </a:xfrm>
          <a:prstGeom prst="rect">
            <a:avLst/>
          </a:prstGeom>
          <a:noFill/>
        </p:spPr>
        <p:txBody>
          <a:bodyPr wrap="square" rtlCol="0">
            <a:spAutoFit/>
          </a:bodyPr>
          <a:lstStyle/>
          <a:p>
            <a:r>
              <a:rPr lang="ru-RU" sz="1600" dirty="0">
                <a:latin typeface="Gilroy" panose="00000500000000000000" pitchFamily="2" charset="-52"/>
              </a:rPr>
              <a:t>Использование </a:t>
            </a:r>
            <a:r>
              <a:rPr lang="ru-RU" sz="1600" dirty="0" err="1">
                <a:latin typeface="Gilroy" panose="00000500000000000000" pitchFamily="2" charset="-52"/>
              </a:rPr>
              <a:t>иммобилизационной</a:t>
            </a:r>
            <a:r>
              <a:rPr lang="ru-RU" sz="1600" dirty="0">
                <a:latin typeface="Gilroy" panose="00000500000000000000" pitchFamily="2" charset="-52"/>
              </a:rPr>
              <a:t> шины  ограничивает подвижность. Исследование ученых Y.F. </a:t>
            </a:r>
            <a:r>
              <a:rPr lang="ru-RU" sz="1600" dirty="0" err="1">
                <a:latin typeface="Gilroy" panose="00000500000000000000" pitchFamily="2" charset="-52"/>
              </a:rPr>
              <a:t>Hsieh</a:t>
            </a:r>
            <a:r>
              <a:rPr lang="ru-RU" sz="1600" dirty="0">
                <a:latin typeface="Gilroy" panose="00000500000000000000" pitchFamily="2" charset="-52"/>
              </a:rPr>
              <a:t> и C.H. </a:t>
            </a:r>
            <a:r>
              <a:rPr lang="ru-RU" sz="1600" dirty="0" err="1">
                <a:latin typeface="Gilroy" panose="00000500000000000000" pitchFamily="2" charset="-52"/>
              </a:rPr>
              <a:t>Turner</a:t>
            </a:r>
            <a:r>
              <a:rPr lang="ru-RU" sz="1600" dirty="0">
                <a:latin typeface="Gilroy" panose="00000500000000000000" pitchFamily="2" charset="-52"/>
              </a:rPr>
              <a:t> показывают, что ранняя дозированная нагрузка и микродвижения в зоне перелома стимулируют остеогенез (образование костной ткани) и ускоряют регенерацию.</a:t>
            </a:r>
          </a:p>
          <a:p>
            <a:r>
              <a:rPr lang="ru-RU" sz="1600" dirty="0">
                <a:latin typeface="Gilroy" panose="00000500000000000000" pitchFamily="2" charset="-52"/>
              </a:rPr>
              <a:t>Сохранение минимальной подвижности в суставах предотвращает развитие контрактур и ускоряет реабилитацию.</a:t>
            </a:r>
          </a:p>
          <a:p>
            <a:endParaRPr lang="ru-RU" sz="1600" dirty="0">
              <a:latin typeface="Gilroy" panose="00000500000000000000" pitchFamily="2" charset="-52"/>
            </a:endParaRPr>
          </a:p>
        </p:txBody>
      </p:sp>
      <p:sp>
        <p:nvSpPr>
          <p:cNvPr id="7" name="TextBox 6">
            <a:extLst>
              <a:ext uri="{FF2B5EF4-FFF2-40B4-BE49-F238E27FC236}">
                <a16:creationId xmlns:a16="http://schemas.microsoft.com/office/drawing/2014/main" id="{5AB2B060-30EC-4F99-A821-3197DB23CE4C}"/>
              </a:ext>
            </a:extLst>
          </p:cNvPr>
          <p:cNvSpPr txBox="1"/>
          <p:nvPr/>
        </p:nvSpPr>
        <p:spPr>
          <a:xfrm>
            <a:off x="689664" y="1511453"/>
            <a:ext cx="2244367" cy="338554"/>
          </a:xfrm>
          <a:prstGeom prst="rect">
            <a:avLst/>
          </a:prstGeom>
          <a:noFill/>
        </p:spPr>
        <p:txBody>
          <a:bodyPr wrap="square" rtlCol="0">
            <a:spAutoFit/>
          </a:bodyPr>
          <a:lstStyle/>
          <a:p>
            <a:r>
              <a:rPr lang="ru-RU" sz="1600" b="1" dirty="0">
                <a:latin typeface="Gilroy" panose="00000500000000000000" pitchFamily="2" charset="-52"/>
              </a:rPr>
              <a:t>Проблема 3</a:t>
            </a:r>
            <a:r>
              <a:rPr lang="en-US" sz="1600" b="1" dirty="0">
                <a:latin typeface="Gilroy" panose="00000500000000000000" pitchFamily="2" charset="-52"/>
              </a:rPr>
              <a:t>:</a:t>
            </a:r>
            <a:endParaRPr lang="ru-RU" sz="1600" b="1" dirty="0">
              <a:latin typeface="Gilroy" panose="00000500000000000000" pitchFamily="2" charset="-52"/>
            </a:endParaRPr>
          </a:p>
        </p:txBody>
      </p:sp>
      <p:graphicFrame>
        <p:nvGraphicFramePr>
          <p:cNvPr id="8" name="Диаграмма 7">
            <a:extLst>
              <a:ext uri="{FF2B5EF4-FFF2-40B4-BE49-F238E27FC236}">
                <a16:creationId xmlns:a16="http://schemas.microsoft.com/office/drawing/2014/main" id="{C6BBA49B-E1BD-4143-B4D3-CB89E62321B0}"/>
              </a:ext>
            </a:extLst>
          </p:cNvPr>
          <p:cNvGraphicFramePr/>
          <p:nvPr>
            <p:extLst>
              <p:ext uri="{D42A27DB-BD31-4B8C-83A1-F6EECF244321}">
                <p14:modId xmlns:p14="http://schemas.microsoft.com/office/powerpoint/2010/main" val="1787804940"/>
              </p:ext>
            </p:extLst>
          </p:nvPr>
        </p:nvGraphicFramePr>
        <p:xfrm>
          <a:off x="5372017" y="1693960"/>
          <a:ext cx="6819983" cy="516404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084851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C0CC9B-6DB8-7567-8661-E751970450D2}"/>
              </a:ext>
            </a:extLst>
          </p:cNvPr>
          <p:cNvSpPr>
            <a:spLocks noGrp="1"/>
          </p:cNvSpPr>
          <p:nvPr>
            <p:ph type="title"/>
          </p:nvPr>
        </p:nvSpPr>
        <p:spPr>
          <a:xfrm>
            <a:off x="188494" y="1082844"/>
            <a:ext cx="10515600" cy="312820"/>
          </a:xfrm>
        </p:spPr>
        <p:txBody>
          <a:bodyPr>
            <a:noAutofit/>
          </a:bodyPr>
          <a:lstStyle/>
          <a:p>
            <a:r>
              <a:rPr lang="ru-RU" sz="2400" b="1" dirty="0">
                <a:solidFill>
                  <a:srgbClr val="8C45F8"/>
                </a:solidFill>
                <a:latin typeface="Gilroy" pitchFamily="2" charset="0"/>
              </a:rPr>
              <a:t>АКТУАЛЬНОСТЬ</a:t>
            </a:r>
          </a:p>
        </p:txBody>
      </p:sp>
      <p:pic>
        <p:nvPicPr>
          <p:cNvPr id="6" name="Picture 10" descr="Диаграмма ответов в Формах. Вопрос: Знакомы ли вы с принципом работы технологии «газлифт» (как в офисных креслах или кухонных шкафах)?. Количество ответов: 17 ответов.">
            <a:extLst>
              <a:ext uri="{FF2B5EF4-FFF2-40B4-BE49-F238E27FC236}">
                <a16:creationId xmlns:a16="http://schemas.microsoft.com/office/drawing/2014/main" id="{13C5EFC7-8FCC-4C7A-AA3A-8E27867964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95664"/>
            <a:ext cx="4328937" cy="267540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Диаграмма ответов в Формах. Вопрос: Насколько сложно, по вашему мнению, правильно зафиксировать повреждённую конечность подручными средствами или обычной  иммобилизационной шиной?. Количество ответов: 17 ответов.">
            <a:extLst>
              <a:ext uri="{FF2B5EF4-FFF2-40B4-BE49-F238E27FC236}">
                <a16:creationId xmlns:a16="http://schemas.microsoft.com/office/drawing/2014/main" id="{08B54F2C-E7A5-4328-A69B-1C84020349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8938" y="1463040"/>
            <a:ext cx="3995538" cy="267540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4" descr="Диаграмма ответов в Формах. Вопрос: Насколько, по вашему мнению, актуальна разработка такой  иммобилизационной шины?. Количество ответов: 17 ответов.">
            <a:extLst>
              <a:ext uri="{FF2B5EF4-FFF2-40B4-BE49-F238E27FC236}">
                <a16:creationId xmlns:a16="http://schemas.microsoft.com/office/drawing/2014/main" id="{625CD9F1-3C88-422A-849F-A313D971AFB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060" y="4052738"/>
            <a:ext cx="4160581" cy="280527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2" descr="Диаграмма ответов в Формах. Вопрос: Какие преимущества вы видите у нашей   иммобилизационной шины по сравнению с обычными подручными средствами или обычными  иммобилизационной шинами?. Количество ответов: 17 ответов.">
            <a:extLst>
              <a:ext uri="{FF2B5EF4-FFF2-40B4-BE49-F238E27FC236}">
                <a16:creationId xmlns:a16="http://schemas.microsoft.com/office/drawing/2014/main" id="{4AC39D2F-6C15-47B5-ABF3-E3C3509E167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82408" y="3991976"/>
            <a:ext cx="3827184" cy="286602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Диаграмма ответов в Формах. Вопрос: Сталкивались ли вы или ваши близкие с  переломами костей?. Количество ответов: 17 ответов.">
            <a:extLst>
              <a:ext uri="{FF2B5EF4-FFF2-40B4-BE49-F238E27FC236}">
                <a16:creationId xmlns:a16="http://schemas.microsoft.com/office/drawing/2014/main" id="{739857A4-B0F5-4DC9-AD9D-8BA6588B199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324475" y="1553371"/>
            <a:ext cx="3444624" cy="2063408"/>
          </a:xfrm>
          <a:prstGeom prst="rect">
            <a:avLst/>
          </a:prstGeom>
          <a:noFill/>
          <a:extLst>
            <a:ext uri="{909E8E84-426E-40DD-AFC4-6F175D3DCCD1}">
              <a14:hiddenFill xmlns:a14="http://schemas.microsoft.com/office/drawing/2010/main">
                <a:solidFill>
                  <a:srgbClr val="FFFFFF"/>
                </a:solidFill>
              </a14:hiddenFill>
            </a:ext>
          </a:extLst>
        </p:spPr>
      </p:pic>
      <p:pic>
        <p:nvPicPr>
          <p:cNvPr id="11" name="Рисунок 10">
            <a:extLst>
              <a:ext uri="{FF2B5EF4-FFF2-40B4-BE49-F238E27FC236}">
                <a16:creationId xmlns:a16="http://schemas.microsoft.com/office/drawing/2014/main" id="{A5A0C05A-BB3D-4E74-977F-D570B9A4FE16}"/>
              </a:ext>
            </a:extLst>
          </p:cNvPr>
          <p:cNvPicPr>
            <a:picLocks noChangeAspect="1"/>
          </p:cNvPicPr>
          <p:nvPr/>
        </p:nvPicPr>
        <p:blipFill>
          <a:blip r:embed="rId7"/>
          <a:stretch>
            <a:fillRect/>
          </a:stretch>
        </p:blipFill>
        <p:spPr>
          <a:xfrm>
            <a:off x="9369389" y="4052738"/>
            <a:ext cx="2806551" cy="2768624"/>
          </a:xfrm>
          <a:prstGeom prst="rect">
            <a:avLst/>
          </a:prstGeom>
        </p:spPr>
      </p:pic>
    </p:spTree>
    <p:extLst>
      <p:ext uri="{BB962C8B-B14F-4D97-AF65-F5344CB8AC3E}">
        <p14:creationId xmlns:p14="http://schemas.microsoft.com/office/powerpoint/2010/main" val="23182035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C0CC9B-6DB8-7567-8661-E751970450D2}"/>
              </a:ext>
            </a:extLst>
          </p:cNvPr>
          <p:cNvSpPr>
            <a:spLocks noGrp="1"/>
          </p:cNvSpPr>
          <p:nvPr>
            <p:ph type="title"/>
          </p:nvPr>
        </p:nvSpPr>
        <p:spPr>
          <a:xfrm>
            <a:off x="188494" y="1082844"/>
            <a:ext cx="10515600" cy="312820"/>
          </a:xfrm>
        </p:spPr>
        <p:txBody>
          <a:bodyPr>
            <a:noAutofit/>
          </a:bodyPr>
          <a:lstStyle/>
          <a:p>
            <a:r>
              <a:rPr lang="ru-RU" sz="2400" b="1" dirty="0">
                <a:solidFill>
                  <a:srgbClr val="8C45F8"/>
                </a:solidFill>
                <a:latin typeface="Gilroy" panose="00000500000000000000" pitchFamily="2" charset="-52"/>
              </a:rPr>
              <a:t>РЕШЕНИЕ</a:t>
            </a:r>
          </a:p>
        </p:txBody>
      </p:sp>
      <p:pic>
        <p:nvPicPr>
          <p:cNvPr id="6" name="Picture 2" descr="https://giga.chat/gigachat/files/public/generated/cd8f9390-b170-4ef2-90cc-4ce707fcfe5e">
            <a:extLst>
              <a:ext uri="{FF2B5EF4-FFF2-40B4-BE49-F238E27FC236}">
                <a16:creationId xmlns:a16="http://schemas.microsoft.com/office/drawing/2014/main" id="{9043F38B-BF2F-4573-B1E1-E44C57A608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88048"/>
            <a:ext cx="3219701" cy="321970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A47430A-D1FD-40AF-8D0C-B768E6F66306}"/>
              </a:ext>
            </a:extLst>
          </p:cNvPr>
          <p:cNvSpPr txBox="1"/>
          <p:nvPr/>
        </p:nvSpPr>
        <p:spPr>
          <a:xfrm>
            <a:off x="69741" y="4944159"/>
            <a:ext cx="3476541" cy="830997"/>
          </a:xfrm>
          <a:prstGeom prst="rect">
            <a:avLst/>
          </a:prstGeom>
          <a:noFill/>
        </p:spPr>
        <p:txBody>
          <a:bodyPr wrap="square" rtlCol="0">
            <a:spAutoFit/>
          </a:bodyPr>
          <a:lstStyle/>
          <a:p>
            <a:r>
              <a:rPr lang="ru-RU" sz="1600" dirty="0">
                <a:latin typeface="Gilroy" panose="00000500000000000000" pitchFamily="2" charset="-52"/>
              </a:rPr>
              <a:t>Прототип </a:t>
            </a:r>
            <a:r>
              <a:rPr lang="ru-RU" sz="1600" dirty="0" err="1">
                <a:latin typeface="Gilroy" panose="00000500000000000000" pitchFamily="2" charset="-52"/>
              </a:rPr>
              <a:t>иммболизационной</a:t>
            </a:r>
            <a:r>
              <a:rPr lang="ru-RU" sz="1600" dirty="0">
                <a:latin typeface="Gilroy" panose="00000500000000000000" pitchFamily="2" charset="-52"/>
              </a:rPr>
              <a:t> шины с применением технологии газлифт.</a:t>
            </a:r>
          </a:p>
        </p:txBody>
      </p:sp>
      <p:sp>
        <p:nvSpPr>
          <p:cNvPr id="8" name="TextBox 7">
            <a:extLst>
              <a:ext uri="{FF2B5EF4-FFF2-40B4-BE49-F238E27FC236}">
                <a16:creationId xmlns:a16="http://schemas.microsoft.com/office/drawing/2014/main" id="{0641F062-8AE1-4624-B352-D0F8205C0326}"/>
              </a:ext>
            </a:extLst>
          </p:cNvPr>
          <p:cNvSpPr txBox="1"/>
          <p:nvPr/>
        </p:nvSpPr>
        <p:spPr>
          <a:xfrm>
            <a:off x="3609893" y="1082844"/>
            <a:ext cx="8645718" cy="1169551"/>
          </a:xfrm>
          <a:prstGeom prst="rect">
            <a:avLst/>
          </a:prstGeom>
          <a:noFill/>
        </p:spPr>
        <p:txBody>
          <a:bodyPr wrap="square" rtlCol="0">
            <a:spAutoFit/>
          </a:bodyPr>
          <a:lstStyle/>
          <a:p>
            <a:r>
              <a:rPr lang="ru-RU" sz="1400" dirty="0">
                <a:latin typeface="Gilroy" panose="00000500000000000000" pitchFamily="2" charset="-52"/>
              </a:rPr>
              <a:t>Функционал продукта</a:t>
            </a:r>
            <a:r>
              <a:rPr lang="en-US" sz="1400" dirty="0">
                <a:latin typeface="Gilroy" panose="00000500000000000000" pitchFamily="2" charset="-52"/>
              </a:rPr>
              <a:t>:</a:t>
            </a:r>
          </a:p>
          <a:p>
            <a:r>
              <a:rPr lang="ru-RU" sz="1400" dirty="0">
                <a:latin typeface="Gilroy" panose="00000500000000000000" pitchFamily="2" charset="-52"/>
              </a:rPr>
              <a:t>Наш продукт крепится на поврежденную конечность, надежно фиксируя ее с помощью фиксаторов-липучек. Обеспечивает  </a:t>
            </a:r>
            <a:r>
              <a:rPr lang="ru-RU" sz="1400" dirty="0" err="1">
                <a:latin typeface="Gilroy" panose="00000500000000000000" pitchFamily="2" charset="-52"/>
              </a:rPr>
              <a:t>иммболизацию</a:t>
            </a:r>
            <a:r>
              <a:rPr lang="ru-RU" sz="1400" dirty="0">
                <a:latin typeface="Gilroy" panose="00000500000000000000" pitchFamily="2" charset="-52"/>
              </a:rPr>
              <a:t>  конечности, но сохраняет частичную подвижность конечности за счет системы газлифт. Данная </a:t>
            </a:r>
            <a:r>
              <a:rPr lang="ru-RU" sz="1400" dirty="0" err="1">
                <a:latin typeface="Gilroy" panose="00000500000000000000" pitchFamily="2" charset="-52"/>
              </a:rPr>
              <a:t>иммболизационная</a:t>
            </a:r>
            <a:r>
              <a:rPr lang="ru-RU" sz="1400" dirty="0">
                <a:latin typeface="Gilroy" panose="00000500000000000000" pitchFamily="2" charset="-52"/>
              </a:rPr>
              <a:t> шина проста в применении и не требует особенных навыков по ее наложению</a:t>
            </a:r>
          </a:p>
        </p:txBody>
      </p:sp>
      <p:sp>
        <p:nvSpPr>
          <p:cNvPr id="9" name="TextBox 8">
            <a:extLst>
              <a:ext uri="{FF2B5EF4-FFF2-40B4-BE49-F238E27FC236}">
                <a16:creationId xmlns:a16="http://schemas.microsoft.com/office/drawing/2014/main" id="{0C5471B7-A972-42AC-A121-43EF30971791}"/>
              </a:ext>
            </a:extLst>
          </p:cNvPr>
          <p:cNvSpPr txBox="1"/>
          <p:nvPr/>
        </p:nvSpPr>
        <p:spPr>
          <a:xfrm>
            <a:off x="3616023" y="2295385"/>
            <a:ext cx="8575977" cy="2031325"/>
          </a:xfrm>
          <a:prstGeom prst="rect">
            <a:avLst/>
          </a:prstGeom>
          <a:noFill/>
        </p:spPr>
        <p:txBody>
          <a:bodyPr wrap="square" rtlCol="0">
            <a:spAutoFit/>
          </a:bodyPr>
          <a:lstStyle/>
          <a:p>
            <a:r>
              <a:rPr lang="ru-RU" sz="1400" dirty="0">
                <a:latin typeface="Gilroy" panose="00000500000000000000" pitchFamily="2" charset="-52"/>
              </a:rPr>
              <a:t>Технические характеристики продукта</a:t>
            </a:r>
            <a:r>
              <a:rPr lang="en-US" sz="1400" dirty="0">
                <a:latin typeface="Gilroy" panose="00000500000000000000" pitchFamily="2" charset="-52"/>
              </a:rPr>
              <a:t>:</a:t>
            </a:r>
            <a:endParaRPr lang="ru-RU" sz="1400" dirty="0">
              <a:latin typeface="Gilroy" panose="00000500000000000000" pitchFamily="2" charset="-52"/>
            </a:endParaRPr>
          </a:p>
          <a:p>
            <a:r>
              <a:rPr lang="ru-RU" sz="1400" dirty="0">
                <a:latin typeface="Gilroy" panose="00000500000000000000" pitchFamily="2" charset="-52"/>
              </a:rPr>
              <a:t>Основу нашей шины составляют системы труб состоящих из карбонового сплава, что обеспечивает надежность фиксации поврежденной конечности и износостойкость шины. Снаружи шина  покрыта мягким и эластичным материалом, в местах где поврежденная конечность может травмироваться выстлан поролоновый слой, который амортизируют конечность при контакте с окружающей средой. В рабочем состоянии шина, в зависимости от типа поврежденной конечности, в среднем достигает 40  см, но благодаря модульности конструкции может быть разобрана и спокойно поместится в автомобильную аптечку. И наконец плавность амортизирующие функции на себя берет система  газлифт.</a:t>
            </a:r>
          </a:p>
        </p:txBody>
      </p:sp>
      <p:sp>
        <p:nvSpPr>
          <p:cNvPr id="10" name="TextBox 9">
            <a:extLst>
              <a:ext uri="{FF2B5EF4-FFF2-40B4-BE49-F238E27FC236}">
                <a16:creationId xmlns:a16="http://schemas.microsoft.com/office/drawing/2014/main" id="{85B558D2-12EB-46C5-B30F-EAD8EAD9F155}"/>
              </a:ext>
            </a:extLst>
          </p:cNvPr>
          <p:cNvSpPr txBox="1"/>
          <p:nvPr/>
        </p:nvSpPr>
        <p:spPr>
          <a:xfrm>
            <a:off x="3609893" y="4420938"/>
            <a:ext cx="8681064" cy="1631216"/>
          </a:xfrm>
          <a:prstGeom prst="rect">
            <a:avLst/>
          </a:prstGeom>
          <a:noFill/>
        </p:spPr>
        <p:txBody>
          <a:bodyPr wrap="square" rtlCol="0">
            <a:spAutoFit/>
          </a:bodyPr>
          <a:lstStyle/>
          <a:p>
            <a:r>
              <a:rPr lang="ru-RU" sz="1400" dirty="0">
                <a:latin typeface="Gilroy" panose="00000500000000000000" pitchFamily="2" charset="-52"/>
              </a:rPr>
              <a:t>Газлифт — это механизм, основанный на использовании сжатого газа (чаще всего азота) внутри герметичного цилиндра для плавного подъёма, опускания или удержания объектов. При приложении усилия шток давит на поршень. Поршень сжимает газ, который перетекает через клапан в другую камеру, и шток плавно утапливается. </a:t>
            </a:r>
          </a:p>
          <a:p>
            <a:r>
              <a:rPr lang="ru-RU" sz="1400" dirty="0">
                <a:latin typeface="Gilroy" panose="00000500000000000000" pitchFamily="2" charset="-52"/>
              </a:rPr>
              <a:t>Когда внешнее усилие пропадает, сжатый газ стремится расшириться и вернуться в первоначальный объём. Он давит на поршень, который выталкивает шток обратно. </a:t>
            </a:r>
          </a:p>
          <a:p>
            <a:endParaRPr lang="ru-RU" sz="1600" dirty="0">
              <a:latin typeface="Gilroy" panose="00000500000000000000" pitchFamily="2" charset="-52"/>
            </a:endParaRPr>
          </a:p>
        </p:txBody>
      </p:sp>
      <p:sp>
        <p:nvSpPr>
          <p:cNvPr id="11" name="Прямоугольник 10">
            <a:extLst>
              <a:ext uri="{FF2B5EF4-FFF2-40B4-BE49-F238E27FC236}">
                <a16:creationId xmlns:a16="http://schemas.microsoft.com/office/drawing/2014/main" id="{4A2CC713-48AC-401B-B14F-003CD64AF2B7}"/>
              </a:ext>
            </a:extLst>
          </p:cNvPr>
          <p:cNvSpPr/>
          <p:nvPr/>
        </p:nvSpPr>
        <p:spPr>
          <a:xfrm>
            <a:off x="3609893" y="5775156"/>
            <a:ext cx="8681064" cy="1169551"/>
          </a:xfrm>
          <a:prstGeom prst="rect">
            <a:avLst/>
          </a:prstGeom>
        </p:spPr>
        <p:txBody>
          <a:bodyPr wrap="square">
            <a:spAutoFit/>
          </a:bodyPr>
          <a:lstStyle/>
          <a:p>
            <a:r>
              <a:rPr lang="ru-RU" sz="1400" dirty="0">
                <a:latin typeface="Gilroy" panose="00000500000000000000" pitchFamily="2" charset="-52"/>
              </a:rPr>
              <a:t>Технологические направление проекта</a:t>
            </a:r>
          </a:p>
          <a:p>
            <a:pPr marL="457200" indent="-457200">
              <a:buAutoNum type="arabicPeriod"/>
            </a:pPr>
            <a:r>
              <a:rPr lang="ru-RU" sz="1400" dirty="0" err="1">
                <a:latin typeface="Gilroy" panose="00000500000000000000" pitchFamily="2" charset="-52"/>
              </a:rPr>
              <a:t>Биомедецинские</a:t>
            </a:r>
            <a:r>
              <a:rPr lang="ru-RU" sz="1400" dirty="0">
                <a:latin typeface="Gilroy" panose="00000500000000000000" pitchFamily="2" charset="-52"/>
              </a:rPr>
              <a:t> </a:t>
            </a:r>
            <a:r>
              <a:rPr lang="ru-RU" sz="1400" dirty="0" err="1">
                <a:latin typeface="Gilroy" panose="00000500000000000000" pitchFamily="2" charset="-52"/>
              </a:rPr>
              <a:t>коогнитивные</a:t>
            </a:r>
            <a:r>
              <a:rPr lang="ru-RU" sz="1400" dirty="0">
                <a:latin typeface="Gilroy" panose="00000500000000000000" pitchFamily="2" charset="-52"/>
              </a:rPr>
              <a:t> технологии здорового и активного долголетия. </a:t>
            </a:r>
          </a:p>
          <a:p>
            <a:pPr marL="457200" indent="-457200">
              <a:buAutoNum type="arabicPeriod"/>
            </a:pPr>
            <a:r>
              <a:rPr lang="ru-RU" sz="1400" dirty="0">
                <a:latin typeface="Gilroy" panose="00000500000000000000" pitchFamily="2" charset="-52"/>
              </a:rPr>
              <a:t>Технологии  разработки медицинских </a:t>
            </a:r>
            <a:r>
              <a:rPr lang="ru-RU" sz="1400" dirty="0" err="1">
                <a:latin typeface="Gilroy" panose="00000500000000000000" pitchFamily="2" charset="-52"/>
              </a:rPr>
              <a:t>изделоий</a:t>
            </a:r>
            <a:r>
              <a:rPr lang="ru-RU" sz="1400" dirty="0">
                <a:latin typeface="Gilroy" panose="00000500000000000000" pitchFamily="2" charset="-52"/>
              </a:rPr>
              <a:t> нового поколения, включая </a:t>
            </a:r>
            <a:r>
              <a:rPr lang="ru-RU" sz="1400" dirty="0" err="1">
                <a:latin typeface="Gilroy" panose="00000500000000000000" pitchFamily="2" charset="-52"/>
              </a:rPr>
              <a:t>биогибридные</a:t>
            </a:r>
            <a:r>
              <a:rPr lang="ru-RU" sz="1400" dirty="0">
                <a:latin typeface="Gilroy" panose="00000500000000000000" pitchFamily="2" charset="-52"/>
              </a:rPr>
              <a:t>, </a:t>
            </a:r>
            <a:r>
              <a:rPr lang="ru-RU" sz="1400" dirty="0" err="1">
                <a:latin typeface="Gilroy" panose="00000500000000000000" pitchFamily="2" charset="-52"/>
              </a:rPr>
              <a:t>бионические</a:t>
            </a:r>
            <a:r>
              <a:rPr lang="ru-RU" sz="1400" dirty="0">
                <a:latin typeface="Gilroy" panose="00000500000000000000" pitchFamily="2" charset="-52"/>
              </a:rPr>
              <a:t> </a:t>
            </a:r>
            <a:r>
              <a:rPr lang="ru-RU" sz="1400" dirty="0" err="1">
                <a:latin typeface="Gilroy" panose="00000500000000000000" pitchFamily="2" charset="-52"/>
              </a:rPr>
              <a:t>техзнологии</a:t>
            </a:r>
            <a:r>
              <a:rPr lang="ru-RU" sz="1400" dirty="0">
                <a:latin typeface="Gilroy" panose="00000500000000000000" pitchFamily="2" charset="-52"/>
              </a:rPr>
              <a:t> и </a:t>
            </a:r>
            <a:r>
              <a:rPr lang="ru-RU" sz="1400" dirty="0" err="1">
                <a:latin typeface="Gilroy" panose="00000500000000000000" pitchFamily="2" charset="-52"/>
              </a:rPr>
              <a:t>нейротехнологии</a:t>
            </a:r>
            <a:r>
              <a:rPr lang="ru-RU" sz="1400" dirty="0">
                <a:latin typeface="Gilroy" panose="00000500000000000000" pitchFamily="2" charset="-52"/>
              </a:rPr>
              <a:t> ,</a:t>
            </a:r>
          </a:p>
          <a:p>
            <a:pPr marL="457200" indent="-457200"/>
            <a:endParaRPr lang="ru-RU" sz="1400" dirty="0">
              <a:latin typeface="Gilroy" panose="00000500000000000000" pitchFamily="2" charset="-52"/>
            </a:endParaRPr>
          </a:p>
        </p:txBody>
      </p:sp>
    </p:spTree>
    <p:extLst>
      <p:ext uri="{BB962C8B-B14F-4D97-AF65-F5344CB8AC3E}">
        <p14:creationId xmlns:p14="http://schemas.microsoft.com/office/powerpoint/2010/main" val="2812970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C0CC9B-6DB8-7567-8661-E751970450D2}"/>
              </a:ext>
            </a:extLst>
          </p:cNvPr>
          <p:cNvSpPr>
            <a:spLocks noGrp="1"/>
          </p:cNvSpPr>
          <p:nvPr>
            <p:ph type="title"/>
          </p:nvPr>
        </p:nvSpPr>
        <p:spPr>
          <a:xfrm>
            <a:off x="188494" y="1082844"/>
            <a:ext cx="10515600" cy="312820"/>
          </a:xfrm>
        </p:spPr>
        <p:txBody>
          <a:bodyPr>
            <a:noAutofit/>
          </a:bodyPr>
          <a:lstStyle/>
          <a:p>
            <a:r>
              <a:rPr lang="ru-RU" sz="2400" b="1" dirty="0">
                <a:solidFill>
                  <a:srgbClr val="8C45F8"/>
                </a:solidFill>
                <a:latin typeface="Gilroy" pitchFamily="2" charset="0"/>
              </a:rPr>
              <a:t>КОНКУРЕНТЫ И АНАЛОГИ</a:t>
            </a:r>
          </a:p>
        </p:txBody>
      </p:sp>
      <p:graphicFrame>
        <p:nvGraphicFramePr>
          <p:cNvPr id="6" name="Таблица 5">
            <a:extLst>
              <a:ext uri="{FF2B5EF4-FFF2-40B4-BE49-F238E27FC236}">
                <a16:creationId xmlns:a16="http://schemas.microsoft.com/office/drawing/2014/main" id="{FB071AAB-93F1-446F-87DB-9D255B033E83}"/>
              </a:ext>
            </a:extLst>
          </p:cNvPr>
          <p:cNvGraphicFramePr>
            <a:graphicFrameLocks noGrp="1"/>
          </p:cNvGraphicFramePr>
          <p:nvPr>
            <p:extLst>
              <p:ext uri="{D42A27DB-BD31-4B8C-83A1-F6EECF244321}">
                <p14:modId xmlns:p14="http://schemas.microsoft.com/office/powerpoint/2010/main" val="3109700689"/>
              </p:ext>
            </p:extLst>
          </p:nvPr>
        </p:nvGraphicFramePr>
        <p:xfrm>
          <a:off x="0" y="1395665"/>
          <a:ext cx="12192000" cy="5462336"/>
        </p:xfrm>
        <a:graphic>
          <a:graphicData uri="http://schemas.openxmlformats.org/drawingml/2006/table">
            <a:tbl>
              <a:tblPr firstRow="1" bandRow="1">
                <a:tableStyleId>{00A15C55-8517-42AA-B614-E9B94910E393}</a:tableStyleId>
              </a:tblPr>
              <a:tblGrid>
                <a:gridCol w="1901436">
                  <a:extLst>
                    <a:ext uri="{9D8B030D-6E8A-4147-A177-3AD203B41FA5}">
                      <a16:colId xmlns:a16="http://schemas.microsoft.com/office/drawing/2014/main" val="2472872538"/>
                    </a:ext>
                  </a:extLst>
                </a:gridCol>
                <a:gridCol w="2572641">
                  <a:extLst>
                    <a:ext uri="{9D8B030D-6E8A-4147-A177-3AD203B41FA5}">
                      <a16:colId xmlns:a16="http://schemas.microsoft.com/office/drawing/2014/main" val="4030413178"/>
                    </a:ext>
                  </a:extLst>
                </a:gridCol>
                <a:gridCol w="2572641">
                  <a:extLst>
                    <a:ext uri="{9D8B030D-6E8A-4147-A177-3AD203B41FA5}">
                      <a16:colId xmlns:a16="http://schemas.microsoft.com/office/drawing/2014/main" val="1287506644"/>
                    </a:ext>
                  </a:extLst>
                </a:gridCol>
                <a:gridCol w="2572641">
                  <a:extLst>
                    <a:ext uri="{9D8B030D-6E8A-4147-A177-3AD203B41FA5}">
                      <a16:colId xmlns:a16="http://schemas.microsoft.com/office/drawing/2014/main" val="959349342"/>
                    </a:ext>
                  </a:extLst>
                </a:gridCol>
                <a:gridCol w="2572641">
                  <a:extLst>
                    <a:ext uri="{9D8B030D-6E8A-4147-A177-3AD203B41FA5}">
                      <a16:colId xmlns:a16="http://schemas.microsoft.com/office/drawing/2014/main" val="646489946"/>
                    </a:ext>
                  </a:extLst>
                </a:gridCol>
              </a:tblGrid>
              <a:tr h="483823">
                <a:tc>
                  <a:txBody>
                    <a:bodyPr/>
                    <a:lstStyle/>
                    <a:p>
                      <a:r>
                        <a:rPr lang="ru-RU" sz="1400" dirty="0">
                          <a:latin typeface="Gilroy" panose="00000500000000000000" pitchFamily="2" charset="-52"/>
                        </a:rPr>
                        <a:t>Фирмы</a:t>
                      </a:r>
                    </a:p>
                  </a:txBody>
                  <a:tcPr/>
                </a:tc>
                <a:tc>
                  <a:txBody>
                    <a:bodyPr/>
                    <a:lstStyle/>
                    <a:p>
                      <a:r>
                        <a:rPr lang="ru-RU" sz="1400" dirty="0">
                          <a:latin typeface="Gilroy" panose="00000500000000000000" pitchFamily="2" charset="-52"/>
                        </a:rPr>
                        <a:t>Характеристика</a:t>
                      </a:r>
                    </a:p>
                  </a:txBody>
                  <a:tcPr/>
                </a:tc>
                <a:tc>
                  <a:txBody>
                    <a:bodyPr/>
                    <a:lstStyle/>
                    <a:p>
                      <a:r>
                        <a:rPr lang="ru-RU" sz="1400" dirty="0">
                          <a:latin typeface="Gilroy" panose="00000500000000000000" pitchFamily="2" charset="-52"/>
                        </a:rPr>
                        <a:t>Прямой конкурент</a:t>
                      </a:r>
                    </a:p>
                  </a:txBody>
                  <a:tcPr/>
                </a:tc>
                <a:tc>
                  <a:txBody>
                    <a:bodyPr/>
                    <a:lstStyle/>
                    <a:p>
                      <a:r>
                        <a:rPr lang="ru-RU" sz="1400" dirty="0">
                          <a:latin typeface="Gilroy" panose="00000500000000000000" pitchFamily="2" charset="-52"/>
                        </a:rPr>
                        <a:t>Косвенный конкурент</a:t>
                      </a:r>
                    </a:p>
                  </a:txBody>
                  <a:tcPr/>
                </a:tc>
                <a:tc>
                  <a:txBody>
                    <a:bodyPr/>
                    <a:lstStyle/>
                    <a:p>
                      <a:r>
                        <a:rPr lang="ru-RU" sz="1400" dirty="0">
                          <a:latin typeface="Gilroy" panose="00000500000000000000" pitchFamily="2" charset="-52"/>
                        </a:rPr>
                        <a:t>Ключевой конкурент</a:t>
                      </a:r>
                    </a:p>
                  </a:txBody>
                  <a:tcPr/>
                </a:tc>
                <a:extLst>
                  <a:ext uri="{0D108BD9-81ED-4DB2-BD59-A6C34878D82A}">
                    <a16:rowId xmlns:a16="http://schemas.microsoft.com/office/drawing/2014/main" val="3433921864"/>
                  </a:ext>
                </a:extLst>
              </a:tr>
              <a:tr h="1815107">
                <a:tc>
                  <a:txBody>
                    <a:bodyPr/>
                    <a:lstStyle/>
                    <a:p>
                      <a:pPr algn="ctr"/>
                      <a:endParaRPr lang="ru-RU" sz="1200" dirty="0">
                        <a:latin typeface="Gilroy" panose="00000500000000000000" pitchFamily="2" charset="-52"/>
                      </a:endParaRPr>
                    </a:p>
                    <a:p>
                      <a:pPr algn="ctr"/>
                      <a:endParaRPr lang="ru-RU" sz="1200" dirty="0">
                        <a:latin typeface="Gilroy" panose="00000500000000000000" pitchFamily="2" charset="-52"/>
                      </a:endParaRPr>
                    </a:p>
                    <a:p>
                      <a:pPr algn="ctr"/>
                      <a:r>
                        <a:rPr lang="ru-RU" sz="1200" dirty="0">
                          <a:latin typeface="Gilroy" panose="00000500000000000000" pitchFamily="2" charset="-52"/>
                        </a:rPr>
                        <a:t>МЕДПЛАНТ</a:t>
                      </a:r>
                    </a:p>
                  </a:txBody>
                  <a:tcPr/>
                </a:tc>
                <a:tc>
                  <a:txBody>
                    <a:bodyPr/>
                    <a:lstStyle/>
                    <a:p>
                      <a:pPr algn="just"/>
                      <a:r>
                        <a:rPr lang="ru-RU" sz="1200" dirty="0">
                          <a:latin typeface="Gilroy" panose="00000500000000000000" pitchFamily="2" charset="-52"/>
                        </a:rPr>
                        <a:t>Компания основана в 2000 году.</a:t>
                      </a:r>
                    </a:p>
                    <a:p>
                      <a:pPr algn="just"/>
                      <a:r>
                        <a:rPr lang="ru-RU" sz="1200" dirty="0">
                          <a:latin typeface="Gilroy" panose="00000500000000000000" pitchFamily="2" charset="-52"/>
                        </a:rPr>
                        <a:t>Занимается выпуском широкого спектра средств иммобилизации, включая складные и специализированные пневматические комплекты (серия </a:t>
                      </a:r>
                      <a:r>
                        <a:rPr lang="ru-RU" sz="1200" dirty="0" err="1">
                          <a:latin typeface="Gilroy" panose="00000500000000000000" pitchFamily="2" charset="-52"/>
                        </a:rPr>
                        <a:t>КШв</a:t>
                      </a:r>
                      <a:r>
                        <a:rPr lang="ru-RU" sz="1200" dirty="0">
                          <a:latin typeface="Gilroy" panose="00000500000000000000" pitchFamily="2" charset="-52"/>
                        </a:rPr>
                        <a:t> и </a:t>
                      </a:r>
                      <a:r>
                        <a:rPr lang="ru-RU" sz="1200" dirty="0" err="1">
                          <a:latin typeface="Gilroy" panose="00000500000000000000" pitchFamily="2" charset="-52"/>
                        </a:rPr>
                        <a:t>КШд</a:t>
                      </a:r>
                      <a:r>
                        <a:rPr lang="ru-RU" sz="1200" dirty="0">
                          <a:latin typeface="Gilroy" panose="00000500000000000000" pitchFamily="2" charset="-52"/>
                        </a:rPr>
                        <a:t>).</a:t>
                      </a:r>
                      <a:r>
                        <a:rPr lang="en-US" sz="1200" dirty="0">
                          <a:latin typeface="Gilroy" panose="00000500000000000000" pitchFamily="2" charset="-52"/>
                        </a:rPr>
                        <a:t> </a:t>
                      </a:r>
                      <a:r>
                        <a:rPr lang="en-US" sz="1200" dirty="0" err="1">
                          <a:latin typeface="Gilroy" panose="00000500000000000000" pitchFamily="2" charset="-52"/>
                        </a:rPr>
                        <a:t>medplant</a:t>
                      </a:r>
                      <a:r>
                        <a:rPr lang="ru-RU" sz="1200" dirty="0">
                          <a:latin typeface="Gilroy" panose="00000500000000000000" pitchFamily="2" charset="-52"/>
                        </a:rPr>
                        <a:t>.</a:t>
                      </a:r>
                      <a:r>
                        <a:rPr lang="ru-RU" sz="1200" b="0" i="0" u="none" strike="noStrike" dirty="0">
                          <a:solidFill>
                            <a:schemeClr val="dk1"/>
                          </a:solidFill>
                          <a:effectLst/>
                          <a:latin typeface="Gilroy" panose="00000500000000000000" pitchFamily="2" charset="-52"/>
                          <a:ea typeface="+mn-ea"/>
                          <a:cs typeface="+mn-cs"/>
                        </a:rPr>
                        <a:t>.</a:t>
                      </a:r>
                      <a:r>
                        <a:rPr lang="en-US" sz="1200" b="0" i="0" u="none" strike="noStrike" dirty="0">
                          <a:solidFill>
                            <a:schemeClr val="dk1"/>
                          </a:solidFill>
                          <a:effectLst/>
                          <a:latin typeface="Gilroy" panose="00000500000000000000" pitchFamily="2" charset="-52"/>
                          <a:ea typeface="+mn-ea"/>
                          <a:cs typeface="+mn-cs"/>
                        </a:rPr>
                        <a:t>com</a:t>
                      </a:r>
                      <a:endParaRPr lang="ru-RU" sz="1200" dirty="0">
                        <a:latin typeface="Gilroy" panose="00000500000000000000" pitchFamily="2" charset="-52"/>
                      </a:endParaRPr>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ru-RU" sz="2400" dirty="0">
                        <a:latin typeface="Gilroy" panose="00000500000000000000" pitchFamily="2" charset="-52"/>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ru-RU" sz="2400" dirty="0">
                        <a:latin typeface="Gilroy" panose="00000500000000000000" pitchFamily="2" charset="-52"/>
                      </a:endParaRPr>
                    </a:p>
                    <a:p>
                      <a:pPr marL="0" marR="0" lvl="0" indent="0" algn="ctr" defTabSz="914400" eaLnBrk="1" fontAlgn="auto" latinLnBrk="0" hangingPunct="1">
                        <a:lnSpc>
                          <a:spcPct val="100000"/>
                        </a:lnSpc>
                        <a:spcBef>
                          <a:spcPts val="0"/>
                        </a:spcBef>
                        <a:spcAft>
                          <a:spcPts val="0"/>
                        </a:spcAft>
                        <a:buClrTx/>
                        <a:buSzTx/>
                        <a:buFontTx/>
                        <a:buNone/>
                        <a:tabLst/>
                        <a:defRPr/>
                      </a:pPr>
                      <a:r>
                        <a:rPr lang="ru-RU" sz="2400" dirty="0">
                          <a:latin typeface="Gilroy" panose="00000500000000000000" pitchFamily="2" charset="-52"/>
                        </a:rPr>
                        <a:t>+</a:t>
                      </a:r>
                    </a:p>
                    <a:p>
                      <a:endParaRPr lang="ru-RU" sz="2400" dirty="0">
                        <a:latin typeface="Gilroy" panose="00000500000000000000" pitchFamily="2" charset="-52"/>
                      </a:endParaRPr>
                    </a:p>
                  </a:txBody>
                  <a:tcPr/>
                </a:tc>
                <a:tc>
                  <a:txBody>
                    <a:bodyPr/>
                    <a:lstStyle/>
                    <a:p>
                      <a:endParaRPr lang="ru-RU" sz="2400" dirty="0">
                        <a:latin typeface="Gilroy" panose="00000500000000000000" pitchFamily="2" charset="-52"/>
                      </a:endParaRPr>
                    </a:p>
                  </a:txBody>
                  <a:tcPr/>
                </a:tc>
                <a:tc>
                  <a:txBody>
                    <a:bodyPr/>
                    <a:lstStyle/>
                    <a:p>
                      <a:pPr algn="ctr"/>
                      <a:endParaRPr lang="ru-RU" sz="2400" dirty="0">
                        <a:latin typeface="Gilroy" panose="00000500000000000000" pitchFamily="2" charset="-52"/>
                      </a:endParaRPr>
                    </a:p>
                    <a:p>
                      <a:pPr algn="ctr"/>
                      <a:endParaRPr lang="ru-RU" sz="2400" dirty="0">
                        <a:latin typeface="Gilroy" panose="00000500000000000000" pitchFamily="2" charset="-52"/>
                      </a:endParaRPr>
                    </a:p>
                    <a:p>
                      <a:pPr algn="ctr"/>
                      <a:r>
                        <a:rPr lang="ru-RU" sz="2400" dirty="0">
                          <a:latin typeface="Gilroy" panose="00000500000000000000" pitchFamily="2" charset="-52"/>
                        </a:rPr>
                        <a:t>+</a:t>
                      </a:r>
                    </a:p>
                  </a:txBody>
                  <a:tcPr/>
                </a:tc>
                <a:extLst>
                  <a:ext uri="{0D108BD9-81ED-4DB2-BD59-A6C34878D82A}">
                    <a16:rowId xmlns:a16="http://schemas.microsoft.com/office/drawing/2014/main" val="3637076009"/>
                  </a:ext>
                </a:extLst>
              </a:tr>
              <a:tr h="1381649">
                <a:tc>
                  <a:txBody>
                    <a:bodyPr/>
                    <a:lstStyle/>
                    <a:p>
                      <a:pPr algn="ctr"/>
                      <a:endParaRPr lang="ru-RU" sz="1200" dirty="0">
                        <a:solidFill>
                          <a:schemeClr val="dk1"/>
                        </a:solidFill>
                        <a:latin typeface="Gilroy" panose="00000500000000000000" pitchFamily="2" charset="-52"/>
                        <a:ea typeface="+mn-ea"/>
                        <a:cs typeface="+mn-cs"/>
                      </a:endParaRPr>
                    </a:p>
                    <a:p>
                      <a:pPr algn="ctr"/>
                      <a:endParaRPr lang="ru-RU" sz="1200" dirty="0">
                        <a:solidFill>
                          <a:schemeClr val="dk1"/>
                        </a:solidFill>
                        <a:latin typeface="Gilroy" panose="00000500000000000000" pitchFamily="2" charset="-52"/>
                        <a:ea typeface="+mn-ea"/>
                        <a:cs typeface="+mn-cs"/>
                      </a:endParaRPr>
                    </a:p>
                    <a:p>
                      <a:pPr algn="ctr"/>
                      <a:r>
                        <a:rPr lang="en-US" sz="1200" dirty="0" err="1">
                          <a:solidFill>
                            <a:schemeClr val="dk1"/>
                          </a:solidFill>
                          <a:latin typeface="Gilroy" panose="00000500000000000000" pitchFamily="2" charset="-52"/>
                          <a:ea typeface="+mn-ea"/>
                          <a:cs typeface="+mn-cs"/>
                        </a:rPr>
                        <a:t>FareTec</a:t>
                      </a:r>
                      <a:endParaRPr lang="ru-RU" sz="1200" dirty="0">
                        <a:solidFill>
                          <a:schemeClr val="dk1"/>
                        </a:solidFill>
                        <a:latin typeface="Gilroy" panose="00000500000000000000" pitchFamily="2" charset="-52"/>
                        <a:ea typeface="+mn-ea"/>
                        <a:cs typeface="+mn-cs"/>
                      </a:endParaRPr>
                    </a:p>
                  </a:txBody>
                  <a:tcPr/>
                </a:tc>
                <a:tc>
                  <a:txBody>
                    <a:bodyPr/>
                    <a:lstStyle/>
                    <a:p>
                      <a:pPr algn="just"/>
                      <a:r>
                        <a:rPr lang="ru-RU" sz="1200" dirty="0">
                          <a:latin typeface="Gilroy" panose="00000500000000000000" pitchFamily="2" charset="-52"/>
                        </a:rPr>
                        <a:t>Компания основана в 1991 году.</a:t>
                      </a:r>
                    </a:p>
                    <a:p>
                      <a:pPr algn="just"/>
                      <a:r>
                        <a:rPr lang="ru-RU" sz="1200" dirty="0">
                          <a:latin typeface="Gilroy" panose="00000500000000000000" pitchFamily="2" charset="-52"/>
                        </a:rPr>
                        <a:t>Занимается производством жестких и надувных медицинских шин для экстренной помощи.</a:t>
                      </a:r>
                      <a:r>
                        <a:rPr lang="en-US" sz="1200" dirty="0">
                          <a:latin typeface="Gilroy" panose="00000500000000000000" pitchFamily="2" charset="-52"/>
                        </a:rPr>
                        <a:t> faretec.com</a:t>
                      </a:r>
                      <a:endParaRPr lang="ru-RU" sz="1200" dirty="0">
                        <a:latin typeface="Gilroy" panose="00000500000000000000" pitchFamily="2" charset="-52"/>
                      </a:endParaRPr>
                    </a:p>
                  </a:txBody>
                  <a:tcPr/>
                </a:tc>
                <a:tc>
                  <a:txBody>
                    <a:bodyPr/>
                    <a:lstStyle/>
                    <a:p>
                      <a:endParaRPr lang="ru-RU" sz="2400" dirty="0">
                        <a:latin typeface="Gilroy" panose="00000500000000000000" pitchFamily="2" charset="-52"/>
                      </a:endParaRPr>
                    </a:p>
                  </a:txBody>
                  <a:tcPr/>
                </a:tc>
                <a:tc>
                  <a:txBody>
                    <a:bodyPr/>
                    <a:lstStyle/>
                    <a:p>
                      <a:pPr algn="ctr"/>
                      <a:endParaRPr lang="ru-RU" sz="2400" dirty="0">
                        <a:latin typeface="Gilroy" panose="00000500000000000000" pitchFamily="2" charset="-52"/>
                      </a:endParaRPr>
                    </a:p>
                    <a:p>
                      <a:pPr algn="ctr"/>
                      <a:endParaRPr lang="ru-RU" sz="2400" dirty="0">
                        <a:latin typeface="Gilroy" panose="00000500000000000000" pitchFamily="2" charset="-52"/>
                      </a:endParaRPr>
                    </a:p>
                    <a:p>
                      <a:pPr algn="ctr"/>
                      <a:r>
                        <a:rPr lang="ru-RU" sz="2400" dirty="0">
                          <a:latin typeface="Gilroy" panose="00000500000000000000" pitchFamily="2" charset="-52"/>
                        </a:rPr>
                        <a:t>+</a:t>
                      </a:r>
                    </a:p>
                  </a:txBody>
                  <a:tcPr/>
                </a:tc>
                <a:tc>
                  <a:txBody>
                    <a:bodyPr/>
                    <a:lstStyle/>
                    <a:p>
                      <a:endParaRPr lang="ru-RU" sz="2400" dirty="0">
                        <a:latin typeface="Gilroy" panose="00000500000000000000" pitchFamily="2" charset="-52"/>
                      </a:endParaRPr>
                    </a:p>
                  </a:txBody>
                  <a:tcPr/>
                </a:tc>
                <a:extLst>
                  <a:ext uri="{0D108BD9-81ED-4DB2-BD59-A6C34878D82A}">
                    <a16:rowId xmlns:a16="http://schemas.microsoft.com/office/drawing/2014/main" val="2499354660"/>
                  </a:ext>
                </a:extLst>
              </a:tr>
              <a:tr h="1781757">
                <a:tc>
                  <a:txBody>
                    <a:bodyPr/>
                    <a:lstStyle/>
                    <a:p>
                      <a:pPr marL="0" algn="ctr"/>
                      <a:endParaRPr lang="ru-RU" sz="1200" dirty="0">
                        <a:solidFill>
                          <a:schemeClr val="dk1"/>
                        </a:solidFill>
                        <a:latin typeface="Gilroy" panose="00000500000000000000" pitchFamily="2" charset="-52"/>
                        <a:ea typeface="+mn-ea"/>
                        <a:cs typeface="+mn-cs"/>
                      </a:endParaRPr>
                    </a:p>
                    <a:p>
                      <a:pPr marL="0" algn="ctr"/>
                      <a:endParaRPr lang="ru-RU" sz="1200" dirty="0">
                        <a:solidFill>
                          <a:schemeClr val="dk1"/>
                        </a:solidFill>
                        <a:latin typeface="Gilroy" panose="00000500000000000000" pitchFamily="2" charset="-52"/>
                        <a:ea typeface="+mn-ea"/>
                        <a:cs typeface="+mn-cs"/>
                      </a:endParaRPr>
                    </a:p>
                    <a:p>
                      <a:pPr marL="0" algn="ctr"/>
                      <a:r>
                        <a:rPr lang="ru-RU" sz="1200" dirty="0" err="1">
                          <a:solidFill>
                            <a:schemeClr val="dk1"/>
                          </a:solidFill>
                          <a:latin typeface="Gilroy" panose="00000500000000000000" pitchFamily="2" charset="-52"/>
                          <a:ea typeface="+mn-ea"/>
                          <a:cs typeface="+mn-cs"/>
                        </a:rPr>
                        <a:t>Аквита</a:t>
                      </a:r>
                      <a:endParaRPr lang="ru-RU" sz="1200" dirty="0">
                        <a:solidFill>
                          <a:schemeClr val="dk1"/>
                        </a:solidFill>
                        <a:latin typeface="Gilroy" panose="00000500000000000000" pitchFamily="2" charset="-52"/>
                        <a:ea typeface="+mn-ea"/>
                        <a:cs typeface="+mn-cs"/>
                      </a:endParaRPr>
                    </a:p>
                  </a:txBody>
                  <a:tcPr/>
                </a:tc>
                <a:tc>
                  <a:txBody>
                    <a:bodyPr/>
                    <a:lstStyle/>
                    <a:p>
                      <a:pPr algn="just"/>
                      <a:r>
                        <a:rPr lang="ru-RU" sz="1200" dirty="0">
                          <a:latin typeface="Gilroy" panose="00000500000000000000" pitchFamily="2" charset="-52"/>
                        </a:rPr>
                        <a:t>Компания основана в 1991 году.</a:t>
                      </a:r>
                    </a:p>
                    <a:p>
                      <a:pPr algn="just"/>
                      <a:r>
                        <a:rPr lang="ru-RU" sz="1200" dirty="0">
                          <a:latin typeface="Gilroy" panose="00000500000000000000" pitchFamily="2" charset="-52"/>
                        </a:rPr>
                        <a:t>Занимается разработкой, производством и продажей медицинского оборудования. В том числе транспортных </a:t>
                      </a:r>
                      <a:r>
                        <a:rPr lang="ru-RU" sz="1200" dirty="0" err="1">
                          <a:latin typeface="Gilroy" panose="00000500000000000000" pitchFamily="2" charset="-52"/>
                        </a:rPr>
                        <a:t>полимерых</a:t>
                      </a:r>
                      <a:r>
                        <a:rPr lang="ru-RU" sz="1200" dirty="0">
                          <a:latin typeface="Gilroy" panose="00000500000000000000" pitchFamily="2" charset="-52"/>
                        </a:rPr>
                        <a:t> пневматические шины для иммобилизации верхних и нижних конечностей. </a:t>
                      </a:r>
                      <a:r>
                        <a:rPr lang="en-US" sz="1200" dirty="0">
                          <a:latin typeface="Gilroy" panose="00000500000000000000" pitchFamily="2" charset="-52"/>
                        </a:rPr>
                        <a:t>acvita.ru</a:t>
                      </a:r>
                      <a:endParaRPr lang="ru-RU" sz="1200" dirty="0">
                        <a:latin typeface="Gilroy" panose="00000500000000000000" pitchFamily="2" charset="-52"/>
                      </a:endParaRPr>
                    </a:p>
                  </a:txBody>
                  <a:tcPr/>
                </a:tc>
                <a:tc>
                  <a:txBody>
                    <a:bodyPr/>
                    <a:lstStyle/>
                    <a:p>
                      <a:pPr algn="ctr"/>
                      <a:endParaRPr lang="ru-RU" sz="2400" dirty="0">
                        <a:latin typeface="Gilroy" panose="00000500000000000000" pitchFamily="2" charset="-52"/>
                      </a:endParaRPr>
                    </a:p>
                    <a:p>
                      <a:pPr algn="ctr"/>
                      <a:endParaRPr lang="ru-RU" sz="2400" dirty="0">
                        <a:latin typeface="Gilroy" panose="00000500000000000000" pitchFamily="2" charset="-52"/>
                      </a:endParaRPr>
                    </a:p>
                    <a:p>
                      <a:pPr algn="ctr"/>
                      <a:r>
                        <a:rPr lang="ru-RU" sz="2400" dirty="0">
                          <a:latin typeface="Gilroy" panose="00000500000000000000" pitchFamily="2" charset="-52"/>
                        </a:rPr>
                        <a:t>+</a:t>
                      </a:r>
                    </a:p>
                  </a:txBody>
                  <a:tcPr/>
                </a:tc>
                <a:tc>
                  <a:txBody>
                    <a:bodyPr/>
                    <a:lstStyle/>
                    <a:p>
                      <a:endParaRPr lang="ru-RU" sz="2400" dirty="0">
                        <a:latin typeface="Gilroy" panose="00000500000000000000" pitchFamily="2" charset="-52"/>
                      </a:endParaRPr>
                    </a:p>
                  </a:txBody>
                  <a:tcPr/>
                </a:tc>
                <a:tc>
                  <a:txBody>
                    <a:bodyPr/>
                    <a:lstStyle/>
                    <a:p>
                      <a:endParaRPr lang="ru-RU" sz="2400" dirty="0">
                        <a:latin typeface="Gilroy" panose="00000500000000000000" pitchFamily="2" charset="-52"/>
                      </a:endParaRPr>
                    </a:p>
                  </a:txBody>
                  <a:tcPr/>
                </a:tc>
                <a:extLst>
                  <a:ext uri="{0D108BD9-81ED-4DB2-BD59-A6C34878D82A}">
                    <a16:rowId xmlns:a16="http://schemas.microsoft.com/office/drawing/2014/main" val="1312537146"/>
                  </a:ext>
                </a:extLst>
              </a:tr>
            </a:tbl>
          </a:graphicData>
        </a:graphic>
      </p:graphicFrame>
    </p:spTree>
    <p:extLst>
      <p:ext uri="{BB962C8B-B14F-4D97-AF65-F5344CB8AC3E}">
        <p14:creationId xmlns:p14="http://schemas.microsoft.com/office/powerpoint/2010/main" val="35432197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a:extLst>
              <a:ext uri="{FF2B5EF4-FFF2-40B4-BE49-F238E27FC236}">
                <a16:creationId xmlns:a16="http://schemas.microsoft.com/office/drawing/2014/main" id="{3D75AC10-D6BB-4F99-87B4-F82C0D7DB15E}"/>
              </a:ext>
            </a:extLst>
          </p:cNvPr>
          <p:cNvGraphicFramePr>
            <a:graphicFrameLocks noGrp="1"/>
          </p:cNvGraphicFramePr>
          <p:nvPr>
            <p:extLst>
              <p:ext uri="{D42A27DB-BD31-4B8C-83A1-F6EECF244321}">
                <p14:modId xmlns:p14="http://schemas.microsoft.com/office/powerpoint/2010/main" val="3860869324"/>
              </p:ext>
            </p:extLst>
          </p:nvPr>
        </p:nvGraphicFramePr>
        <p:xfrm>
          <a:off x="0" y="1395664"/>
          <a:ext cx="12192000" cy="4456601"/>
        </p:xfrm>
        <a:graphic>
          <a:graphicData uri="http://schemas.openxmlformats.org/drawingml/2006/table">
            <a:tbl>
              <a:tblPr firstRow="1" bandRow="1">
                <a:tableStyleId>{00A15C55-8517-42AA-B614-E9B94910E393}</a:tableStyleId>
              </a:tblPr>
              <a:tblGrid>
                <a:gridCol w="2438400">
                  <a:extLst>
                    <a:ext uri="{9D8B030D-6E8A-4147-A177-3AD203B41FA5}">
                      <a16:colId xmlns:a16="http://schemas.microsoft.com/office/drawing/2014/main" val="1144773356"/>
                    </a:ext>
                  </a:extLst>
                </a:gridCol>
                <a:gridCol w="2438400">
                  <a:extLst>
                    <a:ext uri="{9D8B030D-6E8A-4147-A177-3AD203B41FA5}">
                      <a16:colId xmlns:a16="http://schemas.microsoft.com/office/drawing/2014/main" val="1006594740"/>
                    </a:ext>
                  </a:extLst>
                </a:gridCol>
                <a:gridCol w="2438400">
                  <a:extLst>
                    <a:ext uri="{9D8B030D-6E8A-4147-A177-3AD203B41FA5}">
                      <a16:colId xmlns:a16="http://schemas.microsoft.com/office/drawing/2014/main" val="1729180468"/>
                    </a:ext>
                  </a:extLst>
                </a:gridCol>
                <a:gridCol w="2438400">
                  <a:extLst>
                    <a:ext uri="{9D8B030D-6E8A-4147-A177-3AD203B41FA5}">
                      <a16:colId xmlns:a16="http://schemas.microsoft.com/office/drawing/2014/main" val="4073353190"/>
                    </a:ext>
                  </a:extLst>
                </a:gridCol>
                <a:gridCol w="2438400">
                  <a:extLst>
                    <a:ext uri="{9D8B030D-6E8A-4147-A177-3AD203B41FA5}">
                      <a16:colId xmlns:a16="http://schemas.microsoft.com/office/drawing/2014/main" val="1075409630"/>
                    </a:ext>
                  </a:extLst>
                </a:gridCol>
              </a:tblGrid>
              <a:tr h="288266">
                <a:tc>
                  <a:txBody>
                    <a:bodyPr/>
                    <a:lstStyle/>
                    <a:p>
                      <a:pPr algn="ctr"/>
                      <a:endParaRPr lang="ru-RU" sz="1100" dirty="0">
                        <a:latin typeface="Gilroy" panose="00000500000000000000" pitchFamily="2" charset="-52"/>
                      </a:endParaRPr>
                    </a:p>
                    <a:p>
                      <a:pPr algn="ctr"/>
                      <a:r>
                        <a:rPr lang="ru-RU" sz="1100" dirty="0">
                          <a:latin typeface="Gilroy" panose="00000500000000000000" pitchFamily="2" charset="-52"/>
                        </a:rPr>
                        <a:t>Критерий</a:t>
                      </a:r>
                    </a:p>
                  </a:txBody>
                  <a:tcPr/>
                </a:tc>
                <a:tc>
                  <a:txBody>
                    <a:bodyPr/>
                    <a:lstStyle/>
                    <a:p>
                      <a:pPr algn="ctr"/>
                      <a:endParaRPr lang="ru-RU" sz="1100" dirty="0">
                        <a:latin typeface="Gilroy" panose="00000500000000000000" pitchFamily="2" charset="-52"/>
                      </a:endParaRPr>
                    </a:p>
                    <a:p>
                      <a:pPr algn="ctr"/>
                      <a:r>
                        <a:rPr lang="ru-RU" sz="1100" dirty="0">
                          <a:latin typeface="Gilroy" panose="00000500000000000000" pitchFamily="2" charset="-52"/>
                        </a:rPr>
                        <a:t>Наш продукт</a:t>
                      </a:r>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ru-RU" sz="1100" dirty="0">
                        <a:latin typeface="Gilroy" panose="00000500000000000000" pitchFamily="2" charset="-52"/>
                      </a:endParaRPr>
                    </a:p>
                    <a:p>
                      <a:pPr marL="0" marR="0" lvl="0" indent="0" algn="ctr" defTabSz="914400" eaLnBrk="1" fontAlgn="auto" latinLnBrk="0" hangingPunct="1">
                        <a:lnSpc>
                          <a:spcPct val="100000"/>
                        </a:lnSpc>
                        <a:spcBef>
                          <a:spcPts val="0"/>
                        </a:spcBef>
                        <a:spcAft>
                          <a:spcPts val="0"/>
                        </a:spcAft>
                        <a:buClrTx/>
                        <a:buSzTx/>
                        <a:buFontTx/>
                        <a:buNone/>
                        <a:tabLst/>
                        <a:defRPr/>
                      </a:pPr>
                      <a:r>
                        <a:rPr lang="ru-RU" sz="1100" dirty="0">
                          <a:latin typeface="Gilroy" panose="00000500000000000000" pitchFamily="2" charset="-52"/>
                        </a:rPr>
                        <a:t>МЕДПЛАНТ</a:t>
                      </a:r>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ru-RU" sz="1100" b="1" dirty="0">
                        <a:solidFill>
                          <a:schemeClr val="lt1"/>
                        </a:solidFill>
                        <a:latin typeface="Gilroy" panose="00000500000000000000" pitchFamily="2" charset="-52"/>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US" sz="1100" b="1">
                          <a:solidFill>
                            <a:schemeClr val="lt1"/>
                          </a:solidFill>
                          <a:latin typeface="Gilroy" panose="00000500000000000000" pitchFamily="2" charset="-52"/>
                          <a:ea typeface="+mn-ea"/>
                          <a:cs typeface="+mn-cs"/>
                        </a:rPr>
                        <a:t>FareTec</a:t>
                      </a:r>
                      <a:endParaRPr lang="ru-RU" sz="1100" b="1">
                        <a:solidFill>
                          <a:schemeClr val="lt1"/>
                        </a:solidFill>
                        <a:latin typeface="Gilroy" panose="00000500000000000000" pitchFamily="2" charset="-52"/>
                        <a:ea typeface="+mn-ea"/>
                        <a:cs typeface="+mn-cs"/>
                      </a:endParaRPr>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ru-RU" sz="1100" b="1" dirty="0">
                        <a:solidFill>
                          <a:schemeClr val="lt1"/>
                        </a:solidFill>
                        <a:latin typeface="Gilroy" panose="00000500000000000000" pitchFamily="2" charset="-52"/>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lang="ru-RU" sz="1100" b="1" dirty="0" err="1">
                          <a:solidFill>
                            <a:schemeClr val="lt1"/>
                          </a:solidFill>
                          <a:latin typeface="Gilroy" panose="00000500000000000000" pitchFamily="2" charset="-52"/>
                          <a:ea typeface="+mn-ea"/>
                          <a:cs typeface="+mn-cs"/>
                        </a:rPr>
                        <a:t>Аквита</a:t>
                      </a:r>
                      <a:endParaRPr lang="ru-RU" sz="1100" b="1" dirty="0">
                        <a:solidFill>
                          <a:schemeClr val="lt1"/>
                        </a:solidFill>
                        <a:latin typeface="Gilroy" panose="00000500000000000000" pitchFamily="2" charset="-52"/>
                        <a:ea typeface="+mn-ea"/>
                        <a:cs typeface="+mn-cs"/>
                      </a:endParaRPr>
                    </a:p>
                  </a:txBody>
                  <a:tcPr/>
                </a:tc>
                <a:extLst>
                  <a:ext uri="{0D108BD9-81ED-4DB2-BD59-A6C34878D82A}">
                    <a16:rowId xmlns:a16="http://schemas.microsoft.com/office/drawing/2014/main" val="3414921041"/>
                  </a:ext>
                </a:extLst>
              </a:tr>
              <a:tr h="824528">
                <a:tc>
                  <a:txBody>
                    <a:bodyPr/>
                    <a:lstStyle/>
                    <a:p>
                      <a:pPr algn="ctr"/>
                      <a:r>
                        <a:rPr lang="ru-RU" sz="1100" dirty="0">
                          <a:solidFill>
                            <a:schemeClr val="dk1"/>
                          </a:solidFill>
                          <a:latin typeface="Gilroy" panose="00000500000000000000" pitchFamily="2" charset="-52"/>
                          <a:ea typeface="+mn-ea"/>
                          <a:cs typeface="+mn-cs"/>
                        </a:rPr>
                        <a:t>Простота и скорость наложения</a:t>
                      </a:r>
                    </a:p>
                  </a:txBody>
                  <a:tcPr/>
                </a:tc>
                <a:tc>
                  <a:txBody>
                    <a:bodyPr/>
                    <a:lstStyle/>
                    <a:p>
                      <a:pPr algn="ctr"/>
                      <a:r>
                        <a:rPr lang="ru-RU" sz="1100" b="1" dirty="0">
                          <a:latin typeface="Gilroy" panose="00000500000000000000" pitchFamily="2" charset="-52"/>
                        </a:rPr>
                        <a:t>5</a:t>
                      </a:r>
                    </a:p>
                    <a:p>
                      <a:pPr algn="ctr"/>
                      <a:r>
                        <a:rPr lang="ru-RU" sz="1100" dirty="0">
                          <a:latin typeface="Gilroy" panose="00000500000000000000" pitchFamily="2" charset="-52"/>
                        </a:rPr>
                        <a:t>Легко накладывается и не требует специальных навыков.</a:t>
                      </a:r>
                    </a:p>
                  </a:txBody>
                  <a:tcPr/>
                </a:tc>
                <a:tc>
                  <a:txBody>
                    <a:bodyPr/>
                    <a:lstStyle/>
                    <a:p>
                      <a:pPr algn="ctr"/>
                      <a:r>
                        <a:rPr lang="ru-RU" sz="1100" b="1" dirty="0">
                          <a:latin typeface="Gilroy" panose="00000500000000000000" pitchFamily="2" charset="-52"/>
                        </a:rPr>
                        <a:t>5</a:t>
                      </a:r>
                    </a:p>
                    <a:p>
                      <a:pPr algn="ctr"/>
                      <a:r>
                        <a:rPr lang="ru-RU" sz="1100" dirty="0">
                          <a:latin typeface="Gilroy" panose="00000500000000000000" pitchFamily="2" charset="-52"/>
                        </a:rPr>
                        <a:t>Легко накладывается и не требует специальных навыков.</a:t>
                      </a:r>
                    </a:p>
                    <a:p>
                      <a:pPr algn="ctr"/>
                      <a:endParaRPr lang="ru-RU" sz="1100" dirty="0">
                        <a:latin typeface="Gilroy" panose="00000500000000000000" pitchFamily="2" charset="-52"/>
                      </a:endParaRPr>
                    </a:p>
                  </a:txBody>
                  <a:tcPr/>
                </a:tc>
                <a:tc>
                  <a:txBody>
                    <a:bodyPr/>
                    <a:lstStyle/>
                    <a:p>
                      <a:pPr algn="ctr"/>
                      <a:r>
                        <a:rPr lang="ru-RU" sz="1100" b="1" dirty="0">
                          <a:latin typeface="Gilroy" panose="00000500000000000000" pitchFamily="2" charset="-52"/>
                        </a:rPr>
                        <a:t>2</a:t>
                      </a:r>
                    </a:p>
                    <a:p>
                      <a:pPr algn="ctr"/>
                      <a:r>
                        <a:rPr lang="ru-RU" sz="1100" dirty="0">
                          <a:latin typeface="Gilroy" panose="00000500000000000000" pitchFamily="2" charset="-52"/>
                        </a:rPr>
                        <a:t>Наложение шины несколько затруднено за счет особенности конструкции и наложение требует специальных навыков.</a:t>
                      </a:r>
                    </a:p>
                  </a:txBody>
                  <a:tcPr/>
                </a:tc>
                <a:tc>
                  <a:txBody>
                    <a:bodyPr/>
                    <a:lstStyle/>
                    <a:p>
                      <a:pPr algn="ctr"/>
                      <a:r>
                        <a:rPr lang="ru-RU" sz="1100" b="1" dirty="0">
                          <a:latin typeface="Gilroy" panose="00000500000000000000" pitchFamily="2" charset="-52"/>
                        </a:rPr>
                        <a:t>4</a:t>
                      </a:r>
                    </a:p>
                    <a:p>
                      <a:pPr algn="ctr"/>
                      <a:r>
                        <a:rPr lang="ru-RU" sz="1100" dirty="0">
                          <a:latin typeface="Gilroy" panose="00000500000000000000" pitchFamily="2" charset="-52"/>
                        </a:rPr>
                        <a:t>Легкость наложение шины, но требует специальных навыков.</a:t>
                      </a:r>
                    </a:p>
                  </a:txBody>
                  <a:tcPr/>
                </a:tc>
                <a:extLst>
                  <a:ext uri="{0D108BD9-81ED-4DB2-BD59-A6C34878D82A}">
                    <a16:rowId xmlns:a16="http://schemas.microsoft.com/office/drawing/2014/main" val="1849872623"/>
                  </a:ext>
                </a:extLst>
              </a:tr>
              <a:tr h="869037">
                <a:tc>
                  <a:txBody>
                    <a:bodyPr/>
                    <a:lstStyle/>
                    <a:p>
                      <a:pPr marL="0" algn="ctr"/>
                      <a:r>
                        <a:rPr lang="ru-RU" sz="1100" dirty="0">
                          <a:solidFill>
                            <a:schemeClr val="dk1"/>
                          </a:solidFill>
                          <a:latin typeface="Gilroy" panose="00000500000000000000" pitchFamily="2" charset="-52"/>
                          <a:ea typeface="+mn-ea"/>
                          <a:cs typeface="+mn-cs"/>
                        </a:rPr>
                        <a:t>Надежность фиксации</a:t>
                      </a:r>
                    </a:p>
                  </a:txBody>
                  <a:tcPr/>
                </a:tc>
                <a:tc>
                  <a:txBody>
                    <a:bodyPr/>
                    <a:lstStyle/>
                    <a:p>
                      <a:pPr algn="ctr"/>
                      <a:r>
                        <a:rPr lang="ru-RU" sz="1100" dirty="0">
                          <a:latin typeface="Gilroy" panose="00000500000000000000" pitchFamily="2" charset="-52"/>
                        </a:rPr>
                        <a:t>4</a:t>
                      </a:r>
                    </a:p>
                    <a:p>
                      <a:pPr algn="ctr"/>
                      <a:r>
                        <a:rPr lang="ru-RU" sz="1100" dirty="0">
                          <a:latin typeface="Gilroy" panose="00000500000000000000" pitchFamily="2" charset="-52"/>
                        </a:rPr>
                        <a:t>Фиксация производится за счет «липучек» (надежность хорошая)</a:t>
                      </a:r>
                    </a:p>
                  </a:txBody>
                  <a:tcPr/>
                </a:tc>
                <a:tc>
                  <a:txBody>
                    <a:bodyPr/>
                    <a:lstStyle/>
                    <a:p>
                      <a:pPr algn="ctr"/>
                      <a:r>
                        <a:rPr lang="ru-RU" sz="1100" dirty="0">
                          <a:latin typeface="Gilroy" panose="00000500000000000000" pitchFamily="2" charset="-52"/>
                        </a:rPr>
                        <a:t>4</a:t>
                      </a:r>
                    </a:p>
                    <a:p>
                      <a:pPr algn="ctr"/>
                      <a:r>
                        <a:rPr lang="ru-RU" sz="1100" dirty="0">
                          <a:latin typeface="Gilroy" panose="00000500000000000000" pitchFamily="2" charset="-52"/>
                        </a:rPr>
                        <a:t>Фиксация производится за счет «липучек» (надежность хорошая)</a:t>
                      </a:r>
                    </a:p>
                  </a:txBody>
                  <a:tcPr/>
                </a:tc>
                <a:tc>
                  <a:txBody>
                    <a:bodyPr/>
                    <a:lstStyle/>
                    <a:p>
                      <a:pPr algn="ctr"/>
                      <a:r>
                        <a:rPr lang="ru-RU" sz="1100" dirty="0">
                          <a:latin typeface="Gilroy" panose="00000500000000000000" pitchFamily="2" charset="-52"/>
                        </a:rPr>
                        <a:t>5</a:t>
                      </a:r>
                    </a:p>
                    <a:p>
                      <a:pPr algn="ctr"/>
                      <a:r>
                        <a:rPr lang="ru-RU" sz="1100" dirty="0">
                          <a:latin typeface="Gilroy" panose="00000500000000000000" pitchFamily="2" charset="-52"/>
                        </a:rPr>
                        <a:t>Фиксация производится за счет системы заклепок и шнурования.</a:t>
                      </a:r>
                    </a:p>
                    <a:p>
                      <a:pPr algn="ctr"/>
                      <a:r>
                        <a:rPr lang="ru-RU" sz="1100" dirty="0">
                          <a:latin typeface="Gilroy" panose="00000500000000000000" pitchFamily="2" charset="-52"/>
                        </a:rPr>
                        <a:t>(надежность отличная)</a:t>
                      </a:r>
                    </a:p>
                  </a:txBody>
                  <a:tcPr/>
                </a:tc>
                <a:tc>
                  <a:txBody>
                    <a:bodyPr/>
                    <a:lstStyle/>
                    <a:p>
                      <a:pPr algn="ctr"/>
                      <a:r>
                        <a:rPr lang="ru-RU" sz="1100" dirty="0">
                          <a:latin typeface="Gilroy" panose="00000500000000000000" pitchFamily="2" charset="-52"/>
                        </a:rPr>
                        <a:t>3</a:t>
                      </a:r>
                    </a:p>
                    <a:p>
                      <a:pPr algn="ctr"/>
                      <a:r>
                        <a:rPr lang="ru-RU" sz="1100" dirty="0">
                          <a:latin typeface="Gilroy" panose="00000500000000000000" pitchFamily="2" charset="-52"/>
                        </a:rPr>
                        <a:t>Фиксация производится за счет бинтования конечности.</a:t>
                      </a:r>
                    </a:p>
                    <a:p>
                      <a:pPr algn="ctr"/>
                      <a:r>
                        <a:rPr lang="ru-RU" sz="1100" dirty="0">
                          <a:latin typeface="Gilroy" panose="00000500000000000000" pitchFamily="2" charset="-52"/>
                        </a:rPr>
                        <a:t>(надежность средняя)</a:t>
                      </a:r>
                    </a:p>
                  </a:txBody>
                  <a:tcPr/>
                </a:tc>
                <a:extLst>
                  <a:ext uri="{0D108BD9-81ED-4DB2-BD59-A6C34878D82A}">
                    <a16:rowId xmlns:a16="http://schemas.microsoft.com/office/drawing/2014/main" val="2896409971"/>
                  </a:ext>
                </a:extLst>
              </a:tr>
              <a:tr h="958890">
                <a:tc>
                  <a:txBody>
                    <a:bodyPr/>
                    <a:lstStyle/>
                    <a:p>
                      <a:pPr marL="0" algn="ctr"/>
                      <a:r>
                        <a:rPr lang="ru-RU" sz="1100" dirty="0">
                          <a:solidFill>
                            <a:schemeClr val="dk1"/>
                          </a:solidFill>
                          <a:latin typeface="Gilroy" panose="00000500000000000000" pitchFamily="2" charset="-52"/>
                          <a:ea typeface="+mn-ea"/>
                          <a:cs typeface="+mn-cs"/>
                        </a:rPr>
                        <a:t>Вес и компактность</a:t>
                      </a:r>
                    </a:p>
                  </a:txBody>
                  <a:tcPr/>
                </a:tc>
                <a:tc>
                  <a:txBody>
                    <a:bodyPr/>
                    <a:lstStyle/>
                    <a:p>
                      <a:pPr algn="ctr"/>
                      <a:r>
                        <a:rPr lang="ru-RU" sz="1100" dirty="0">
                          <a:latin typeface="Gilroy" panose="00000500000000000000" pitchFamily="2" charset="-52"/>
                        </a:rPr>
                        <a:t>5</a:t>
                      </a:r>
                    </a:p>
                    <a:p>
                      <a:pPr algn="ctr"/>
                      <a:r>
                        <a:rPr lang="ru-RU" sz="1100" dirty="0">
                          <a:latin typeface="Gilroy" panose="00000500000000000000" pitchFamily="2" charset="-52"/>
                        </a:rPr>
                        <a:t>Низкий вес за счет материала конструкции, помещается в автомобильную аптечку.</a:t>
                      </a:r>
                    </a:p>
                  </a:txBody>
                  <a:tcPr/>
                </a:tc>
                <a:tc>
                  <a:txBody>
                    <a:bodyPr/>
                    <a:lstStyle/>
                    <a:p>
                      <a:pPr algn="ctr"/>
                      <a:r>
                        <a:rPr lang="ru-RU" sz="1100" dirty="0">
                          <a:latin typeface="Gilroy" panose="00000500000000000000" pitchFamily="2" charset="-52"/>
                        </a:rPr>
                        <a:t>3</a:t>
                      </a:r>
                    </a:p>
                    <a:p>
                      <a:pPr algn="ctr"/>
                      <a:r>
                        <a:rPr lang="ru-RU" sz="1100" dirty="0">
                          <a:latin typeface="Gilroy" panose="00000500000000000000" pitchFamily="2" charset="-52"/>
                        </a:rPr>
                        <a:t>Средний вес за счет алюминиевого сплава конструкции, габаритный из за монолитности конструкции.</a:t>
                      </a:r>
                    </a:p>
                  </a:txBody>
                  <a:tcPr/>
                </a:tc>
                <a:tc>
                  <a:txBody>
                    <a:bodyPr/>
                    <a:lstStyle/>
                    <a:p>
                      <a:pPr algn="ctr"/>
                      <a:r>
                        <a:rPr lang="ru-RU" sz="1100" dirty="0">
                          <a:latin typeface="Gilroy" panose="00000500000000000000" pitchFamily="2" charset="-52"/>
                        </a:rPr>
                        <a:t>5</a:t>
                      </a:r>
                    </a:p>
                    <a:p>
                      <a:pPr marL="0" marR="0" lvl="0" indent="0" algn="ctr" defTabSz="914400" eaLnBrk="1" fontAlgn="auto" latinLnBrk="0" hangingPunct="1">
                        <a:lnSpc>
                          <a:spcPct val="100000"/>
                        </a:lnSpc>
                        <a:spcBef>
                          <a:spcPts val="0"/>
                        </a:spcBef>
                        <a:spcAft>
                          <a:spcPts val="0"/>
                        </a:spcAft>
                        <a:buClrTx/>
                        <a:buSzTx/>
                        <a:buFontTx/>
                        <a:buNone/>
                        <a:tabLst/>
                        <a:defRPr/>
                      </a:pPr>
                      <a:r>
                        <a:rPr lang="ru-RU" sz="1100" dirty="0">
                          <a:latin typeface="Gilroy" panose="00000500000000000000" pitchFamily="2" charset="-52"/>
                        </a:rPr>
                        <a:t>Низкий вес за счет материала конструкции, помещается в автомобильную аптечку.</a:t>
                      </a:r>
                    </a:p>
                    <a:p>
                      <a:pPr algn="ctr"/>
                      <a:endParaRPr lang="ru-RU" sz="1100" dirty="0">
                        <a:latin typeface="Gilroy" panose="00000500000000000000" pitchFamily="2" charset="-52"/>
                      </a:endParaRPr>
                    </a:p>
                  </a:txBody>
                  <a:tcPr/>
                </a:tc>
                <a:tc>
                  <a:txBody>
                    <a:bodyPr/>
                    <a:lstStyle/>
                    <a:p>
                      <a:pPr algn="ctr"/>
                      <a:r>
                        <a:rPr lang="ru-RU" sz="1100" dirty="0">
                          <a:latin typeface="Gilroy" panose="00000500000000000000" pitchFamily="2" charset="-52"/>
                        </a:rPr>
                        <a:t>3</a:t>
                      </a:r>
                    </a:p>
                    <a:p>
                      <a:pPr marL="0" marR="0" lvl="0" indent="0" algn="ctr" defTabSz="914400" eaLnBrk="1" fontAlgn="auto" latinLnBrk="0" hangingPunct="1">
                        <a:lnSpc>
                          <a:spcPct val="100000"/>
                        </a:lnSpc>
                        <a:spcBef>
                          <a:spcPts val="0"/>
                        </a:spcBef>
                        <a:spcAft>
                          <a:spcPts val="0"/>
                        </a:spcAft>
                        <a:buClrTx/>
                        <a:buSzTx/>
                        <a:buFontTx/>
                        <a:buNone/>
                        <a:tabLst/>
                        <a:defRPr/>
                      </a:pPr>
                      <a:r>
                        <a:rPr lang="ru-RU" sz="1100" dirty="0">
                          <a:latin typeface="Gilroy" panose="00000500000000000000" pitchFamily="2" charset="-52"/>
                        </a:rPr>
                        <a:t>Средний вес за счет алюминиевого сплава конструкции, габаритный из за монолитности конструкции.</a:t>
                      </a:r>
                    </a:p>
                    <a:p>
                      <a:pPr algn="ctr"/>
                      <a:endParaRPr lang="ru-RU" sz="1100" dirty="0">
                        <a:latin typeface="Gilroy" panose="00000500000000000000" pitchFamily="2" charset="-52"/>
                      </a:endParaRPr>
                    </a:p>
                  </a:txBody>
                  <a:tcPr/>
                </a:tc>
                <a:extLst>
                  <a:ext uri="{0D108BD9-81ED-4DB2-BD59-A6C34878D82A}">
                    <a16:rowId xmlns:a16="http://schemas.microsoft.com/office/drawing/2014/main" val="3225448906"/>
                  </a:ext>
                </a:extLst>
              </a:tr>
              <a:tr h="708951">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ru-RU" sz="1100" dirty="0" err="1">
                          <a:solidFill>
                            <a:schemeClr val="dk1"/>
                          </a:solidFill>
                          <a:latin typeface="Gilroy" panose="00000500000000000000" pitchFamily="2" charset="-52"/>
                          <a:ea typeface="+mn-ea"/>
                          <a:cs typeface="+mn-cs"/>
                        </a:rPr>
                        <a:t>Моделируемость</a:t>
                      </a:r>
                      <a:endParaRPr lang="ru-RU" sz="1100" dirty="0">
                        <a:solidFill>
                          <a:schemeClr val="dk1"/>
                        </a:solidFill>
                        <a:latin typeface="Gilroy" panose="00000500000000000000" pitchFamily="2" charset="-52"/>
                        <a:ea typeface="+mn-ea"/>
                        <a:cs typeface="+mn-cs"/>
                      </a:endParaRPr>
                    </a:p>
                    <a:p>
                      <a:pPr marL="0"/>
                      <a:endParaRPr lang="ru-RU" sz="1100" dirty="0">
                        <a:solidFill>
                          <a:schemeClr val="dk1"/>
                        </a:solidFill>
                        <a:latin typeface="Gilroy" panose="00000500000000000000" pitchFamily="2" charset="-52"/>
                        <a:ea typeface="+mn-ea"/>
                        <a:cs typeface="+mn-cs"/>
                      </a:endParaRPr>
                    </a:p>
                  </a:txBody>
                  <a:tcPr/>
                </a:tc>
                <a:tc>
                  <a:txBody>
                    <a:bodyPr/>
                    <a:lstStyle/>
                    <a:p>
                      <a:pPr algn="ctr"/>
                      <a:r>
                        <a:rPr lang="ru-RU" sz="1100" dirty="0">
                          <a:latin typeface="Gilroy" panose="00000500000000000000" pitchFamily="2" charset="-52"/>
                        </a:rPr>
                        <a:t>4</a:t>
                      </a:r>
                    </a:p>
                    <a:p>
                      <a:pPr algn="ctr"/>
                      <a:r>
                        <a:rPr lang="ru-RU" sz="1100" dirty="0">
                          <a:latin typeface="Gilroy" panose="00000500000000000000" pitchFamily="2" charset="-52"/>
                        </a:rPr>
                        <a:t>Возможность замены некоторых элементов шины.</a:t>
                      </a:r>
                    </a:p>
                  </a:txBody>
                  <a:tcPr/>
                </a:tc>
                <a:tc>
                  <a:txBody>
                    <a:bodyPr/>
                    <a:lstStyle/>
                    <a:p>
                      <a:pPr algn="ctr"/>
                      <a:r>
                        <a:rPr lang="ru-RU" sz="1100" dirty="0">
                          <a:latin typeface="Gilroy" panose="00000500000000000000" pitchFamily="2" charset="-52"/>
                        </a:rPr>
                        <a:t>2</a:t>
                      </a:r>
                    </a:p>
                    <a:p>
                      <a:pPr algn="ctr"/>
                      <a:r>
                        <a:rPr lang="ru-RU" sz="1100" dirty="0">
                          <a:latin typeface="Gilroy" panose="00000500000000000000" pitchFamily="2" charset="-52"/>
                        </a:rPr>
                        <a:t>Модульность низкая.</a:t>
                      </a:r>
                    </a:p>
                    <a:p>
                      <a:pPr algn="ctr"/>
                      <a:endParaRPr lang="ru-RU" sz="1100" dirty="0">
                        <a:latin typeface="Gilroy" panose="00000500000000000000" pitchFamily="2" charset="-52"/>
                      </a:endParaRPr>
                    </a:p>
                  </a:txBody>
                  <a:tcPr/>
                </a:tc>
                <a:tc>
                  <a:txBody>
                    <a:bodyPr/>
                    <a:lstStyle/>
                    <a:p>
                      <a:pPr algn="ctr"/>
                      <a:r>
                        <a:rPr lang="ru-RU" sz="1100" dirty="0">
                          <a:latin typeface="Gilroy" panose="00000500000000000000" pitchFamily="2" charset="-52"/>
                        </a:rPr>
                        <a:t>4</a:t>
                      </a:r>
                    </a:p>
                    <a:p>
                      <a:pPr algn="ctr"/>
                      <a:r>
                        <a:rPr lang="ru-RU" sz="1100" dirty="0">
                          <a:latin typeface="Gilroy" panose="00000500000000000000" pitchFamily="2" charset="-52"/>
                        </a:rPr>
                        <a:t>Возможность замены некоторых элементов шины.</a:t>
                      </a:r>
                    </a:p>
                  </a:txBody>
                  <a:tcPr/>
                </a:tc>
                <a:tc>
                  <a:txBody>
                    <a:bodyPr/>
                    <a:lstStyle/>
                    <a:p>
                      <a:pPr algn="ctr"/>
                      <a:r>
                        <a:rPr lang="ru-RU" sz="1100" dirty="0">
                          <a:latin typeface="Gilroy" panose="00000500000000000000" pitchFamily="2" charset="-52"/>
                        </a:rPr>
                        <a:t>1</a:t>
                      </a:r>
                    </a:p>
                    <a:p>
                      <a:pPr algn="ctr"/>
                      <a:r>
                        <a:rPr lang="ru-RU" sz="1100" dirty="0">
                          <a:latin typeface="Gilroy" panose="00000500000000000000" pitchFamily="2" charset="-52"/>
                        </a:rPr>
                        <a:t>Отсутствие модульности.</a:t>
                      </a:r>
                    </a:p>
                  </a:txBody>
                  <a:tcPr/>
                </a:tc>
                <a:extLst>
                  <a:ext uri="{0D108BD9-81ED-4DB2-BD59-A6C34878D82A}">
                    <a16:rowId xmlns:a16="http://schemas.microsoft.com/office/drawing/2014/main" val="3404221342"/>
                  </a:ext>
                </a:extLst>
              </a:tr>
              <a:tr h="424973">
                <a:tc>
                  <a:txBody>
                    <a:bodyPr/>
                    <a:lstStyle/>
                    <a:p>
                      <a:pPr marL="0" algn="ctr"/>
                      <a:r>
                        <a:rPr lang="ru-RU" sz="1100" b="1" dirty="0">
                          <a:solidFill>
                            <a:schemeClr val="dk1"/>
                          </a:solidFill>
                          <a:latin typeface="Gilroy" panose="00000500000000000000" pitchFamily="2" charset="-52"/>
                          <a:ea typeface="+mn-ea"/>
                          <a:cs typeface="+mn-cs"/>
                        </a:rPr>
                        <a:t>Средний балл</a:t>
                      </a:r>
                    </a:p>
                  </a:txBody>
                  <a:tcPr/>
                </a:tc>
                <a:tc>
                  <a:txBody>
                    <a:bodyPr/>
                    <a:lstStyle/>
                    <a:p>
                      <a:pPr algn="ctr"/>
                      <a:r>
                        <a:rPr lang="ru-RU" sz="1100" b="1" dirty="0">
                          <a:latin typeface="Gilroy" panose="00000500000000000000" pitchFamily="2" charset="-52"/>
                        </a:rPr>
                        <a:t>4,5</a:t>
                      </a:r>
                    </a:p>
                  </a:txBody>
                  <a:tcPr/>
                </a:tc>
                <a:tc>
                  <a:txBody>
                    <a:bodyPr/>
                    <a:lstStyle/>
                    <a:p>
                      <a:pPr algn="ctr"/>
                      <a:r>
                        <a:rPr lang="ru-RU" sz="1100" b="1" dirty="0">
                          <a:latin typeface="Gilroy" panose="00000500000000000000" pitchFamily="2" charset="-52"/>
                        </a:rPr>
                        <a:t>3,5</a:t>
                      </a:r>
                    </a:p>
                  </a:txBody>
                  <a:tcPr/>
                </a:tc>
                <a:tc>
                  <a:txBody>
                    <a:bodyPr/>
                    <a:lstStyle/>
                    <a:p>
                      <a:pPr algn="ctr"/>
                      <a:r>
                        <a:rPr lang="ru-RU" sz="1100" b="1" dirty="0">
                          <a:latin typeface="Gilroy" panose="00000500000000000000" pitchFamily="2" charset="-52"/>
                        </a:rPr>
                        <a:t>4</a:t>
                      </a:r>
                    </a:p>
                  </a:txBody>
                  <a:tcPr/>
                </a:tc>
                <a:tc>
                  <a:txBody>
                    <a:bodyPr/>
                    <a:lstStyle/>
                    <a:p>
                      <a:pPr algn="ctr"/>
                      <a:r>
                        <a:rPr lang="ru-RU" sz="1100" b="1" dirty="0">
                          <a:latin typeface="Gilroy" panose="00000500000000000000" pitchFamily="2" charset="-52"/>
                        </a:rPr>
                        <a:t>2,7</a:t>
                      </a:r>
                    </a:p>
                  </a:txBody>
                  <a:tcPr/>
                </a:tc>
                <a:extLst>
                  <a:ext uri="{0D108BD9-81ED-4DB2-BD59-A6C34878D82A}">
                    <a16:rowId xmlns:a16="http://schemas.microsoft.com/office/drawing/2014/main" val="2617675880"/>
                  </a:ext>
                </a:extLst>
              </a:tr>
            </a:tbl>
          </a:graphicData>
        </a:graphic>
      </p:graphicFrame>
      <p:sp>
        <p:nvSpPr>
          <p:cNvPr id="5" name="Заголовок 1">
            <a:extLst>
              <a:ext uri="{FF2B5EF4-FFF2-40B4-BE49-F238E27FC236}">
                <a16:creationId xmlns:a16="http://schemas.microsoft.com/office/drawing/2014/main" id="{1C14F6B0-54C1-4302-8683-F81BE2A6D087}"/>
              </a:ext>
            </a:extLst>
          </p:cNvPr>
          <p:cNvSpPr>
            <a:spLocks noGrp="1"/>
          </p:cNvSpPr>
          <p:nvPr>
            <p:ph type="title"/>
          </p:nvPr>
        </p:nvSpPr>
        <p:spPr>
          <a:xfrm>
            <a:off x="188494" y="1082844"/>
            <a:ext cx="10515600" cy="312820"/>
          </a:xfrm>
        </p:spPr>
        <p:txBody>
          <a:bodyPr>
            <a:noAutofit/>
          </a:bodyPr>
          <a:lstStyle/>
          <a:p>
            <a:r>
              <a:rPr lang="ru-RU" sz="2400" b="1" dirty="0">
                <a:solidFill>
                  <a:srgbClr val="8C45F8"/>
                </a:solidFill>
                <a:latin typeface="Gilroy" pitchFamily="2" charset="0"/>
              </a:rPr>
              <a:t>КОНКУРЕНТЫ И АНАЛОГИ</a:t>
            </a:r>
          </a:p>
        </p:txBody>
      </p:sp>
      <p:sp>
        <p:nvSpPr>
          <p:cNvPr id="6" name="TextBox 5">
            <a:extLst>
              <a:ext uri="{FF2B5EF4-FFF2-40B4-BE49-F238E27FC236}">
                <a16:creationId xmlns:a16="http://schemas.microsoft.com/office/drawing/2014/main" id="{199DF024-1B58-4D04-9C8A-3135AC5EFB58}"/>
              </a:ext>
            </a:extLst>
          </p:cNvPr>
          <p:cNvSpPr txBox="1"/>
          <p:nvPr/>
        </p:nvSpPr>
        <p:spPr>
          <a:xfrm>
            <a:off x="0" y="5852265"/>
            <a:ext cx="12192000" cy="110799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ru-RU" sz="1100" b="1" dirty="0">
                <a:latin typeface="Gilroy" panose="00000500000000000000" pitchFamily="2" charset="-52"/>
              </a:rPr>
              <a:t>Основные конкурентные преимущества</a:t>
            </a:r>
            <a:r>
              <a:rPr lang="en-US" sz="1100" b="1" dirty="0">
                <a:latin typeface="Gilroy" panose="00000500000000000000" pitchFamily="2" charset="-52"/>
              </a:rPr>
              <a:t>:</a:t>
            </a:r>
            <a:endParaRPr lang="ru-RU" sz="1100" b="1" dirty="0">
              <a:latin typeface="Gilroy" panose="00000500000000000000" pitchFamily="2" charset="-52"/>
            </a:endParaRPr>
          </a:p>
          <a:p>
            <a:pPr algn="ctr"/>
            <a:endParaRPr lang="en-US" sz="1100" b="1" dirty="0">
              <a:latin typeface="Gilroy" panose="00000500000000000000" pitchFamily="2" charset="-52"/>
            </a:endParaRPr>
          </a:p>
          <a:p>
            <a:pPr algn="just"/>
            <a:r>
              <a:rPr lang="ru-RU" sz="1100" dirty="0">
                <a:latin typeface="Gilroy" panose="00000500000000000000" pitchFamily="2" charset="-52"/>
              </a:rPr>
              <a:t>Наш проект сфокусирован на разработке </a:t>
            </a:r>
            <a:r>
              <a:rPr lang="ru-RU" sz="1100" dirty="0" err="1">
                <a:latin typeface="Gilroy" panose="00000500000000000000" pitchFamily="2" charset="-52"/>
              </a:rPr>
              <a:t>иммобилизационной</a:t>
            </a:r>
            <a:r>
              <a:rPr lang="ru-RU" sz="1100" dirty="0">
                <a:latin typeface="Gilroy" panose="00000500000000000000" pitchFamily="2" charset="-52"/>
              </a:rPr>
              <a:t> шины, которая может сохранять частичную подвижность во время травмы конечности, что способствует скорейшему срастанию поврежденных костей и минимизации осложнений. В отличии от конкурентов  наш продукт более удобен в использовании и подходит для применения в различных сферах жизни.</a:t>
            </a:r>
          </a:p>
          <a:p>
            <a:pPr algn="just"/>
            <a:endParaRPr lang="en-US" sz="1100" dirty="0">
              <a:latin typeface="Gilroy" panose="00000500000000000000" pitchFamily="2" charset="-52"/>
            </a:endParaRPr>
          </a:p>
        </p:txBody>
      </p:sp>
    </p:spTree>
    <p:extLst>
      <p:ext uri="{BB962C8B-B14F-4D97-AF65-F5344CB8AC3E}">
        <p14:creationId xmlns:p14="http://schemas.microsoft.com/office/powerpoint/2010/main" val="7437023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a:extLst>
              <a:ext uri="{FF2B5EF4-FFF2-40B4-BE49-F238E27FC236}">
                <a16:creationId xmlns:a16="http://schemas.microsoft.com/office/drawing/2014/main" id="{28DBDAA5-261C-4FDA-8E94-00E7DA89CC72}"/>
              </a:ext>
            </a:extLst>
          </p:cNvPr>
          <p:cNvSpPr>
            <a:spLocks noGrp="1"/>
          </p:cNvSpPr>
          <p:nvPr>
            <p:ph type="title"/>
          </p:nvPr>
        </p:nvSpPr>
        <p:spPr>
          <a:xfrm>
            <a:off x="188494" y="1082844"/>
            <a:ext cx="10515600" cy="312820"/>
          </a:xfrm>
        </p:spPr>
        <p:txBody>
          <a:bodyPr>
            <a:noAutofit/>
          </a:bodyPr>
          <a:lstStyle/>
          <a:p>
            <a:r>
              <a:rPr lang="ru-RU" sz="2400" b="1" dirty="0">
                <a:solidFill>
                  <a:srgbClr val="8C45F8"/>
                </a:solidFill>
                <a:latin typeface="Gilroy" panose="00000500000000000000" pitchFamily="2" charset="-52"/>
              </a:rPr>
              <a:t>Команда проекта</a:t>
            </a:r>
          </a:p>
        </p:txBody>
      </p:sp>
      <p:pic>
        <p:nvPicPr>
          <p:cNvPr id="6" name="Picture 2" descr="https://sun9-16.userapi.com/s/v1/ig2/HEzsaxxCkecekjGIcIAuJ0_k2yGQteEGrkGWfuFATE_UbBlEcCmHTuCp6dMFsw-urjSEUdIr8EDX2ti8DdT9EDil.jpg?quality=95&amp;as=32x57,48x85,72x128,108x192,160x284,240x427,360x640,480x853,540x960,640x1138,720x1280,1080x1920,1280x2276,1440x2560&amp;from=bu&amp;u=gj0hBe340xJTgwLsl-N1OU4cs17xPUeQvle6mUzV61I&amp;cs=1440x0">
            <a:extLst>
              <a:ext uri="{FF2B5EF4-FFF2-40B4-BE49-F238E27FC236}">
                <a16:creationId xmlns:a16="http://schemas.microsoft.com/office/drawing/2014/main" id="{EBA666CA-9B5A-4827-94E4-D5F254D3AEF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494" y="1562642"/>
            <a:ext cx="2113357" cy="348323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822FB135-E6DE-4592-8369-E64008CFCAAB}"/>
              </a:ext>
            </a:extLst>
          </p:cNvPr>
          <p:cNvSpPr txBox="1"/>
          <p:nvPr/>
        </p:nvSpPr>
        <p:spPr bwMode="auto">
          <a:xfrm>
            <a:off x="2301851" y="1658964"/>
            <a:ext cx="2743678" cy="1077218"/>
          </a:xfrm>
          <a:prstGeom prst="rect">
            <a:avLst/>
          </a:prstGeom>
          <a:noFill/>
        </p:spPr>
        <p:txBody>
          <a:bodyPr wrap="square" rtlCol="0">
            <a:spAutoFit/>
          </a:bodyPr>
          <a:lstStyle/>
          <a:p>
            <a:pPr algn="ctr"/>
            <a:r>
              <a:rPr lang="en-US" sz="1600" dirty="0">
                <a:latin typeface="Gilroy" panose="00000500000000000000" pitchFamily="2" charset="-52"/>
              </a:rPr>
              <a:t>Soft skills:</a:t>
            </a:r>
          </a:p>
          <a:p>
            <a:pPr marL="285750" indent="-285750">
              <a:buFont typeface="Wingdings" panose="05000000000000000000" pitchFamily="2" charset="2"/>
              <a:buChar char="v"/>
            </a:pPr>
            <a:r>
              <a:rPr lang="ru-RU" sz="1600" dirty="0">
                <a:latin typeface="Gilroy" panose="00000500000000000000" pitchFamily="2" charset="-52"/>
              </a:rPr>
              <a:t>Целеустремленность.</a:t>
            </a:r>
          </a:p>
          <a:p>
            <a:pPr marL="285750" indent="-285750">
              <a:buFont typeface="Wingdings" panose="05000000000000000000" pitchFamily="2" charset="2"/>
              <a:buChar char="v"/>
            </a:pPr>
            <a:r>
              <a:rPr lang="ru-RU" sz="1600" dirty="0">
                <a:latin typeface="Gilroy" panose="00000500000000000000" pitchFamily="2" charset="-52"/>
              </a:rPr>
              <a:t>Пунктуальность.</a:t>
            </a:r>
          </a:p>
          <a:p>
            <a:pPr marL="285750" indent="-285750">
              <a:buFont typeface="Wingdings" panose="05000000000000000000" pitchFamily="2" charset="2"/>
              <a:buChar char="v"/>
            </a:pPr>
            <a:r>
              <a:rPr lang="ru-RU" sz="1600" dirty="0">
                <a:latin typeface="Gilroy" panose="00000500000000000000" pitchFamily="2" charset="-52"/>
              </a:rPr>
              <a:t>Чувство юмора.</a:t>
            </a:r>
          </a:p>
        </p:txBody>
      </p:sp>
      <p:sp>
        <p:nvSpPr>
          <p:cNvPr id="8" name="TextBox 7">
            <a:extLst>
              <a:ext uri="{FF2B5EF4-FFF2-40B4-BE49-F238E27FC236}">
                <a16:creationId xmlns:a16="http://schemas.microsoft.com/office/drawing/2014/main" id="{468CC2B0-AF5C-4B45-B220-E4C43A1DA96C}"/>
              </a:ext>
            </a:extLst>
          </p:cNvPr>
          <p:cNvSpPr txBox="1"/>
          <p:nvPr/>
        </p:nvSpPr>
        <p:spPr bwMode="auto">
          <a:xfrm>
            <a:off x="2301851" y="3408728"/>
            <a:ext cx="4685397" cy="1323439"/>
          </a:xfrm>
          <a:prstGeom prst="rect">
            <a:avLst/>
          </a:prstGeom>
          <a:noFill/>
        </p:spPr>
        <p:txBody>
          <a:bodyPr wrap="square" rtlCol="0">
            <a:spAutoFit/>
          </a:bodyPr>
          <a:lstStyle/>
          <a:p>
            <a:pPr algn="ctr"/>
            <a:r>
              <a:rPr lang="en-US" sz="1600" dirty="0">
                <a:latin typeface="Gilroy" panose="00000500000000000000" pitchFamily="2" charset="-52"/>
              </a:rPr>
              <a:t>Hard skills:</a:t>
            </a:r>
          </a:p>
          <a:p>
            <a:pPr marL="285750" indent="-285750">
              <a:buFont typeface="Wingdings" panose="05000000000000000000" pitchFamily="2" charset="2"/>
              <a:buChar char="v"/>
            </a:pPr>
            <a:r>
              <a:rPr lang="ru-RU" sz="1600" dirty="0">
                <a:latin typeface="Gilroy" panose="00000500000000000000" pitchFamily="2" charset="-52"/>
              </a:rPr>
              <a:t>Окончил медицинский колледж с отличием.</a:t>
            </a:r>
          </a:p>
          <a:p>
            <a:pPr marL="285750" indent="-285750">
              <a:buFont typeface="Wingdings" panose="05000000000000000000" pitchFamily="2" charset="2"/>
              <a:buChar char="v"/>
            </a:pPr>
            <a:r>
              <a:rPr lang="ru-RU" sz="1600" dirty="0">
                <a:latin typeface="Gilroy" panose="00000500000000000000" pitchFamily="2" charset="-52"/>
              </a:rPr>
              <a:t>Владею навыками видео и фотомонтажа.</a:t>
            </a:r>
          </a:p>
          <a:p>
            <a:pPr marL="285750" indent="-285750">
              <a:buFont typeface="Wingdings" panose="05000000000000000000" pitchFamily="2" charset="2"/>
              <a:buChar char="v"/>
            </a:pPr>
            <a:r>
              <a:rPr lang="ru-RU" sz="1600" dirty="0">
                <a:latin typeface="Gilroy" panose="00000500000000000000" pitchFamily="2" charset="-52"/>
              </a:rPr>
              <a:t>Умею сплачивать коллектив и оперативно действовать в критических ситуациях.</a:t>
            </a:r>
          </a:p>
        </p:txBody>
      </p:sp>
      <p:sp>
        <p:nvSpPr>
          <p:cNvPr id="9" name="TextBox 8">
            <a:extLst>
              <a:ext uri="{FF2B5EF4-FFF2-40B4-BE49-F238E27FC236}">
                <a16:creationId xmlns:a16="http://schemas.microsoft.com/office/drawing/2014/main" id="{79E88E19-6F29-4C96-A3D2-F985F5E17417}"/>
              </a:ext>
            </a:extLst>
          </p:cNvPr>
          <p:cNvSpPr txBox="1"/>
          <p:nvPr/>
        </p:nvSpPr>
        <p:spPr bwMode="auto">
          <a:xfrm>
            <a:off x="241429" y="5212859"/>
            <a:ext cx="3273047" cy="338554"/>
          </a:xfrm>
          <a:prstGeom prst="rect">
            <a:avLst/>
          </a:prstGeom>
          <a:noFill/>
        </p:spPr>
        <p:txBody>
          <a:bodyPr wrap="square" rtlCol="0">
            <a:spAutoFit/>
          </a:bodyPr>
          <a:lstStyle/>
          <a:p>
            <a:r>
              <a:rPr lang="ru-RU" sz="1600" b="1" dirty="0">
                <a:latin typeface="Gilroy" panose="00000500000000000000" pitchFamily="2" charset="-52"/>
              </a:rPr>
              <a:t>Лобов Андрей-  Руководитель</a:t>
            </a:r>
          </a:p>
        </p:txBody>
      </p:sp>
      <p:sp>
        <p:nvSpPr>
          <p:cNvPr id="10" name="TextBox 9">
            <a:extLst>
              <a:ext uri="{FF2B5EF4-FFF2-40B4-BE49-F238E27FC236}">
                <a16:creationId xmlns:a16="http://schemas.microsoft.com/office/drawing/2014/main" id="{AC55AFCA-6497-411B-B033-0B55214813BF}"/>
              </a:ext>
            </a:extLst>
          </p:cNvPr>
          <p:cNvSpPr txBox="1"/>
          <p:nvPr/>
        </p:nvSpPr>
        <p:spPr>
          <a:xfrm>
            <a:off x="241430" y="5551413"/>
            <a:ext cx="3061252" cy="261610"/>
          </a:xfrm>
          <a:prstGeom prst="rect">
            <a:avLst/>
          </a:prstGeom>
          <a:noFill/>
        </p:spPr>
        <p:txBody>
          <a:bodyPr wrap="square" rtlCol="0">
            <a:spAutoFit/>
          </a:bodyPr>
          <a:lstStyle/>
          <a:p>
            <a:r>
              <a:rPr lang="ru-RU" sz="1100" dirty="0">
                <a:latin typeface="Gilroy" panose="00000500000000000000" pitchFamily="2" charset="-52"/>
              </a:rPr>
              <a:t>Контактный телефон</a:t>
            </a:r>
            <a:r>
              <a:rPr lang="en-US" sz="1100" dirty="0">
                <a:latin typeface="Gilroy" panose="00000500000000000000" pitchFamily="2" charset="-52"/>
              </a:rPr>
              <a:t>:</a:t>
            </a:r>
            <a:r>
              <a:rPr lang="ru-RU" sz="1100" dirty="0">
                <a:latin typeface="Gilroy" panose="00000500000000000000" pitchFamily="2" charset="-52"/>
              </a:rPr>
              <a:t> 8-991-516-21-80</a:t>
            </a:r>
          </a:p>
        </p:txBody>
      </p:sp>
      <p:sp>
        <p:nvSpPr>
          <p:cNvPr id="11" name="TextBox 10">
            <a:extLst>
              <a:ext uri="{FF2B5EF4-FFF2-40B4-BE49-F238E27FC236}">
                <a16:creationId xmlns:a16="http://schemas.microsoft.com/office/drawing/2014/main" id="{D519381D-6E7B-46E8-AF25-8F9A2EF7D411}"/>
              </a:ext>
            </a:extLst>
          </p:cNvPr>
          <p:cNvSpPr txBox="1"/>
          <p:nvPr/>
        </p:nvSpPr>
        <p:spPr>
          <a:xfrm>
            <a:off x="241430" y="5902143"/>
            <a:ext cx="3789881" cy="261610"/>
          </a:xfrm>
          <a:prstGeom prst="rect">
            <a:avLst/>
          </a:prstGeom>
          <a:noFill/>
        </p:spPr>
        <p:txBody>
          <a:bodyPr wrap="square" rtlCol="0">
            <a:spAutoFit/>
          </a:bodyPr>
          <a:lstStyle/>
          <a:p>
            <a:r>
              <a:rPr lang="ru-RU" sz="1100" dirty="0">
                <a:latin typeface="Gilroy" panose="00000500000000000000" pitchFamily="2" charset="-52"/>
              </a:rPr>
              <a:t>Адрес электронной почты</a:t>
            </a:r>
            <a:r>
              <a:rPr lang="en-US" sz="1100" dirty="0">
                <a:latin typeface="Gilroy" panose="00000500000000000000" pitchFamily="2" charset="-52"/>
              </a:rPr>
              <a:t>: andrey.lob2004@yandex.ru</a:t>
            </a:r>
            <a:endParaRPr lang="ru-RU" sz="1100" dirty="0">
              <a:latin typeface="Gilroy" panose="00000500000000000000" pitchFamily="2" charset="-52"/>
            </a:endParaRPr>
          </a:p>
        </p:txBody>
      </p:sp>
      <p:sp>
        <p:nvSpPr>
          <p:cNvPr id="12" name="TextBox 11">
            <a:extLst>
              <a:ext uri="{FF2B5EF4-FFF2-40B4-BE49-F238E27FC236}">
                <a16:creationId xmlns:a16="http://schemas.microsoft.com/office/drawing/2014/main" id="{14A69C5D-3381-4DE6-81A0-22D3D5800C92}"/>
              </a:ext>
            </a:extLst>
          </p:cNvPr>
          <p:cNvSpPr txBox="1"/>
          <p:nvPr/>
        </p:nvSpPr>
        <p:spPr>
          <a:xfrm>
            <a:off x="241430" y="6299288"/>
            <a:ext cx="4107933" cy="261610"/>
          </a:xfrm>
          <a:prstGeom prst="rect">
            <a:avLst/>
          </a:prstGeom>
          <a:noFill/>
        </p:spPr>
        <p:txBody>
          <a:bodyPr wrap="square" rtlCol="0">
            <a:spAutoFit/>
          </a:bodyPr>
          <a:lstStyle/>
          <a:p>
            <a:r>
              <a:rPr lang="ru-RU" sz="1100" dirty="0">
                <a:latin typeface="Gilroy" panose="00000500000000000000" pitchFamily="2" charset="-52"/>
              </a:rPr>
              <a:t>Ссылка на </a:t>
            </a:r>
            <a:r>
              <a:rPr lang="ru-RU" sz="1100" dirty="0" err="1">
                <a:latin typeface="Gilroy" panose="00000500000000000000" pitchFamily="2" charset="-52"/>
              </a:rPr>
              <a:t>соц</a:t>
            </a:r>
            <a:r>
              <a:rPr lang="ru-RU" sz="1100" dirty="0">
                <a:latin typeface="Gilroy" panose="00000500000000000000" pitchFamily="2" charset="-52"/>
              </a:rPr>
              <a:t> сети</a:t>
            </a:r>
            <a:r>
              <a:rPr lang="en-US" sz="1100" dirty="0">
                <a:latin typeface="Gilroy" panose="00000500000000000000" pitchFamily="2" charset="-52"/>
              </a:rPr>
              <a:t>:</a:t>
            </a:r>
            <a:r>
              <a:rPr lang="ru-RU" sz="1100" dirty="0">
                <a:latin typeface="Gilroy" panose="00000500000000000000" pitchFamily="2" charset="-52"/>
              </a:rPr>
              <a:t> </a:t>
            </a:r>
            <a:r>
              <a:rPr lang="en-US" sz="1100" dirty="0">
                <a:latin typeface="Gilroy" panose="00000500000000000000" pitchFamily="2" charset="-52"/>
              </a:rPr>
              <a:t>https://vk.com/depression_mmgd</a:t>
            </a:r>
            <a:endParaRPr lang="ru-RU" sz="1100" dirty="0">
              <a:latin typeface="Gilroy" panose="00000500000000000000" pitchFamily="2" charset="-52"/>
            </a:endParaRPr>
          </a:p>
        </p:txBody>
      </p:sp>
      <p:pic>
        <p:nvPicPr>
          <p:cNvPr id="13" name="Рисунок 12">
            <a:extLst>
              <a:ext uri="{FF2B5EF4-FFF2-40B4-BE49-F238E27FC236}">
                <a16:creationId xmlns:a16="http://schemas.microsoft.com/office/drawing/2014/main" id="{BAF290A5-FAAB-4120-8891-1636168884D6}"/>
              </a:ext>
            </a:extLst>
          </p:cNvPr>
          <p:cNvPicPr>
            <a:picLocks noChangeAspect="1"/>
          </p:cNvPicPr>
          <p:nvPr/>
        </p:nvPicPr>
        <p:blipFill>
          <a:blip r:embed="rId3"/>
          <a:stretch>
            <a:fillRect/>
          </a:stretch>
        </p:blipFill>
        <p:spPr>
          <a:xfrm>
            <a:off x="7504083" y="1239254"/>
            <a:ext cx="3742528" cy="5327374"/>
          </a:xfrm>
          <a:prstGeom prst="rect">
            <a:avLst/>
          </a:prstGeom>
        </p:spPr>
      </p:pic>
    </p:spTree>
    <p:extLst>
      <p:ext uri="{BB962C8B-B14F-4D97-AF65-F5344CB8AC3E}">
        <p14:creationId xmlns:p14="http://schemas.microsoft.com/office/powerpoint/2010/main" val="32966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id="{DB95284A-D87B-4D1E-BE0F-5972C61424D2}"/>
              </a:ext>
            </a:extLst>
          </p:cNvPr>
          <p:cNvSpPr>
            <a:spLocks noGrp="1"/>
          </p:cNvSpPr>
          <p:nvPr>
            <p:ph type="title"/>
          </p:nvPr>
        </p:nvSpPr>
        <p:spPr>
          <a:xfrm>
            <a:off x="188494" y="1082844"/>
            <a:ext cx="10515600" cy="312820"/>
          </a:xfrm>
        </p:spPr>
        <p:txBody>
          <a:bodyPr>
            <a:noAutofit/>
          </a:bodyPr>
          <a:lstStyle/>
          <a:p>
            <a:r>
              <a:rPr lang="ru-RU" sz="2400" b="1" dirty="0">
                <a:solidFill>
                  <a:srgbClr val="8C45F8"/>
                </a:solidFill>
                <a:latin typeface="Gilroy" panose="00000500000000000000" pitchFamily="2" charset="-52"/>
              </a:rPr>
              <a:t>Команда проекта</a:t>
            </a:r>
          </a:p>
        </p:txBody>
      </p:sp>
      <p:pic>
        <p:nvPicPr>
          <p:cNvPr id="1026" name="Picture 2" descr="https://sun9-66.userapi.com/s/v1/ig2/iYO9qQS0ue-jVYZUItIH6GIBRAUR4tm2edaiPUnYNGRjm33IkipATn8qyoSvm7yECWIi1LYipKiolifQHGrDWIAy.jpg?quality=95&amp;as=32x43,48x64,72x96,108x144,160x213,240x320,360x480,480x640,540x720,640x853,720x960,960x1280&amp;from=bu&amp;u=sSe7ein0xPSP_otPE7zYk7FgRJbDk7As57259siUje0&amp;cs=960x0">
            <a:extLst>
              <a:ext uri="{FF2B5EF4-FFF2-40B4-BE49-F238E27FC236}">
                <a16:creationId xmlns:a16="http://schemas.microsoft.com/office/drawing/2014/main" id="{4B0377E4-7DE4-4909-90D1-CD6D872243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494" y="1687380"/>
            <a:ext cx="2614157" cy="348323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0F22917E-9748-4D8F-92F4-56E40F57358A}"/>
              </a:ext>
            </a:extLst>
          </p:cNvPr>
          <p:cNvSpPr txBox="1"/>
          <p:nvPr/>
        </p:nvSpPr>
        <p:spPr bwMode="auto">
          <a:xfrm>
            <a:off x="188494" y="5293058"/>
            <a:ext cx="4868536" cy="338554"/>
          </a:xfrm>
          <a:prstGeom prst="rect">
            <a:avLst/>
          </a:prstGeom>
          <a:noFill/>
        </p:spPr>
        <p:txBody>
          <a:bodyPr wrap="square" rtlCol="0">
            <a:spAutoFit/>
          </a:bodyPr>
          <a:lstStyle/>
          <a:p>
            <a:r>
              <a:rPr lang="ru-RU" sz="1600" b="1" dirty="0">
                <a:latin typeface="Gilroy" panose="00000500000000000000" pitchFamily="2" charset="-52"/>
              </a:rPr>
              <a:t>Князева Елизавета- исполнитель, программист.</a:t>
            </a:r>
          </a:p>
        </p:txBody>
      </p:sp>
      <p:sp>
        <p:nvSpPr>
          <p:cNvPr id="11" name="TextBox 10">
            <a:extLst>
              <a:ext uri="{FF2B5EF4-FFF2-40B4-BE49-F238E27FC236}">
                <a16:creationId xmlns:a16="http://schemas.microsoft.com/office/drawing/2014/main" id="{A41F4ABD-005F-47A7-8313-061754E8133E}"/>
              </a:ext>
            </a:extLst>
          </p:cNvPr>
          <p:cNvSpPr txBox="1"/>
          <p:nvPr/>
        </p:nvSpPr>
        <p:spPr bwMode="auto">
          <a:xfrm>
            <a:off x="2892002" y="1687380"/>
            <a:ext cx="3349772" cy="1077218"/>
          </a:xfrm>
          <a:prstGeom prst="rect">
            <a:avLst/>
          </a:prstGeom>
          <a:noFill/>
        </p:spPr>
        <p:txBody>
          <a:bodyPr wrap="square" rtlCol="0">
            <a:spAutoFit/>
          </a:bodyPr>
          <a:lstStyle/>
          <a:p>
            <a:pPr algn="ctr"/>
            <a:r>
              <a:rPr lang="en-US" sz="1600" dirty="0">
                <a:latin typeface="Gilroy" panose="00000500000000000000" pitchFamily="2" charset="-52"/>
              </a:rPr>
              <a:t>Soft skills:</a:t>
            </a:r>
          </a:p>
          <a:p>
            <a:pPr marL="285750" indent="-285750">
              <a:buFont typeface="Wingdings" panose="05000000000000000000" pitchFamily="2" charset="2"/>
              <a:buChar char="v"/>
            </a:pPr>
            <a:r>
              <a:rPr lang="ru-RU" sz="1600" dirty="0">
                <a:latin typeface="Gilroy" panose="00000500000000000000" pitchFamily="2" charset="-52"/>
              </a:rPr>
              <a:t>Ответственность.</a:t>
            </a:r>
          </a:p>
          <a:p>
            <a:pPr marL="285750" indent="-285750">
              <a:buFont typeface="Wingdings" panose="05000000000000000000" pitchFamily="2" charset="2"/>
              <a:buChar char="v"/>
            </a:pPr>
            <a:r>
              <a:rPr lang="ru-RU" sz="1600" dirty="0">
                <a:latin typeface="Gilroy" panose="00000500000000000000" pitchFamily="2" charset="-52"/>
              </a:rPr>
              <a:t>Умение работать в команде. </a:t>
            </a:r>
          </a:p>
          <a:p>
            <a:pPr marL="285750" indent="-285750">
              <a:buFont typeface="Wingdings" panose="05000000000000000000" pitchFamily="2" charset="2"/>
              <a:buChar char="v"/>
            </a:pPr>
            <a:r>
              <a:rPr lang="ru-RU" sz="1600" dirty="0">
                <a:latin typeface="Gilroy" panose="00000500000000000000" pitchFamily="2" charset="-52"/>
              </a:rPr>
              <a:t>Креативность.</a:t>
            </a:r>
          </a:p>
        </p:txBody>
      </p:sp>
      <p:sp>
        <p:nvSpPr>
          <p:cNvPr id="12" name="TextBox 11">
            <a:extLst>
              <a:ext uri="{FF2B5EF4-FFF2-40B4-BE49-F238E27FC236}">
                <a16:creationId xmlns:a16="http://schemas.microsoft.com/office/drawing/2014/main" id="{3F8883CC-178F-4D25-8566-39A05C8E3B1A}"/>
              </a:ext>
            </a:extLst>
          </p:cNvPr>
          <p:cNvSpPr txBox="1"/>
          <p:nvPr/>
        </p:nvSpPr>
        <p:spPr bwMode="auto">
          <a:xfrm>
            <a:off x="2892002" y="3185462"/>
            <a:ext cx="4979789" cy="1815882"/>
          </a:xfrm>
          <a:prstGeom prst="rect">
            <a:avLst/>
          </a:prstGeom>
          <a:noFill/>
        </p:spPr>
        <p:txBody>
          <a:bodyPr wrap="square" rtlCol="0">
            <a:spAutoFit/>
          </a:bodyPr>
          <a:lstStyle/>
          <a:p>
            <a:pPr algn="ctr"/>
            <a:r>
              <a:rPr lang="en-US" sz="1600" dirty="0">
                <a:latin typeface="Gilroy" panose="00000500000000000000" pitchFamily="2" charset="-52"/>
              </a:rPr>
              <a:t>Hard skills:</a:t>
            </a:r>
          </a:p>
          <a:p>
            <a:pPr marL="285750" indent="-285750">
              <a:buFont typeface="Wingdings" panose="05000000000000000000" pitchFamily="2" charset="2"/>
              <a:buChar char="v"/>
            </a:pPr>
            <a:r>
              <a:rPr lang="ru-RU" sz="1600" dirty="0">
                <a:latin typeface="Gilroy" panose="00000500000000000000" pitchFamily="2" charset="-52"/>
              </a:rPr>
              <a:t>Закончила художественную школу, обладаю навыками </a:t>
            </a:r>
            <a:r>
              <a:rPr lang="en-US" sz="1600" dirty="0">
                <a:latin typeface="Gilroy" panose="00000500000000000000" pitchFamily="2" charset="-52"/>
              </a:rPr>
              <a:t>UX/UI</a:t>
            </a:r>
            <a:r>
              <a:rPr lang="ru-RU" sz="1600" dirty="0">
                <a:latin typeface="Gilroy" panose="00000500000000000000" pitchFamily="2" charset="-52"/>
              </a:rPr>
              <a:t> дизайна.</a:t>
            </a:r>
          </a:p>
          <a:p>
            <a:pPr marL="285750" indent="-285750">
              <a:buFont typeface="Wingdings" panose="05000000000000000000" pitchFamily="2" charset="2"/>
              <a:buChar char="v"/>
            </a:pPr>
            <a:r>
              <a:rPr lang="ru-RU" sz="1600" dirty="0">
                <a:latin typeface="Gilroy" panose="00000500000000000000" pitchFamily="2" charset="-52"/>
              </a:rPr>
              <a:t>Есть опыт выступления на большую аудиторию.</a:t>
            </a:r>
          </a:p>
          <a:p>
            <a:pPr marL="285750" indent="-285750">
              <a:buFont typeface="Wingdings" panose="05000000000000000000" pitchFamily="2" charset="2"/>
              <a:buChar char="v"/>
            </a:pPr>
            <a:r>
              <a:rPr lang="ru-RU" sz="1600" dirty="0">
                <a:latin typeface="Gilroy" panose="00000500000000000000" pitchFamily="2" charset="-52"/>
              </a:rPr>
              <a:t>Умение находить информацию в различных источниках.</a:t>
            </a:r>
          </a:p>
        </p:txBody>
      </p:sp>
      <p:pic>
        <p:nvPicPr>
          <p:cNvPr id="3" name="Рисунок 2">
            <a:extLst>
              <a:ext uri="{FF2B5EF4-FFF2-40B4-BE49-F238E27FC236}">
                <a16:creationId xmlns:a16="http://schemas.microsoft.com/office/drawing/2014/main" id="{F5E0EB00-50BC-43D1-AEAE-6C831A46189D}"/>
              </a:ext>
            </a:extLst>
          </p:cNvPr>
          <p:cNvPicPr>
            <a:picLocks noChangeAspect="1"/>
          </p:cNvPicPr>
          <p:nvPr/>
        </p:nvPicPr>
        <p:blipFill>
          <a:blip r:embed="rId3"/>
          <a:stretch>
            <a:fillRect/>
          </a:stretch>
        </p:blipFill>
        <p:spPr>
          <a:xfrm>
            <a:off x="8087538" y="1082844"/>
            <a:ext cx="4014083" cy="5665746"/>
          </a:xfrm>
          <a:prstGeom prst="rect">
            <a:avLst/>
          </a:prstGeom>
        </p:spPr>
      </p:pic>
      <p:sp>
        <p:nvSpPr>
          <p:cNvPr id="14" name="TextBox 13">
            <a:extLst>
              <a:ext uri="{FF2B5EF4-FFF2-40B4-BE49-F238E27FC236}">
                <a16:creationId xmlns:a16="http://schemas.microsoft.com/office/drawing/2014/main" id="{DEBF2BCC-1696-430C-AA99-38866257285A}"/>
              </a:ext>
            </a:extLst>
          </p:cNvPr>
          <p:cNvSpPr txBox="1"/>
          <p:nvPr/>
        </p:nvSpPr>
        <p:spPr>
          <a:xfrm>
            <a:off x="188494" y="5617112"/>
            <a:ext cx="3061252" cy="261610"/>
          </a:xfrm>
          <a:prstGeom prst="rect">
            <a:avLst/>
          </a:prstGeom>
          <a:noFill/>
        </p:spPr>
        <p:txBody>
          <a:bodyPr wrap="square" rtlCol="0">
            <a:spAutoFit/>
          </a:bodyPr>
          <a:lstStyle/>
          <a:p>
            <a:r>
              <a:rPr lang="ru-RU" sz="1100" dirty="0">
                <a:latin typeface="Gilroy" panose="00000500000000000000" pitchFamily="2" charset="-52"/>
              </a:rPr>
              <a:t>Контактный телефон</a:t>
            </a:r>
            <a:r>
              <a:rPr lang="en-US" sz="1100" dirty="0">
                <a:latin typeface="Gilroy" panose="00000500000000000000" pitchFamily="2" charset="-52"/>
              </a:rPr>
              <a:t>:</a:t>
            </a:r>
            <a:r>
              <a:rPr lang="ru-RU" sz="1100" dirty="0">
                <a:latin typeface="Gilroy" panose="00000500000000000000" pitchFamily="2" charset="-52"/>
              </a:rPr>
              <a:t> 8-995-732-62-87</a:t>
            </a:r>
          </a:p>
        </p:txBody>
      </p:sp>
      <p:sp>
        <p:nvSpPr>
          <p:cNvPr id="15" name="TextBox 14">
            <a:extLst>
              <a:ext uri="{FF2B5EF4-FFF2-40B4-BE49-F238E27FC236}">
                <a16:creationId xmlns:a16="http://schemas.microsoft.com/office/drawing/2014/main" id="{68B67884-55D7-4B41-A4DC-3AB8FB1617DD}"/>
              </a:ext>
            </a:extLst>
          </p:cNvPr>
          <p:cNvSpPr txBox="1"/>
          <p:nvPr/>
        </p:nvSpPr>
        <p:spPr>
          <a:xfrm>
            <a:off x="207203" y="5878722"/>
            <a:ext cx="4499969" cy="261610"/>
          </a:xfrm>
          <a:prstGeom prst="rect">
            <a:avLst/>
          </a:prstGeom>
          <a:noFill/>
        </p:spPr>
        <p:txBody>
          <a:bodyPr wrap="square" rtlCol="0">
            <a:spAutoFit/>
          </a:bodyPr>
          <a:lstStyle/>
          <a:p>
            <a:r>
              <a:rPr lang="ru-RU" sz="1100" dirty="0">
                <a:latin typeface="Gilroy" panose="00000500000000000000" pitchFamily="2" charset="-52"/>
              </a:rPr>
              <a:t>Адрес электронной почты</a:t>
            </a:r>
            <a:r>
              <a:rPr lang="en-US" sz="1100" dirty="0">
                <a:latin typeface="Gilroy" panose="00000500000000000000" pitchFamily="2" charset="-52"/>
              </a:rPr>
              <a:t>: lizaknazeva889@gmail.com</a:t>
            </a:r>
            <a:endParaRPr lang="ru-RU" sz="1100" dirty="0">
              <a:latin typeface="Gilroy" panose="00000500000000000000" pitchFamily="2" charset="-52"/>
            </a:endParaRPr>
          </a:p>
        </p:txBody>
      </p:sp>
      <p:sp>
        <p:nvSpPr>
          <p:cNvPr id="16" name="TextBox 15">
            <a:extLst>
              <a:ext uri="{FF2B5EF4-FFF2-40B4-BE49-F238E27FC236}">
                <a16:creationId xmlns:a16="http://schemas.microsoft.com/office/drawing/2014/main" id="{285E089B-C38C-477C-80E2-D40CBFC68BED}"/>
              </a:ext>
            </a:extLst>
          </p:cNvPr>
          <p:cNvSpPr txBox="1"/>
          <p:nvPr/>
        </p:nvSpPr>
        <p:spPr>
          <a:xfrm>
            <a:off x="188494" y="6218188"/>
            <a:ext cx="4107933" cy="261610"/>
          </a:xfrm>
          <a:prstGeom prst="rect">
            <a:avLst/>
          </a:prstGeom>
          <a:noFill/>
        </p:spPr>
        <p:txBody>
          <a:bodyPr wrap="square" rtlCol="0">
            <a:spAutoFit/>
          </a:bodyPr>
          <a:lstStyle/>
          <a:p>
            <a:r>
              <a:rPr lang="ru-RU" sz="1100" dirty="0">
                <a:latin typeface="Gilroy" panose="00000500000000000000" pitchFamily="2" charset="-52"/>
              </a:rPr>
              <a:t>Ссылка на </a:t>
            </a:r>
            <a:r>
              <a:rPr lang="ru-RU" sz="1100" dirty="0" err="1">
                <a:latin typeface="Gilroy" panose="00000500000000000000" pitchFamily="2" charset="-52"/>
              </a:rPr>
              <a:t>соц</a:t>
            </a:r>
            <a:r>
              <a:rPr lang="ru-RU" sz="1100" dirty="0">
                <a:latin typeface="Gilroy" panose="00000500000000000000" pitchFamily="2" charset="-52"/>
              </a:rPr>
              <a:t> сети</a:t>
            </a:r>
            <a:r>
              <a:rPr lang="en-US" sz="1100" dirty="0">
                <a:latin typeface="Gilroy" panose="00000500000000000000" pitchFamily="2" charset="-52"/>
              </a:rPr>
              <a:t>:</a:t>
            </a:r>
            <a:r>
              <a:rPr lang="ru-RU" sz="1100" dirty="0">
                <a:latin typeface="Gilroy" panose="00000500000000000000" pitchFamily="2" charset="-52"/>
              </a:rPr>
              <a:t> </a:t>
            </a:r>
            <a:r>
              <a:rPr lang="en-US" sz="1100" dirty="0">
                <a:latin typeface="Gilroy" panose="00000500000000000000" pitchFamily="2" charset="-52"/>
              </a:rPr>
              <a:t>https://vk.ru/exxliry</a:t>
            </a:r>
            <a:endParaRPr lang="ru-RU" sz="1100" dirty="0">
              <a:latin typeface="Gilroy" panose="00000500000000000000" pitchFamily="2" charset="-52"/>
            </a:endParaRPr>
          </a:p>
        </p:txBody>
      </p:sp>
    </p:spTree>
    <p:extLst>
      <p:ext uri="{BB962C8B-B14F-4D97-AF65-F5344CB8AC3E}">
        <p14:creationId xmlns:p14="http://schemas.microsoft.com/office/powerpoint/2010/main" val="58094381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168</TotalTime>
  <Words>931</Words>
  <Application>Microsoft Macintosh PowerPoint</Application>
  <PresentationFormat>Широкоэкранный</PresentationFormat>
  <Paragraphs>147</Paragraphs>
  <Slides>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9</vt:i4>
      </vt:variant>
    </vt:vector>
  </HeadingPairs>
  <TitlesOfParts>
    <vt:vector size="14" baseType="lpstr">
      <vt:lpstr>Calibri</vt:lpstr>
      <vt:lpstr>Wingdings</vt:lpstr>
      <vt:lpstr>Gilroy</vt:lpstr>
      <vt:lpstr>Arial</vt:lpstr>
      <vt:lpstr>Тема Office</vt:lpstr>
      <vt:lpstr>Презентация PowerPoint</vt:lpstr>
      <vt:lpstr>ПРОБЛЕМА</vt:lpstr>
      <vt:lpstr>ПРОБЛЕМА</vt:lpstr>
      <vt:lpstr>АКТУАЛЬНОСТЬ</vt:lpstr>
      <vt:lpstr>РЕШЕНИЕ</vt:lpstr>
      <vt:lpstr>КОНКУРЕНТЫ И АНАЛОГИ</vt:lpstr>
      <vt:lpstr>КОНКУРЕНТЫ И АНАЛОГИ</vt:lpstr>
      <vt:lpstr>Команда проекта</vt:lpstr>
      <vt:lpstr>Команда проекта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Microsoft Office User</dc:creator>
  <cp:lastModifiedBy>Microsoft Office User</cp:lastModifiedBy>
  <cp:revision>18</cp:revision>
  <dcterms:created xsi:type="dcterms:W3CDTF">2026-06-19T07:44:07Z</dcterms:created>
  <dcterms:modified xsi:type="dcterms:W3CDTF">2026-06-30T05:55:19Z</dcterms:modified>
</cp:coreProperties>
</file>