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13"/>
  </p:notesMasterIdLst>
  <p:sldIdLst>
    <p:sldId id="357" r:id="rId6"/>
    <p:sldId id="390" r:id="rId7"/>
    <p:sldId id="391" r:id="rId8"/>
    <p:sldId id="399" r:id="rId9"/>
    <p:sldId id="398" r:id="rId10"/>
    <p:sldId id="396" r:id="rId11"/>
    <p:sldId id="400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3E8"/>
    <a:srgbClr val="0097A7"/>
    <a:srgbClr val="7E36B4"/>
    <a:srgbClr val="008000"/>
    <a:srgbClr val="F43162"/>
    <a:srgbClr val="BEE395"/>
    <a:srgbClr val="C59EE2"/>
    <a:srgbClr val="FF6600"/>
    <a:srgbClr val="F2F2F2"/>
    <a:srgbClr val="EA8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350"/>
        <p:guide pos="181"/>
        <p:guide pos="521"/>
        <p:guide pos="5035"/>
        <p:guide orient="horz" pos="8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939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4967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428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1888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234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584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529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gooi-nadezhda.ru/lavanda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schoolvolshebstva.com/ru/gipsovi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shop-antontutryadom.ru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prostranstvo-center.ru/shop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3CC2F69-5ECF-376C-1DFD-0883A66A0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2641"/>
            <a:ext cx="1035050" cy="69611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BC3DE7E-8D5E-2EE1-3602-100397572FD1}"/>
              </a:ext>
            </a:extLst>
          </p:cNvPr>
          <p:cNvSpPr/>
          <p:nvPr/>
        </p:nvSpPr>
        <p:spPr>
          <a:xfrm>
            <a:off x="-1" y="1341003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10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3063810"/>
            <a:ext cx="9144001" cy="54676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23" y="159660"/>
            <a:ext cx="751932" cy="69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11200" y="1441450"/>
            <a:ext cx="5295521" cy="7325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l"/>
            <a:r>
              <a:rPr lang="ru-RU" sz="1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SBS-24 а44 Разработка стратегии продвижения бренда мастерской</a:t>
            </a:r>
            <a:br>
              <a:rPr lang="ru-RU" sz="1600" b="1" dirty="0">
                <a:solidFill>
                  <a:srgbClr val="FFFFFF"/>
                </a:solidFill>
                <a:latin typeface="Times New Roman" panose="02020603050405020304" pitchFamily="18" charset="0"/>
              </a:rPr>
            </a:br>
            <a:endParaRPr lang="ru-RU" sz="16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885555" y="4082014"/>
            <a:ext cx="3651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Федеральный Университет</a:t>
            </a:r>
          </a:p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Экономический факультет</a:t>
            </a:r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168003"/>
            <a:ext cx="2688610" cy="9459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Питч-сессия</a:t>
            </a:r>
            <a:b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19 октября</a:t>
            </a:r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Рисунок 11" descr="Тропическая сцена">
            <a:extLst>
              <a:ext uri="{FF2B5EF4-FFF2-40B4-BE49-F238E27FC236}">
                <a16:creationId xmlns:a16="http://schemas.microsoft.com/office/drawing/2014/main" id="{2B06EFEC-0127-6F22-1FA3-7FDD8EECC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04013" y="2742527"/>
            <a:ext cx="781542" cy="781542"/>
          </a:xfrm>
          <a:prstGeom prst="rect">
            <a:avLst/>
          </a:prstGeom>
        </p:spPr>
      </p:pic>
      <p:pic>
        <p:nvPicPr>
          <p:cNvPr id="9" name="Рисунок 8" descr="Изображение выглядит как мультфильм, Вымышленный персонаж, фантастика, Анимация&#10;&#10;Автоматически созданное описание">
            <a:extLst>
              <a:ext uri="{FF2B5EF4-FFF2-40B4-BE49-F238E27FC236}">
                <a16:creationId xmlns:a16="http://schemas.microsoft.com/office/drawing/2014/main" id="{6A838DC2-B49B-1725-838E-1B588D8B4C2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041" r="9041"/>
          <a:stretch/>
        </p:blipFill>
        <p:spPr>
          <a:xfrm>
            <a:off x="4931549" y="1589649"/>
            <a:ext cx="4117560" cy="3553851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Графика, Шрифт, графический дизай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75CFEBD5-70C5-3CF9-E142-689938EEFC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8328" y="56644"/>
            <a:ext cx="1035050" cy="8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1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sym typeface="PT Sans"/>
              </a:rPr>
              <a:t>Проект «SBS-24 а44 Разработка стратегии продвижения бренда рекламной мастерской»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107;p26">
            <a:extLst>
              <a:ext uri="{FF2B5EF4-FFF2-40B4-BE49-F238E27FC236}">
                <a16:creationId xmlns:a16="http://schemas.microsoft.com/office/drawing/2014/main" id="{368CAF78-39EE-D4B1-BE7F-2A79E57ED12E}"/>
              </a:ext>
            </a:extLst>
          </p:cNvPr>
          <p:cNvSpPr txBox="1"/>
          <p:nvPr/>
        </p:nvSpPr>
        <p:spPr>
          <a:xfrm>
            <a:off x="293383" y="1500086"/>
            <a:ext cx="7693633" cy="1275011"/>
          </a:xfrm>
          <a:prstGeom prst="rect">
            <a:avLst/>
          </a:prstGeom>
          <a:solidFill>
            <a:srgbClr val="EFF9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2000" b="1" dirty="0">
                <a:solidFill>
                  <a:srgbClr val="0543E8"/>
                </a:solidFill>
                <a:latin typeface="Calibri"/>
                <a:cs typeface="Calibri"/>
              </a:rPr>
              <a:t>1. Потребители и целевая аудитория</a:t>
            </a:r>
            <a:r>
              <a:rPr lang="ru-RU" sz="2000" b="1" dirty="0">
                <a:solidFill>
                  <a:srgbClr val="0543E8"/>
                </a:solidFill>
                <a:latin typeface="Calibri"/>
                <a:cs typeface="Calibri"/>
              </a:rPr>
              <a:t>: </a:t>
            </a:r>
            <a:r>
              <a:rPr lang="ru-RU" sz="1200" b="1" dirty="0">
                <a:solidFill>
                  <a:srgbClr val="0543E8"/>
                </a:solidFill>
                <a:latin typeface="Calibri"/>
                <a:cs typeface="Calibri"/>
              </a:rPr>
              <a:t>физические и юридические лица.</a:t>
            </a:r>
          </a:p>
          <a:p>
            <a:r>
              <a:rPr lang="ru-RU" sz="12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Малый бизнес, заинтересованный в списании налогов в благотворительных целях, а также люди неравнодушные к судьбе детей с </a:t>
            </a:r>
            <a:r>
              <a:rPr lang="ru-RU" sz="1200" b="1" dirty="0" err="1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</a:t>
            </a:r>
            <a:r>
              <a:rPr lang="ru-RU" sz="12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социально ответственные граждане, которые хотят получить уникальные продукты.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/>
              <a:cs typeface="Calibri" panose="020F0502020204030204" pitchFamily="34" charset="0"/>
              <a:sym typeface="Courier New"/>
            </a:endParaRPr>
          </a:p>
        </p:txBody>
      </p:sp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F542111C-2CF3-C8C1-D54B-CB0F9C48C9E1}"/>
              </a:ext>
            </a:extLst>
          </p:cNvPr>
          <p:cNvSpPr txBox="1"/>
          <p:nvPr/>
        </p:nvSpPr>
        <p:spPr>
          <a:xfrm>
            <a:off x="203898" y="773222"/>
            <a:ext cx="8612555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Рынок НТИ:  Финансовые технологии</a:t>
            </a:r>
            <a:br>
              <a:rPr lang="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</a:br>
            <a:endParaRPr sz="1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ru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Дополнительная информация/ссылки: </a:t>
            </a:r>
            <a:r>
              <a:rPr lang="ru-RU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Мастерская Лаванда - </a:t>
            </a:r>
            <a:r>
              <a:rPr lang="en-US" sz="1000" u="sng" dirty="0">
                <a:latin typeface="Times New Roman" panose="02020603050405020304" pitchFamily="18" charset="0"/>
                <a:hlinkClick r:id="rId6"/>
              </a:rPr>
              <a:t>https://rgooi-nadezhda.ru/lavanda/</a:t>
            </a:r>
            <a:r>
              <a:rPr lang="ru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</a:t>
            </a:r>
            <a:endParaRPr sz="1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4" name="Google Shape;108;p26">
            <a:extLst>
              <a:ext uri="{FF2B5EF4-FFF2-40B4-BE49-F238E27FC236}">
                <a16:creationId xmlns:a16="http://schemas.microsoft.com/office/drawing/2014/main" id="{46034BF7-B34A-5BE6-C6EE-CF11CFCA4F44}"/>
              </a:ext>
            </a:extLst>
          </p:cNvPr>
          <p:cNvSpPr txBox="1"/>
          <p:nvPr/>
        </p:nvSpPr>
        <p:spPr>
          <a:xfrm>
            <a:off x="305475" y="2831764"/>
            <a:ext cx="7705725" cy="1538514"/>
          </a:xfrm>
          <a:prstGeom prst="rect">
            <a:avLst/>
          </a:prstGeom>
          <a:solidFill>
            <a:srgbClr val="EFFAE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Проблема которую решаем?</a:t>
            </a:r>
          </a:p>
          <a:p>
            <a:pPr algn="just"/>
            <a:r>
              <a:rPr lang="ru-RU" sz="1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Лица, стремящиеся проявить социальную ответственность и оказать помощь, сталкиваются с несколькими ключевыми сложностями. </a:t>
            </a:r>
          </a:p>
          <a:p>
            <a:pPr marL="228600" indent="-228600" algn="just">
              <a:buAutoNum type="arabicPeriod"/>
            </a:pPr>
            <a:r>
              <a:rPr lang="ru-RU" sz="1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Отсутствует четкое понимание, как именно можно помочь и в каких формах это сделать. </a:t>
            </a:r>
          </a:p>
          <a:p>
            <a:pPr marL="228600" indent="-228600" algn="just">
              <a:buAutoNum type="arabicPeriod"/>
            </a:pPr>
            <a:r>
              <a:rPr lang="ru-RU" sz="1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Существует страх нарваться на мошенников, что вызывает недоверие к инициативам и организациям, предлагающим партнерство в социальных проектах. </a:t>
            </a:r>
          </a:p>
          <a:p>
            <a:pPr marL="228600" indent="-228600" algn="just">
              <a:buAutoNum type="arabicPeriod"/>
            </a:pPr>
            <a:r>
              <a:rPr lang="ru-RU" sz="1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Нехватка информации о проверенных и надежных организациях, что затрудняет процесс выбора партнера для инициатив.</a:t>
            </a:r>
          </a:p>
        </p:txBody>
      </p:sp>
    </p:spTree>
    <p:extLst>
      <p:ext uri="{BB962C8B-B14F-4D97-AF65-F5344CB8AC3E}">
        <p14:creationId xmlns:p14="http://schemas.microsoft.com/office/powerpoint/2010/main" val="28858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277076-EE19-3DCD-F8C1-8D30D68DA178}"/>
              </a:ext>
            </a:extLst>
          </p:cNvPr>
          <p:cNvSpPr txBox="1"/>
          <p:nvPr/>
        </p:nvSpPr>
        <p:spPr>
          <a:xfrm>
            <a:off x="209234" y="699057"/>
            <a:ext cx="7861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18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Предлагаемое </a:t>
            </a:r>
            <a:r>
              <a:rPr lang="ru-RU" sz="18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</a:t>
            </a:r>
            <a:endParaRPr lang="ru-RU" sz="1600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1;p26">
            <a:extLst>
              <a:ext uri="{FF2B5EF4-FFF2-40B4-BE49-F238E27FC236}">
                <a16:creationId xmlns:a16="http://schemas.microsoft.com/office/drawing/2014/main" id="{EB2B2D4F-2EE1-4439-35A3-3E5383EA7DBA}"/>
              </a:ext>
            </a:extLst>
          </p:cNvPr>
          <p:cNvSpPr txBox="1"/>
          <p:nvPr/>
        </p:nvSpPr>
        <p:spPr>
          <a:xfrm>
            <a:off x="299432" y="1068390"/>
            <a:ext cx="7693631" cy="1419630"/>
          </a:xfrm>
          <a:prstGeom prst="roundRect">
            <a:avLst/>
          </a:prstGeom>
          <a:solidFill>
            <a:srgbClr val="E5F5FF"/>
          </a:solidFill>
          <a:ln>
            <a:noFill/>
          </a:ln>
        </p:spPr>
        <p:txBody>
          <a:bodyPr spcFirstLastPara="1" wrap="square" lIns="91425" tIns="36000" rIns="91425" bIns="36000" anchor="t" anchorCtr="0">
            <a:noAutofit/>
          </a:bodyPr>
          <a:lstStyle/>
          <a:p>
            <a:pPr marL="17145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543E8"/>
              </a:buClr>
              <a:buFont typeface="Arial" panose="020B0604020202020204" pitchFamily="34" charset="0"/>
              <a:buChar char="•"/>
            </a:pPr>
            <a:r>
              <a:rPr lang="ru-RU" sz="1600" b="1" i="1" u="sng" dirty="0">
                <a:solidFill>
                  <a:srgbClr val="0543E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Конечная цель проекта </a:t>
            </a:r>
            <a:r>
              <a:rPr lang="ru-RU" sz="1600" i="1" dirty="0">
                <a:solidFill>
                  <a:srgbClr val="0543E8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– разработать стратегию продвижения через различные каналы, повышение узнаваемости, создание бренда, разработка коллекции.</a:t>
            </a:r>
            <a:endParaRPr lang="ru" sz="1600" i="1" dirty="0">
              <a:solidFill>
                <a:srgbClr val="0543E8"/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graphicFrame>
        <p:nvGraphicFramePr>
          <p:cNvPr id="4" name="Google Shape;110;p26">
            <a:extLst>
              <a:ext uri="{FF2B5EF4-FFF2-40B4-BE49-F238E27FC236}">
                <a16:creationId xmlns:a16="http://schemas.microsoft.com/office/drawing/2014/main" id="{76B97B21-BB46-46AC-9234-AEEBAFFFDC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0788127"/>
              </p:ext>
            </p:extLst>
          </p:nvPr>
        </p:nvGraphicFramePr>
        <p:xfrm>
          <a:off x="350874" y="2797212"/>
          <a:ext cx="7720292" cy="2072499"/>
        </p:xfrm>
        <a:graphic>
          <a:graphicData uri="http://schemas.openxmlformats.org/drawingml/2006/table">
            <a:tbl>
              <a:tblPr>
                <a:noFill/>
                <a:tableStyleId>{7123E036-C889-4DE9-9E9D-3321D5F19301}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1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688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Кто?</a:t>
                      </a:r>
                      <a:endParaRPr sz="11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Чего хочет (польза для стейкхолдера от проекта)?</a:t>
                      </a:r>
                      <a:endParaRPr sz="11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90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rgbClr val="0543E8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Лица с ОВЗ</a:t>
                      </a:r>
                      <a:endParaRPr sz="1050" dirty="0">
                        <a:solidFill>
                          <a:srgbClr val="0543E8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rgbClr val="0543E8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Доступные рабочие места, развитие трудовых, коммуникационных навыков, социализация.</a:t>
                      </a:r>
                      <a:endParaRPr sz="1050" dirty="0">
                        <a:solidFill>
                          <a:srgbClr val="0543E8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90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rgbClr val="0543E8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Родители детей с ОВЗ</a:t>
                      </a:r>
                      <a:endParaRPr sz="1050" dirty="0">
                        <a:solidFill>
                          <a:srgbClr val="0543E8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rgbClr val="0543E8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Благополучие своих детей, все вышеперечисленное</a:t>
                      </a:r>
                      <a:endParaRPr sz="1050" dirty="0">
                        <a:solidFill>
                          <a:srgbClr val="0543E8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90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rgbClr val="0543E8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РГООИ «Надежда» </a:t>
                      </a:r>
                      <a:endParaRPr sz="1050" dirty="0">
                        <a:solidFill>
                          <a:srgbClr val="0543E8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rgbClr val="0543E8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Продвижение, развитие</a:t>
                      </a:r>
                      <a:endParaRPr sz="1050" dirty="0">
                        <a:solidFill>
                          <a:srgbClr val="0543E8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90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rgbClr val="0543E8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Другие НКО</a:t>
                      </a:r>
                      <a:endParaRPr sz="1050" dirty="0">
                        <a:solidFill>
                          <a:srgbClr val="0543E8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rgbClr val="0543E8"/>
                          </a:solidFill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Обмен опытом, распространение информации о мастерской Лаванда</a:t>
                      </a:r>
                      <a:endParaRPr sz="1050" dirty="0">
                        <a:solidFill>
                          <a:srgbClr val="0543E8"/>
                        </a:solidFill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275E82-BC70-33FE-997E-E2C3A770E99E}"/>
              </a:ext>
            </a:extLst>
          </p:cNvPr>
          <p:cNvSpPr txBox="1"/>
          <p:nvPr/>
        </p:nvSpPr>
        <p:spPr>
          <a:xfrm>
            <a:off x="209234" y="2397102"/>
            <a:ext cx="7861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spcAft>
                <a:spcPts val="1200"/>
              </a:spcAft>
              <a:buNone/>
              <a:defRPr sz="2000" b="1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" dirty="0">
                <a:solidFill>
                  <a:srgbClr val="7030A0"/>
                </a:solidFill>
                <a:sym typeface="PT Sans"/>
              </a:rPr>
              <a:t>4. Стейкхолдеры </a:t>
            </a:r>
            <a:r>
              <a:rPr lang="ru" sz="1200" dirty="0">
                <a:solidFill>
                  <a:srgbClr val="7030A0"/>
                </a:solidFill>
                <a:sym typeface="PT Sans"/>
              </a:rPr>
              <a:t>(заинтересованные люди, организации)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0EEAE9-D322-46AC-B989-325775818ABC}"/>
              </a:ext>
            </a:extLst>
          </p:cNvPr>
          <p:cNvSpPr/>
          <p:nvPr/>
        </p:nvSpPr>
        <p:spPr>
          <a:xfrm>
            <a:off x="211651" y="0"/>
            <a:ext cx="5808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FFFFFF"/>
                </a:solidFill>
                <a:sym typeface="PT Sans"/>
              </a:rPr>
              <a:t>Проект «SBS-24 а44 Разработка стратегии продвижения бренда рекламной мастерской»</a:t>
            </a:r>
          </a:p>
        </p:txBody>
      </p:sp>
    </p:spTree>
    <p:extLst>
      <p:ext uri="{BB962C8B-B14F-4D97-AF65-F5344CB8AC3E}">
        <p14:creationId xmlns:p14="http://schemas.microsoft.com/office/powerpoint/2010/main" val="1622687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Анализ аналогов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aphicFrame>
        <p:nvGraphicFramePr>
          <p:cNvPr id="9" name="Google Shape;122;p27">
            <a:extLst>
              <a:ext uri="{FF2B5EF4-FFF2-40B4-BE49-F238E27FC236}">
                <a16:creationId xmlns:a16="http://schemas.microsoft.com/office/drawing/2014/main" id="{D350160D-BC5F-1606-ADED-D6AF102A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941111"/>
              </p:ext>
            </p:extLst>
          </p:nvPr>
        </p:nvGraphicFramePr>
        <p:xfrm>
          <a:off x="154172" y="667549"/>
          <a:ext cx="8835655" cy="442495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6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1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4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5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001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118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«Антон тут рядом» </a:t>
                      </a:r>
                      <a:b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https://shop-antontutryadom.ru/</a:t>
                      </a:r>
                      <a:endParaRPr lang="en-US" sz="900" b="0" i="0" u="sng" strike="noStrike" dirty="0">
                        <a:solidFill>
                          <a:srgbClr val="0563C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Крупное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производство,большое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товара всегда в наличии 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Активное участие в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коллаборациях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известными брендами: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need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arny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prath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divan.ru,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befree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тд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Большое количество каналов продаж: OZON,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wildberries,личный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сайт 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Фонд ориентирован исключительно на помощь детям с РАС,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Недостаток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прозрачности,не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всегда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понятно,как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используются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средства,полученные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продажи изделий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Мастерская «Лаванда» помогает не только детям с особенностями </a:t>
                      </a:r>
                      <a:r>
                        <a:rPr lang="ru-RU" sz="12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развития,но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взрослым.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Будучи </a:t>
                      </a:r>
                      <a:r>
                        <a:rPr lang="ru-RU" sz="12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НКО,все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финансовые отчеты организации остаются открытыми и прозрачными 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03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волшебства 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https://schoolvolshebstva.com/ru/gipsovie</a:t>
                      </a:r>
                      <a:endParaRPr lang="en-US" sz="900" b="0" i="0" u="sng" strike="noStrike" dirty="0">
                        <a:solidFill>
                          <a:srgbClr val="0563C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удобного сайта с описанием деятельности организации. 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большого количества качественных и сложных материалов при производстве текстильных изделий. 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Вся </a:t>
                      </a:r>
                      <a:r>
                        <a:rPr lang="ru-RU" sz="105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выручка,полученная</a:t>
                      </a: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продажи продукции отправляется напрямую на помощь организации. 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1.Ассортимент ограничен только изделиями из текстиля.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2.Продажа товаров осуществляется только через </a:t>
                      </a:r>
                      <a:r>
                        <a:rPr lang="ru-RU" sz="105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</a:t>
                      </a: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сети.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Цены на изделия не </a:t>
                      </a:r>
                      <a:r>
                        <a:rPr lang="ru-RU" sz="105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указаны,необходимо</a:t>
                      </a: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уточнять в личных сообщениях.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4. Организация ориентирована строго на людей с синдромом дауна </a:t>
                      </a: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1.Ассортимент мастерской «</a:t>
                      </a:r>
                      <a:r>
                        <a:rPr lang="ru-RU" sz="105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Лаванда»диверсифицированный</a:t>
                      </a: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05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мыло,сааше,свечи,изделия</a:t>
                      </a: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термопечатью.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Для мастерской «Лаванда» создан именной сайт с удобным интерфейсом и конкретными ценами на каждое изделие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Стать подопечным «Лаванды» беспрепятственно может любой человек с особенностями развития. </a:t>
                      </a:r>
                      <a:endParaRPr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87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Анализ аналогов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aphicFrame>
        <p:nvGraphicFramePr>
          <p:cNvPr id="9" name="Google Shape;122;p27">
            <a:extLst>
              <a:ext uri="{FF2B5EF4-FFF2-40B4-BE49-F238E27FC236}">
                <a16:creationId xmlns:a16="http://schemas.microsoft.com/office/drawing/2014/main" id="{D350160D-BC5F-1606-ADED-D6AF102A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3638300"/>
              </p:ext>
            </p:extLst>
          </p:nvPr>
        </p:nvGraphicFramePr>
        <p:xfrm>
          <a:off x="74429" y="667549"/>
          <a:ext cx="8835655" cy="262862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6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1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4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5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57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310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Пространство общения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Магазин - Пространство общения</a:t>
                      </a:r>
                      <a:endParaRPr lang="en-US" sz="1050" b="0" i="0" u="sng" strike="noStrike" dirty="0">
                        <a:solidFill>
                          <a:srgbClr val="0563C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В проекте участвуют люди всех возрастов с ментальными нарушениями. 2. Предлагает помощь для всей семьи, где есть человек с особенностями развития. 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1.Плохая узнаваемость бренда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2. Ограниченность ассортимента( значки из дерева)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1.Продукция мастерской отличается разнообразием.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Мастерская лаванда представляет свои товары не только на онлайн платформах, но и на городских ярмарках, где можно непосредственно рассмотреть товар, оценить его по достоинству.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82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" sz="2100" b="1" dirty="0">
                <a:solidFill>
                  <a:schemeClr val="bg1"/>
                </a:solidFill>
                <a:sym typeface="PT Sans"/>
              </a:rPr>
              <a:t>Команда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14;p26">
            <a:extLst>
              <a:ext uri="{FF2B5EF4-FFF2-40B4-BE49-F238E27FC236}">
                <a16:creationId xmlns:a16="http://schemas.microsoft.com/office/drawing/2014/main" id="{849F75B4-8653-D306-EB89-335AF2A8B99B}"/>
              </a:ext>
            </a:extLst>
          </p:cNvPr>
          <p:cNvSpPr txBox="1"/>
          <p:nvPr/>
        </p:nvSpPr>
        <p:spPr>
          <a:xfrm>
            <a:off x="183422" y="888817"/>
            <a:ext cx="6842124" cy="31036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FF6600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Команда проекта: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Сергеева Полина Евгеньевна – лидер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Мамонова Мария Максимовна – аналитика данных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Богуславская Екатерина Дмитриевна – визуализация данных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Иващенко София Марковна – сбор данных 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Дьяченко Ксения Андреевна – визуализация данных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Вакуленко Валерия Александровна – аналитика данных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b="1" dirty="0" err="1">
                <a:solidFill>
                  <a:srgbClr val="2C2C2C"/>
                </a:solidFill>
                <a:latin typeface="Times New Roman" panose="02020603050405020304" pitchFamily="18" charset="0"/>
              </a:rPr>
              <a:t>Бобоева</a:t>
            </a: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2C2C2C"/>
                </a:solidFill>
                <a:latin typeface="Times New Roman" panose="02020603050405020304" pitchFamily="18" charset="0"/>
              </a:rPr>
              <a:t>Мухаррамхон</a:t>
            </a: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2C2C2C"/>
                </a:solidFill>
                <a:latin typeface="Times New Roman" panose="02020603050405020304" pitchFamily="18" charset="0"/>
              </a:rPr>
              <a:t>Абдуразоковна</a:t>
            </a: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 – сбор данных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b="1" dirty="0" err="1">
                <a:solidFill>
                  <a:srgbClr val="2C2C2C"/>
                </a:solidFill>
                <a:latin typeface="Times New Roman" panose="02020603050405020304" pitchFamily="18" charset="0"/>
              </a:rPr>
              <a:t>Золотовская</a:t>
            </a: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 Маргарита – сбор данных 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Черкасова Анастасия Сергеевна – сбор данных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Алпатов Александр Алексеевич – аналитика данных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b="1" dirty="0" err="1">
                <a:solidFill>
                  <a:srgbClr val="2C2C2C"/>
                </a:solidFill>
                <a:latin typeface="Times New Roman" panose="02020603050405020304" pitchFamily="18" charset="0"/>
                <a:ea typeface="PT Sans"/>
                <a:cs typeface="Calibri" panose="020F0502020204030204" pitchFamily="34" charset="0"/>
                <a:sym typeface="PT Sans"/>
              </a:rPr>
              <a:t>Масыч</a:t>
            </a: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  <a:ea typeface="PT Sans"/>
                <a:cs typeface="Calibri" panose="020F0502020204030204" pitchFamily="34" charset="0"/>
                <a:sym typeface="PT Sans"/>
              </a:rPr>
              <a:t> Марина Анатольевна - наставник</a:t>
            </a: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885068-3A0D-730D-C38E-BAFAF2114814}"/>
              </a:ext>
            </a:extLst>
          </p:cNvPr>
          <p:cNvSpPr txBox="1"/>
          <p:nvPr/>
        </p:nvSpPr>
        <p:spPr>
          <a:xfrm>
            <a:off x="183422" y="4083741"/>
            <a:ext cx="6946039" cy="4001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2000" b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ru" sz="1400" dirty="0"/>
              <a:t>Контакты команды:  </a:t>
            </a:r>
            <a:r>
              <a:rPr lang="ru-RU" sz="1400" dirty="0"/>
              <a:t>89181421995</a:t>
            </a:r>
            <a:endParaRPr lang="ru-RU" sz="1400" b="0" dirty="0"/>
          </a:p>
        </p:txBody>
      </p:sp>
    </p:spTree>
    <p:extLst>
      <p:ext uri="{BB962C8B-B14F-4D97-AF65-F5344CB8AC3E}">
        <p14:creationId xmlns:p14="http://schemas.microsoft.com/office/powerpoint/2010/main" val="2227001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" sz="2100" b="1" dirty="0">
                <a:solidFill>
                  <a:schemeClr val="bg1"/>
                </a:solidFill>
                <a:sym typeface="PT Sans"/>
              </a:rPr>
              <a:t>Вопросы экспертам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14;p26">
            <a:extLst>
              <a:ext uri="{FF2B5EF4-FFF2-40B4-BE49-F238E27FC236}">
                <a16:creationId xmlns:a16="http://schemas.microsoft.com/office/drawing/2014/main" id="{849F75B4-8653-D306-EB89-335AF2A8B99B}"/>
              </a:ext>
            </a:extLst>
          </p:cNvPr>
          <p:cNvSpPr txBox="1"/>
          <p:nvPr/>
        </p:nvSpPr>
        <p:spPr>
          <a:xfrm>
            <a:off x="307825" y="1537404"/>
            <a:ext cx="6842124" cy="89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b="1" dirty="0">
                <a:solidFill>
                  <a:srgbClr val="FF6600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Чего не хватает мастерской, как бренду?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b="1" dirty="0">
                <a:solidFill>
                  <a:srgbClr val="FF6600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Какие факторы сделают мастерскую привлекательной для вложений инвесторов?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b="1" dirty="0">
                <a:solidFill>
                  <a:srgbClr val="FF6600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Какие способы сбора обратной связи наиболее эффективны?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b="1" dirty="0">
              <a:solidFill>
                <a:srgbClr val="FF6600"/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72440740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a71a08f-077a-41a9-aad3-034e276f8716">
      <UserInfo>
        <DisplayName>Перепелкина Злата Игоревна</DisplayName>
        <AccountId>276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C63379-C0B8-4BD9-83F1-45D66B269D31}">
  <ds:schemaRefs>
    <ds:schemaRef ds:uri="9a71a08f-077a-41a9-aad3-034e276f8716"/>
    <ds:schemaRef ds:uri="cf1cf5ab-44f6-41ec-b5c9-7f9911316a2c"/>
    <ds:schemaRef ds:uri="f78255e9-3bc1-4538-ae62-1ed3673d350f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3CCCD091-034A-4133-936B-DC04714641FB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24C7113-676B-4FFF-8F97-49F8BF46CE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744</Words>
  <Application>Microsoft Office PowerPoint</Application>
  <PresentationFormat>Экран (16:9)</PresentationFormat>
  <Paragraphs>104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Calibri</vt:lpstr>
      <vt:lpstr>Arial</vt:lpstr>
      <vt:lpstr>Calibri Light</vt:lpstr>
      <vt:lpstr>Times New Roman</vt:lpstr>
      <vt:lpstr>Simple Light</vt:lpstr>
      <vt:lpstr>Simple Light</vt:lpstr>
      <vt:lpstr>SBS-24 а44 Разработка стратегии продвижения бренда мастерской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User</cp:lastModifiedBy>
  <cp:revision>36</cp:revision>
  <dcterms:modified xsi:type="dcterms:W3CDTF">2024-10-19T11:44:22Z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</Properties>
</file>