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4" r:id="rId4"/>
    <p:sldId id="259" r:id="rId5"/>
    <p:sldId id="258" r:id="rId6"/>
    <p:sldId id="260" r:id="rId7"/>
    <p:sldId id="261" r:id="rId8"/>
    <p:sldId id="268" r:id="rId9"/>
    <p:sldId id="262" r:id="rId10"/>
    <p:sldId id="263" r:id="rId11"/>
    <p:sldId id="269" r:id="rId12"/>
    <p:sldId id="270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al Black" panose="020B0A04020102020204" pitchFamily="34" charset="0"/>
      <p:bold r:id="rId19"/>
    </p:embeddedFont>
    <p:embeddedFont>
      <p:font typeface="Source Sans Pro" panose="020B0604020202020204" charset="0"/>
      <p:regular r:id="rId20"/>
    </p:embeddedFont>
    <p:embeddedFont>
      <p:font typeface="Source Sans Pro Bold Italics" panose="020B0604020202020204" charset="0"/>
      <p:regular r:id="rId21"/>
    </p:embeddedFont>
    <p:embeddedFont>
      <p:font typeface="Open Sans Light" panose="020B0604020202020204" charset="0"/>
      <p:regular r:id="rId22"/>
    </p:embeddedFont>
    <p:embeddedFont>
      <p:font typeface="Roboto Bold" panose="020B0604020202020204" charset="0"/>
      <p:regular r:id="rId23"/>
    </p:embeddedFont>
    <p:embeddedFont>
      <p:font typeface="Open Sans Bold" panose="020B0604020202020204" charset="0"/>
      <p:regular r:id="rId24"/>
    </p:embeddedFont>
    <p:embeddedFont>
      <p:font typeface="Baskerville Old Face" panose="02020602080505020303" pitchFamily="18" charset="0"/>
      <p:regular r:id="rId25"/>
    </p:embeddedFont>
    <p:embeddedFont>
      <p:font typeface="Source Sans Pro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3979" autoAdjust="0"/>
  </p:normalViewPr>
  <p:slideViewPr>
    <p:cSldViewPr>
      <p:cViewPr varScale="1">
        <p:scale>
          <a:sx n="46" d="100"/>
          <a:sy n="46" d="100"/>
        </p:scale>
        <p:origin x="5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DB514-06AB-44E4-A12F-8B839D334B74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CF5B7-0CF5-4B02-8300-DFBA3D4A1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3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CF5B7-0CF5-4B02-8300-DFBA3D4A163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18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CF5B7-0CF5-4B02-8300-DFBA3D4A163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4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10" Type="http://schemas.openxmlformats.org/officeDocument/2006/relationships/image" Target="../media/image9.jp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7.svg"/><Relationship Id="rId4" Type="http://schemas.openxmlformats.org/officeDocument/2006/relationships/image" Target="../media/image5.pn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G"/><Relationship Id="rId18" Type="http://schemas.openxmlformats.org/officeDocument/2006/relationships/image" Target="../media/image29.jpg"/><Relationship Id="rId7" Type="http://schemas.openxmlformats.org/officeDocument/2006/relationships/image" Target="../media/image7.sv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image" Target="../media/image2.pn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jpeg"/><Relationship Id="rId5" Type="http://schemas.openxmlformats.org/officeDocument/2006/relationships/image" Target="../media/image3.sv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9" Type="http://schemas.openxmlformats.org/officeDocument/2006/relationships/image" Target="../media/image20.JPG"/><Relationship Id="rId1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2711" y="947404"/>
            <a:ext cx="16230600" cy="8229600"/>
            <a:chOff x="0" y="0"/>
            <a:chExt cx="3774616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74617" cy="1913890"/>
            </a:xfrm>
            <a:custGeom>
              <a:avLst/>
              <a:gdLst/>
              <a:ahLst/>
              <a:cxnLst/>
              <a:rect l="l" t="t" r="r" b="b"/>
              <a:pathLst>
                <a:path w="3774617" h="1913890">
                  <a:moveTo>
                    <a:pt x="0" y="0"/>
                  </a:moveTo>
                  <a:lnTo>
                    <a:pt x="3774617" y="0"/>
                  </a:lnTo>
                  <a:lnTo>
                    <a:pt x="3774617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2C25">
                <a:alpha val="69804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 flipH="1" flipV="1">
            <a:off x="0" y="0"/>
            <a:ext cx="2614584" cy="2614584"/>
          </a:xfrm>
          <a:custGeom>
            <a:avLst/>
            <a:gdLst/>
            <a:ahLst/>
            <a:cxnLst/>
            <a:rect l="l" t="t" r="r" b="b"/>
            <a:pathLst>
              <a:path w="2614584" h="2614584">
                <a:moveTo>
                  <a:pt x="2614584" y="2614584"/>
                </a:moveTo>
                <a:lnTo>
                  <a:pt x="0" y="2614584"/>
                </a:lnTo>
                <a:lnTo>
                  <a:pt x="0" y="0"/>
                </a:lnTo>
                <a:lnTo>
                  <a:pt x="2614584" y="0"/>
                </a:lnTo>
                <a:lnTo>
                  <a:pt x="2614584" y="26145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73416" y="7672416"/>
            <a:ext cx="2614584" cy="2614584"/>
          </a:xfrm>
          <a:custGeom>
            <a:avLst/>
            <a:gdLst/>
            <a:ahLst/>
            <a:cxnLst/>
            <a:rect l="l" t="t" r="r" b="b"/>
            <a:pathLst>
              <a:path w="2614584" h="2614584">
                <a:moveTo>
                  <a:pt x="0" y="0"/>
                </a:moveTo>
                <a:lnTo>
                  <a:pt x="2614584" y="0"/>
                </a:lnTo>
                <a:lnTo>
                  <a:pt x="2614584" y="2614584"/>
                </a:lnTo>
                <a:lnTo>
                  <a:pt x="0" y="2614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956723" y="2825637"/>
            <a:ext cx="989135" cy="98913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028700" y="3747467"/>
            <a:ext cx="16230600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ru-RU" sz="9600" b="1" dirty="0">
                <a:solidFill>
                  <a:schemeClr val="bg1"/>
                </a:solidFill>
                <a:latin typeface="Arial Black" panose="020B0A04020102020204" pitchFamily="34" charset="0"/>
              </a:rPr>
              <a:t>«</a:t>
            </a:r>
            <a:r>
              <a:rPr lang="en-US" sz="96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KITCHEN FAIRY</a:t>
            </a:r>
            <a:r>
              <a:rPr lang="ru-RU" sz="9600" b="1" dirty="0">
                <a:solidFill>
                  <a:schemeClr val="bg1"/>
                </a:solidFill>
                <a:latin typeface="Arial Black" panose="020B0A04020102020204" pitchFamily="34" charset="0"/>
              </a:rPr>
              <a:t>»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649433" y="2825637"/>
            <a:ext cx="989135" cy="98913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9342143" y="2825637"/>
            <a:ext cx="989135" cy="98913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-848613" y="7241691"/>
            <a:ext cx="4033217" cy="403321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03395" y="-987909"/>
            <a:ext cx="4033217" cy="403321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2606563" y="5590723"/>
            <a:ext cx="1305883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ru-RU" sz="2400" spc="709" dirty="0">
                <a:solidFill>
                  <a:srgbClr val="FFFFFF"/>
                </a:solidFill>
                <a:latin typeface="Source Sans Pro" panose="020B0604020202020204" charset="0"/>
                <a:ea typeface="Source Sans Pro" panose="020B0604020202020204" charset="0"/>
              </a:rPr>
              <a:t>Автономная гидропонная установка для выращивания </a:t>
            </a:r>
            <a:r>
              <a:rPr lang="ru-RU" sz="2400" spc="709" dirty="0" err="1">
                <a:solidFill>
                  <a:srgbClr val="FFFFFF"/>
                </a:solidFill>
                <a:latin typeface="Source Sans Pro" panose="020B0604020202020204" charset="0"/>
                <a:ea typeface="Source Sans Pro" panose="020B0604020202020204" charset="0"/>
              </a:rPr>
              <a:t>микрозелени</a:t>
            </a:r>
            <a:r>
              <a:rPr lang="ru-RU" sz="2400" spc="709" dirty="0">
                <a:solidFill>
                  <a:srgbClr val="FFFFFF"/>
                </a:solidFill>
                <a:latin typeface="Source Sans Pro" panose="020B0604020202020204" charset="0"/>
                <a:ea typeface="Source Sans Pro" panose="020B0604020202020204" charset="0"/>
              </a:rPr>
              <a:t> </a:t>
            </a:r>
            <a:endParaRPr lang="en-US" sz="2400" spc="709" dirty="0">
              <a:solidFill>
                <a:srgbClr val="FFFFFF"/>
              </a:solidFill>
              <a:latin typeface="Source Sans Pro" panose="020B0604020202020204" charset="0"/>
              <a:ea typeface="Source Sans Pro" panose="020B0604020202020204" charset="0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4876763" y="1817931"/>
            <a:ext cx="1593306" cy="1593306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817931" y="6875763"/>
            <a:ext cx="1593306" cy="1593306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sp>
        <p:nvSpPr>
          <p:cNvPr id="24" name="TextBox 23"/>
          <p:cNvSpPr txBox="1"/>
          <p:nvPr/>
        </p:nvSpPr>
        <p:spPr>
          <a:xfrm>
            <a:off x="4259850" y="6849090"/>
            <a:ext cx="976939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«Инновационное выращивание </a:t>
            </a:r>
            <a:r>
              <a:rPr lang="ru-RU" sz="2400" b="1" dirty="0" err="1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микрозелени</a:t>
            </a:r>
            <a:r>
              <a:rPr lang="ru-RU" sz="2400" b="1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9376" y="81459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Гарипова Алсу Рустамовна 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+79328419268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5332" y="5314090"/>
            <a:ext cx="3581401" cy="3428320"/>
          </a:xfrm>
          <a:prstGeom prst="rect">
            <a:avLst/>
          </a:prstGeom>
        </p:spPr>
      </p:pic>
      <p:sp>
        <p:nvSpPr>
          <p:cNvPr id="21" name="Овал 20"/>
          <p:cNvSpPr/>
          <p:nvPr/>
        </p:nvSpPr>
        <p:spPr>
          <a:xfrm>
            <a:off x="8944388" y="5292275"/>
            <a:ext cx="3727101" cy="3450135"/>
          </a:xfrm>
          <a:prstGeom prst="ellipse">
            <a:avLst/>
          </a:prstGeom>
          <a:solidFill>
            <a:schemeClr val="accent3">
              <a:lumMod val="75000"/>
              <a:alpha val="54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470523" y="1544587"/>
            <a:ext cx="7197854" cy="7197823"/>
            <a:chOff x="0" y="0"/>
            <a:chExt cx="6349985" cy="6349955"/>
          </a:xfrm>
          <a:blipFill>
            <a:blip r:embed="rId9"/>
            <a:stretch>
              <a:fillRect t="-9333" b="-9333"/>
            </a:stretch>
          </a:blipFill>
        </p:grpSpPr>
        <p:sp>
          <p:nvSpPr>
            <p:cNvPr id="6" name="Freeform 6"/>
            <p:cNvSpPr>
              <a:spLocks noChangeAspect="1"/>
            </p:cNvSpPr>
            <p:nvPr/>
          </p:nvSpPr>
          <p:spPr>
            <a:xfrm>
              <a:off x="0" y="0"/>
              <a:ext cx="6349985" cy="6349955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7" name="TextBox 7"/>
          <p:cNvSpPr txBox="1"/>
          <p:nvPr/>
        </p:nvSpPr>
        <p:spPr>
          <a:xfrm>
            <a:off x="1718846" y="427206"/>
            <a:ext cx="2221502" cy="33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ru-RU" sz="4000" dirty="0" smtClean="0">
                <a:solidFill>
                  <a:srgbClr val="FFFFFF"/>
                </a:solidFill>
                <a:latin typeface="Roboto Bold"/>
              </a:rPr>
              <a:t> </a:t>
            </a:r>
            <a:endParaRPr lang="en-US" sz="4000" dirty="0">
              <a:solidFill>
                <a:srgbClr val="FFFFFF"/>
              </a:solidFill>
              <a:latin typeface="Robot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61651" y="1340475"/>
            <a:ext cx="707711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Задача 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563926" y="2705991"/>
            <a:ext cx="6688970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rgbClr val="FFFFFF"/>
                </a:solidFill>
                <a:latin typeface="Source Sans Pro"/>
              </a:rPr>
              <a:t> </a:t>
            </a:r>
            <a:endParaRPr lang="ru-RU" sz="3200" b="1" dirty="0" smtClean="0">
              <a:solidFill>
                <a:srgbClr val="92D050"/>
              </a:solidFill>
              <a:latin typeface="Source Sans Pro"/>
            </a:endParaRPr>
          </a:p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rgbClr val="92D050"/>
                </a:solidFill>
                <a:latin typeface="Source Sans Pro"/>
              </a:rPr>
              <a:t>Наш клиент </a:t>
            </a:r>
            <a:r>
              <a:rPr lang="ru-RU" sz="2800" dirty="0" smtClean="0">
                <a:solidFill>
                  <a:srgbClr val="FFFFFF"/>
                </a:solidFill>
                <a:latin typeface="Source Sans Pro"/>
              </a:rPr>
              <a:t>-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" panose="020B0604020202020204" charset="0"/>
                <a:ea typeface="Source Sans Pro" panose="020B0604020202020204" charset="0"/>
                <a:cs typeface="Open Sans Bold" panose="020B0604020202020204" charset="0"/>
              </a:rPr>
              <a:t>Люди, </a:t>
            </a: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которые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хотят разнообразить свое питание, добавить в рацион больше витаминов и полезных веществ, не имея при этом опыта в </a:t>
            </a: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растениеводстве (со средним достатком и выше)</a:t>
            </a:r>
          </a:p>
          <a:p>
            <a:pPr>
              <a:lnSpc>
                <a:spcPts val="2239"/>
              </a:lnSpc>
              <a:spcBef>
                <a:spcPct val="0"/>
              </a:spcBef>
            </a:pPr>
            <a:endParaRPr lang="ru-RU" sz="3200" b="1" dirty="0" smtClean="0">
              <a:solidFill>
                <a:srgbClr val="92D050"/>
              </a:solidFill>
              <a:latin typeface="Source Sans Pro"/>
            </a:endParaR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rgbClr val="92D050"/>
                </a:solidFill>
                <a:latin typeface="Source Sans Pro"/>
              </a:rPr>
              <a:t>Проблемы:</a:t>
            </a:r>
          </a:p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3200" dirty="0">
                <a:solidFill>
                  <a:schemeClr val="bg1"/>
                </a:solidFill>
                <a:latin typeface="Source Sans Pro"/>
              </a:rPr>
              <a:t> </a:t>
            </a:r>
            <a:r>
              <a:rPr lang="ru-RU" sz="2800" dirty="0" smtClean="0">
                <a:solidFill>
                  <a:srgbClr val="FFFFFF"/>
                </a:solidFill>
                <a:latin typeface="Source Sans Pro"/>
              </a:rPr>
              <a:t> </a:t>
            </a:r>
            <a:endParaRPr lang="en-US" sz="2800" dirty="0">
              <a:solidFill>
                <a:srgbClr val="FFFFFF"/>
              </a:solidFill>
              <a:latin typeface="Source Sans Pro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0154112" y="688178"/>
            <a:ext cx="494567" cy="49456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0488153" y="706237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0827299" y="724296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19" name="TextBox 18"/>
          <p:cNvSpPr txBox="1"/>
          <p:nvPr/>
        </p:nvSpPr>
        <p:spPr>
          <a:xfrm>
            <a:off x="13145332" y="6512878"/>
            <a:ext cx="3581400" cy="1243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239"/>
              </a:lnSpc>
              <a:spcBef>
                <a:spcPct val="0"/>
              </a:spcBef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Недостаток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знаний в технологии выращивания </a:t>
            </a:r>
            <a:r>
              <a:rPr lang="ru-RU" sz="2800" dirty="0" err="1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микрозелени</a:t>
            </a:r>
            <a:endParaRPr lang="ru-RU" sz="2800" dirty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25927" y="6395377"/>
            <a:ext cx="3964022" cy="1243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239"/>
              </a:lnSpc>
              <a:spcBef>
                <a:spcPct val="0"/>
              </a:spcBef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Отсутствие </a:t>
            </a:r>
            <a:r>
              <a:rPr lang="ru-RU" sz="2800" dirty="0" err="1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микрозелени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 на </a:t>
            </a: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полках большинства  магазинов</a:t>
            </a:r>
            <a:endParaRPr lang="ru-RU" sz="2800" dirty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70523" y="488123"/>
            <a:ext cx="2221502" cy="28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Roboto Bold"/>
              </a:rPr>
              <a:t>WARDIERE INC.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63558" y="658350"/>
            <a:ext cx="707711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Решение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0019369" y="629723"/>
            <a:ext cx="494567" cy="494567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0343505" y="614762"/>
            <a:ext cx="494567" cy="494567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0647946" y="629723"/>
            <a:ext cx="494567" cy="494567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4"/>
          <a:stretch/>
        </p:blipFill>
        <p:spPr>
          <a:xfrm>
            <a:off x="17030" y="-6016"/>
            <a:ext cx="8967081" cy="1029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10055463" y="2028925"/>
            <a:ext cx="71147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Создание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автономной гидропонной установки </a:t>
            </a:r>
            <a:r>
              <a:rPr lang="ru-RU" sz="2400" dirty="0" smtClean="0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даст возможность </a:t>
            </a:r>
            <a:r>
              <a:rPr lang="ru-RU" sz="2400" dirty="0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выращивать </a:t>
            </a:r>
            <a:r>
              <a:rPr lang="ru-RU" sz="2400" dirty="0" err="1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микрозелень</a:t>
            </a:r>
            <a:r>
              <a:rPr lang="ru-RU" sz="2400" dirty="0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в домашних условиях без особых усилий. Это </a:t>
            </a:r>
            <a:r>
              <a:rPr lang="ru-RU" sz="2400" dirty="0" smtClean="0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позволит наслаждаться </a:t>
            </a:r>
            <a:r>
              <a:rPr lang="ru-RU" sz="2400" dirty="0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свежей и питательной </a:t>
            </a:r>
            <a:r>
              <a:rPr lang="ru-RU" sz="2400" dirty="0" err="1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микрозеленью</a:t>
            </a:r>
            <a:r>
              <a:rPr lang="ru-RU" sz="2400" dirty="0">
                <a:solidFill>
                  <a:schemeClr val="bg2">
                    <a:lumMod val="9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в любое время года, а также экспериментировать с различными видами и вкусами.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1" t="1878" r="16832" b="4460"/>
          <a:stretch/>
        </p:blipFill>
        <p:spPr>
          <a:xfrm>
            <a:off x="13487400" y="5250141"/>
            <a:ext cx="4392623" cy="45743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518" r="26516" b="7910"/>
          <a:stretch/>
        </p:blipFill>
        <p:spPr>
          <a:xfrm>
            <a:off x="9525000" y="5448300"/>
            <a:ext cx="3687930" cy="3385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6" b="19692"/>
          <a:stretch/>
        </p:blipFill>
        <p:spPr>
          <a:xfrm>
            <a:off x="0" y="-23020"/>
            <a:ext cx="18297526" cy="516652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9188261" y="3486385"/>
            <a:ext cx="8741114" cy="4273705"/>
            <a:chOff x="-15873" y="618797"/>
            <a:chExt cx="2880766" cy="1579280"/>
          </a:xfrm>
        </p:grpSpPr>
        <p:sp>
          <p:nvSpPr>
            <p:cNvPr id="6" name="Freeform 6"/>
            <p:cNvSpPr/>
            <p:nvPr/>
          </p:nvSpPr>
          <p:spPr>
            <a:xfrm>
              <a:off x="-15873" y="618797"/>
              <a:ext cx="2880766" cy="1579280"/>
            </a:xfrm>
            <a:custGeom>
              <a:avLst/>
              <a:gdLst/>
              <a:ahLst/>
              <a:cxnLst/>
              <a:rect l="l" t="t" r="r" b="b"/>
              <a:pathLst>
                <a:path w="2880766" h="1579280">
                  <a:moveTo>
                    <a:pt x="2756305" y="1579279"/>
                  </a:moveTo>
                  <a:lnTo>
                    <a:pt x="124460" y="1579279"/>
                  </a:lnTo>
                  <a:cubicBezTo>
                    <a:pt x="55880" y="1579279"/>
                    <a:pt x="0" y="1523399"/>
                    <a:pt x="0" y="145481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756306" y="0"/>
                  </a:lnTo>
                  <a:cubicBezTo>
                    <a:pt x="2824886" y="0"/>
                    <a:pt x="2880766" y="55880"/>
                    <a:pt x="2880766" y="124460"/>
                  </a:cubicBezTo>
                  <a:lnTo>
                    <a:pt x="2880766" y="1454820"/>
                  </a:lnTo>
                  <a:cubicBezTo>
                    <a:pt x="2880766" y="1523399"/>
                    <a:pt x="2824886" y="1579280"/>
                    <a:pt x="2756306" y="1579280"/>
                  </a:cubicBezTo>
                  <a:close/>
                </a:path>
              </a:pathLst>
            </a:custGeom>
            <a:solidFill>
              <a:srgbClr val="4C8F36">
                <a:alpha val="89804"/>
              </a:srgbClr>
            </a:solidFill>
          </p:spPr>
        </p:sp>
      </p:grpSp>
      <p:sp>
        <p:nvSpPr>
          <p:cNvPr id="4" name="Freeform 4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22192" y="7407275"/>
            <a:ext cx="5131779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Рынок 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622192" y="6622197"/>
            <a:ext cx="494567" cy="494567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968547" y="6622197"/>
            <a:ext cx="494567" cy="49456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314902" y="6622197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8030281" y="3934830"/>
            <a:ext cx="7972456" cy="1090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solidFill>
                  <a:srgbClr val="FFFFFF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	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3300"/>
                </a:solidFill>
                <a:latin typeface="Times New Roman" panose="02020603050405020304" pitchFamily="18" charset="0"/>
                <a:ea typeface="Source Sans Pro" panose="020B0604020202020204" charset="0"/>
                <a:cs typeface="Times New Roman" panose="02020603050405020304" pitchFamily="18" charset="0"/>
              </a:rPr>
              <a:t>	</a:t>
            </a:r>
            <a:endParaRPr lang="en-US" sz="2800" b="1" dirty="0">
              <a:solidFill>
                <a:schemeClr val="bg1"/>
              </a:solidFill>
              <a:latin typeface="Source Sans Pro" panose="020B0604020202020204" charset="0"/>
              <a:ea typeface="Source Sans Pro" panose="020B0604020202020204" charset="0"/>
              <a:cs typeface="Open Sans Light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28851" y="3640019"/>
            <a:ext cx="810538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Компания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IMARC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исследовала рынок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микрозелени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составила прогнозы на 2026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 рынок </a:t>
            </a:r>
            <a:r>
              <a:rPr lang="ru-RU" sz="28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микрогринов</a:t>
            </a:r>
            <a:r>
              <a:rPr lang="ru-RU" sz="2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вырастет на 8%. </a:t>
            </a:r>
            <a:endParaRPr lang="ru-RU" sz="4000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Российские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маркетплейсы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др.) зафиксировали </a:t>
            </a:r>
            <a:r>
              <a:rPr lang="ru-RU" sz="2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взрывной рост спроса на товары для здорового питания.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статистике, Gazeta.ru </a:t>
            </a:r>
            <a:r>
              <a:rPr lang="ru-RU" sz="2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хитом этого года стала </a:t>
            </a:r>
            <a:r>
              <a:rPr lang="ru-RU" sz="28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микрозелень</a:t>
            </a:r>
            <a:r>
              <a:rPr lang="ru-RU" sz="2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домашние </a:t>
            </a:r>
            <a:r>
              <a:rPr lang="ru-RU" sz="28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проращиватели</a:t>
            </a:r>
            <a:r>
              <a:rPr lang="ru-RU" sz="2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нее.</a:t>
            </a:r>
          </a:p>
          <a:p>
            <a:r>
              <a:rPr lang="ru-RU" sz="2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dirty="0" smtClean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188260" y="8056775"/>
            <a:ext cx="8566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за месяц покупают более </a:t>
            </a: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 гидропонных установок</a:t>
            </a:r>
            <a:r>
              <a:rPr lang="ru-RU" sz="28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745780" y="998621"/>
            <a:ext cx="10648364" cy="9258300"/>
            <a:chOff x="0" y="0"/>
            <a:chExt cx="4433570" cy="6350000"/>
          </a:xfrm>
          <a:blipFill>
            <a:blip r:embed="rId6"/>
            <a:stretch>
              <a:fillRect t="-9333" b="-9333"/>
            </a:stretch>
          </a:blipFill>
        </p:grpSpPr>
        <p:sp>
          <p:nvSpPr>
            <p:cNvPr id="5" name="Freeform 5"/>
            <p:cNvSpPr/>
            <p:nvPr/>
          </p:nvSpPr>
          <p:spPr>
            <a:xfrm flipH="1"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4433570" y="4433570"/>
                  </a:lnTo>
                  <a:cubicBezTo>
                    <a:pt x="4433570" y="1985010"/>
                    <a:pt x="2448560" y="0"/>
                    <a:pt x="0" y="0"/>
                  </a:cubicBezTo>
                  <a:close/>
                </a:path>
              </a:pathLst>
            </a:custGeom>
            <a:blipFill>
              <a:blip r:embed="rId6"/>
              <a:stretch>
                <a:fillRect t="-9333" b="-933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327866" y="1345171"/>
            <a:ext cx="4991978" cy="499197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E2C25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626042" y="1664714"/>
            <a:ext cx="4395626" cy="4395609"/>
            <a:chOff x="0" y="0"/>
            <a:chExt cx="6350000" cy="6349975"/>
          </a:xfrm>
          <a:blipFill>
            <a:blip r:embed="rId7"/>
            <a:stretch>
              <a:fillRect t="-9333" b="-9333"/>
            </a:stretch>
          </a:blip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1" name="TextBox 11"/>
          <p:cNvSpPr txBox="1"/>
          <p:nvPr/>
        </p:nvSpPr>
        <p:spPr>
          <a:xfrm>
            <a:off x="3282055" y="1022343"/>
            <a:ext cx="7077114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Конкуренты 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704693" y="1225689"/>
            <a:ext cx="494567" cy="494567"/>
            <a:chOff x="2610376" y="45805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2610376" y="45805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2013269" y="1218221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2321845" y="1233158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626747" y="3738924"/>
            <a:ext cx="6820857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Рынок гидропонных установок не такой большой. </a:t>
            </a:r>
          </a:p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В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России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производством гидропонных установок занимаются в шести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регионах (Санкт-Петербурге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, Москве, Новосибирской области, Иркутской области, Воронежской области, Красноярском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крае)</a:t>
            </a:r>
            <a:endParaRPr lang="ru-RU" sz="2400" dirty="0">
              <a:solidFill>
                <a:schemeClr val="bg2">
                  <a:lumMod val="75000"/>
                </a:schemeClr>
              </a:solidFill>
              <a:latin typeface="Source Sans Pr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45170" y="3079654"/>
            <a:ext cx="6820857" cy="378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ru-RU" sz="2400" dirty="0" smtClean="0">
                <a:solidFill>
                  <a:srgbClr val="62A64C"/>
                </a:solidFill>
                <a:latin typeface="Source Sans Pro Bold"/>
              </a:rPr>
              <a:t>1. Производители гидропонных установок </a:t>
            </a:r>
            <a:endParaRPr lang="en-US" sz="2400" dirty="0">
              <a:solidFill>
                <a:srgbClr val="62A64C"/>
              </a:solidFill>
              <a:latin typeface="Source Sans Pr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626746" y="6536919"/>
            <a:ext cx="6820857" cy="856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Фермерские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хозяйства и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предприниматели занимающиеся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выращиванием </a:t>
            </a:r>
            <a:r>
              <a:rPr lang="ru-RU" sz="2400" dirty="0" err="1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микрозелени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 и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предлагающие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свою продукцию на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Source Sans Pro"/>
              </a:rPr>
              <a:t>рынке.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45169" y="5894547"/>
            <a:ext cx="6820857" cy="378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ru-RU" sz="2400" dirty="0" smtClean="0">
                <a:solidFill>
                  <a:srgbClr val="62A64C"/>
                </a:solidFill>
                <a:latin typeface="Source Sans Pro Bold"/>
              </a:rPr>
              <a:t>2. </a:t>
            </a:r>
            <a:r>
              <a:rPr lang="ru-RU" sz="2400" dirty="0">
                <a:solidFill>
                  <a:srgbClr val="62A64C"/>
                </a:solidFill>
                <a:latin typeface="Source Sans Pro Bold"/>
              </a:rPr>
              <a:t>П</a:t>
            </a:r>
            <a:r>
              <a:rPr lang="ru-RU" sz="2400" dirty="0" smtClean="0">
                <a:solidFill>
                  <a:srgbClr val="62A64C"/>
                </a:solidFill>
                <a:latin typeface="Source Sans Pro Bold"/>
              </a:rPr>
              <a:t>оставщики </a:t>
            </a:r>
            <a:r>
              <a:rPr lang="ru-RU" sz="2400" dirty="0" err="1" smtClean="0">
                <a:solidFill>
                  <a:srgbClr val="62A64C"/>
                </a:solidFill>
                <a:latin typeface="Source Sans Pro Bold"/>
              </a:rPr>
              <a:t>микрозелени</a:t>
            </a:r>
            <a:r>
              <a:rPr lang="ru-RU" sz="2000" dirty="0" smtClean="0">
                <a:solidFill>
                  <a:srgbClr val="62A64C"/>
                </a:solidFill>
                <a:latin typeface="Source Sans Pro Bold"/>
              </a:rPr>
              <a:t> </a:t>
            </a:r>
            <a:endParaRPr lang="en-US" sz="2000" dirty="0">
              <a:solidFill>
                <a:srgbClr val="62A64C"/>
              </a:solidFill>
              <a:latin typeface="Source Sans Pro 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9697012" y="6337149"/>
            <a:ext cx="2621420" cy="2621420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E2C25"/>
            </a:solid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9853592" y="6493734"/>
            <a:ext cx="2308259" cy="2308250"/>
            <a:chOff x="0" y="0"/>
            <a:chExt cx="6350000" cy="6349975"/>
          </a:xfrm>
          <a:blipFill>
            <a:blip r:embed="rId8"/>
            <a:stretch>
              <a:fillRect t="-9333" b="-9333"/>
            </a:stretch>
          </a:blipFill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t="-9333" b="-9333"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551698" y="8178651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-175181" y="-152833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75948" y="38852"/>
            <a:ext cx="5560412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Конкуренты 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6713610" y="357015"/>
            <a:ext cx="494567" cy="494567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7399299" y="371437"/>
            <a:ext cx="494567" cy="494567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7048276" y="357015"/>
            <a:ext cx="494567" cy="494567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132300"/>
              </p:ext>
            </p:extLst>
          </p:nvPr>
        </p:nvGraphicFramePr>
        <p:xfrm>
          <a:off x="349609" y="1015077"/>
          <a:ext cx="17570238" cy="9000491"/>
        </p:xfrm>
        <a:graphic>
          <a:graphicData uri="http://schemas.openxmlformats.org/drawingml/2006/table">
            <a:tbl>
              <a:tblPr firstRow="1" firstCol="1" bandRow="1"/>
              <a:tblGrid>
                <a:gridCol w="2445449">
                  <a:extLst>
                    <a:ext uri="{9D8B030D-6E8A-4147-A177-3AD203B41FA5}">
                      <a16:colId xmlns:a16="http://schemas.microsoft.com/office/drawing/2014/main" val="3605610248"/>
                    </a:ext>
                  </a:extLst>
                </a:gridCol>
                <a:gridCol w="2445449">
                  <a:extLst>
                    <a:ext uri="{9D8B030D-6E8A-4147-A177-3AD203B41FA5}">
                      <a16:colId xmlns:a16="http://schemas.microsoft.com/office/drawing/2014/main" val="1064904607"/>
                    </a:ext>
                  </a:extLst>
                </a:gridCol>
                <a:gridCol w="2433704">
                  <a:extLst>
                    <a:ext uri="{9D8B030D-6E8A-4147-A177-3AD203B41FA5}">
                      <a16:colId xmlns:a16="http://schemas.microsoft.com/office/drawing/2014/main" val="3246877899"/>
                    </a:ext>
                  </a:extLst>
                </a:gridCol>
                <a:gridCol w="1952246">
                  <a:extLst>
                    <a:ext uri="{9D8B030D-6E8A-4147-A177-3AD203B41FA5}">
                      <a16:colId xmlns:a16="http://schemas.microsoft.com/office/drawing/2014/main" val="1569468612"/>
                    </a:ext>
                  </a:extLst>
                </a:gridCol>
                <a:gridCol w="2354444">
                  <a:extLst>
                    <a:ext uri="{9D8B030D-6E8A-4147-A177-3AD203B41FA5}">
                      <a16:colId xmlns:a16="http://schemas.microsoft.com/office/drawing/2014/main" val="1784580827"/>
                    </a:ext>
                  </a:extLst>
                </a:gridCol>
                <a:gridCol w="2969473">
                  <a:extLst>
                    <a:ext uri="{9D8B030D-6E8A-4147-A177-3AD203B41FA5}">
                      <a16:colId xmlns:a16="http://schemas.microsoft.com/office/drawing/2014/main" val="3799500781"/>
                    </a:ext>
                  </a:extLst>
                </a:gridCol>
                <a:gridCol w="2969473">
                  <a:extLst>
                    <a:ext uri="{9D8B030D-6E8A-4147-A177-3AD203B41FA5}">
                      <a16:colId xmlns:a16="http://schemas.microsoft.com/office/drawing/2014/main" val="3439292066"/>
                    </a:ext>
                  </a:extLst>
                </a:gridCol>
              </a:tblGrid>
              <a:tr h="2760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R="5022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11866"/>
                  </a:ext>
                </a:extLst>
              </a:tr>
              <a:tr h="8568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Компактность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Автономность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Разделение боксов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Эстетический вид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Система энергосбережения 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556735"/>
                  </a:ext>
                </a:extLst>
              </a:tr>
              <a:tr h="441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 Brother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639461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Growbox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072445"/>
                  </a:ext>
                </a:extLst>
              </a:tr>
              <a:tr h="441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BigFarmer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951840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СитиФермер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ANROtech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7708299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Компания АЛТЭК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148374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умный сад с </a:t>
                      </a:r>
                      <a:r>
                        <a:rPr lang="ru-RU" sz="2000" b="1" kern="1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фитолампой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789976"/>
                  </a:ext>
                </a:extLst>
              </a:tr>
              <a:tr h="17281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Гидропонная установка "Милашка", стеллаж от "Народные семена"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416527"/>
                  </a:ext>
                </a:extLst>
              </a:tr>
              <a:tr h="1437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Healthy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Way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Набор для выращивания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микрозелени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дома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Grass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Box</a:t>
                      </a: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92D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92D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6433117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Новая установка 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92D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92D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22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AD47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85" marR="48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60914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-56045"/>
            <a:ext cx="8578044" cy="8578044"/>
            <a:chOff x="0" y="0"/>
            <a:chExt cx="6350000" cy="6350000"/>
          </a:xfrm>
          <a:blipFill>
            <a:blip r:embed="rId4"/>
            <a:stretch>
              <a:fillRect l="-8832" r="-41120"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lnTo>
                    <a:pt x="0" y="6350000"/>
                  </a:lnTo>
                  <a:cubicBezTo>
                    <a:pt x="3506470" y="6350000"/>
                    <a:pt x="6350000" y="3506470"/>
                    <a:pt x="635000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</p:spPr>
        </p:sp>
      </p:grpSp>
      <p:sp>
        <p:nvSpPr>
          <p:cNvPr id="5" name="TextBox 5"/>
          <p:cNvSpPr txBox="1"/>
          <p:nvPr/>
        </p:nvSpPr>
        <p:spPr>
          <a:xfrm>
            <a:off x="10717030" y="1346389"/>
            <a:ext cx="707711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Бизнес-модель 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9639457" y="687545"/>
            <a:ext cx="494567" cy="494567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960691" y="687546"/>
            <a:ext cx="494567" cy="494567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292726" y="687545"/>
            <a:ext cx="494567" cy="49456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9536858" y="2955787"/>
            <a:ext cx="3291077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Для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сбыта продукта </a:t>
            </a:r>
            <a:r>
              <a:rPr lang="ru-RU" sz="20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планируется использовать следующие </a:t>
            </a:r>
            <a:r>
              <a:rPr lang="ru-RU" sz="20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каналы: </a:t>
            </a:r>
            <a:r>
              <a:rPr lang="ru-RU" sz="2000" dirty="0" err="1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Маркетплейсы</a:t>
            </a:r>
            <a:r>
              <a:rPr lang="ru-RU" sz="20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;</a:t>
            </a:r>
          </a:p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0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Официальный сайт продукта.</a:t>
            </a:r>
            <a:endParaRPr lang="en-US" sz="2000" dirty="0">
              <a:solidFill>
                <a:schemeClr val="bg2">
                  <a:lumMod val="90000"/>
                </a:schemeClr>
              </a:solidFill>
              <a:latin typeface="Source Sans Pro Bold Italics" panose="020B060402020202020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18211" y="2818328"/>
            <a:ext cx="916794" cy="614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Source Sans Pro Bold"/>
              </a:rPr>
              <a:t>01.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975759" y="2760783"/>
            <a:ext cx="4173660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Для продвижения продукта </a:t>
            </a:r>
            <a:r>
              <a:rPr lang="ru-RU" sz="20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будет использоваться комплекс маркетинговых мероприятий: Реклама в интернете, </a:t>
            </a:r>
            <a:r>
              <a:rPr lang="ru-RU" sz="20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презентация </a:t>
            </a:r>
            <a:r>
              <a:rPr lang="ru-RU" sz="20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установки на тематических выставках, Договоренности с организациями, реализующими готовые кухонные </a:t>
            </a:r>
            <a:r>
              <a:rPr lang="ru-RU" sz="2000" dirty="0" smtClean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гарнитуры</a:t>
            </a:r>
            <a:r>
              <a:rPr lang="ru-RU" sz="1599" dirty="0">
                <a:solidFill>
                  <a:srgbClr val="FFFFFF"/>
                </a:solidFill>
                <a:latin typeface="Source Sans Pro"/>
              </a:rPr>
              <a:t>.</a:t>
            </a:r>
            <a:endParaRPr lang="en-US" sz="1599" dirty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188185" y="2648491"/>
            <a:ext cx="916794" cy="614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Source Sans Pro Bold"/>
              </a:rPr>
              <a:t>02.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070922" y="5575846"/>
            <a:ext cx="3502517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Финансирование производства </a:t>
            </a:r>
            <a:r>
              <a:rPr lang="ru-RU" sz="20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и продвижения продукта планируется за счет привлекаемых инвестиций и участия в </a:t>
            </a:r>
            <a:r>
              <a:rPr lang="ru-RU" sz="2000" dirty="0" err="1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грантовых</a:t>
            </a:r>
            <a:r>
              <a:rPr lang="ru-RU" sz="20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 конкурсах. </a:t>
            </a:r>
            <a:endParaRPr lang="en-US" sz="2000" dirty="0">
              <a:solidFill>
                <a:schemeClr val="bg2">
                  <a:lumMod val="90000"/>
                </a:schemeClr>
              </a:solidFill>
              <a:latin typeface="Source Sans Pro Bold Italics" panose="020B060402020202020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291071" y="5448300"/>
            <a:ext cx="916794" cy="614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Source Sans Pro Bold"/>
              </a:rPr>
              <a:t>03.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025397" y="5582931"/>
            <a:ext cx="3535827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Source Sans Pro"/>
              </a:rPr>
              <a:t>Исходя из отзывов первых покупателей</a:t>
            </a:r>
            <a:r>
              <a:rPr lang="ru-RU" sz="2000" dirty="0">
                <a:solidFill>
                  <a:srgbClr val="FFFFFF"/>
                </a:solidFill>
                <a:latin typeface="Source Sans Pro"/>
              </a:rPr>
              <a:t>, </a:t>
            </a:r>
            <a:r>
              <a:rPr lang="ru-RU" sz="2000" dirty="0">
                <a:solidFill>
                  <a:schemeClr val="bg2">
                    <a:lumMod val="90000"/>
                  </a:schemeClr>
                </a:solidFill>
                <a:latin typeface="Source Sans Pro"/>
              </a:rPr>
              <a:t>будет проводиться анализ пожеланий, которые в последующем позволят усовершенствовать установку</a:t>
            </a:r>
            <a:r>
              <a:rPr lang="ru-RU" sz="2000" dirty="0">
                <a:solidFill>
                  <a:srgbClr val="FFFFFF"/>
                </a:solidFill>
                <a:latin typeface="Source Sans Pro"/>
              </a:rPr>
              <a:t>.</a:t>
            </a:r>
            <a:endParaRPr lang="en-US" sz="2000" dirty="0">
              <a:solidFill>
                <a:srgbClr val="FFFFFF"/>
              </a:solidFill>
              <a:latin typeface="Source Sans Pro Bold Italics" panose="020B0604020202020204" charset="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158790" y="5439957"/>
            <a:ext cx="916794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Source Sans Pro Bold"/>
              </a:rPr>
              <a:t>04.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6781800" y="1099996"/>
            <a:ext cx="6511479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74"/>
              </a:lnSpc>
            </a:pPr>
            <a:r>
              <a:rPr lang="en-US" sz="6499" dirty="0">
                <a:solidFill>
                  <a:srgbClr val="FFFFFF"/>
                </a:solidFill>
                <a:latin typeface="Roboto Bold"/>
              </a:rPr>
              <a:t>Unit Economics 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4038600" y="574843"/>
            <a:ext cx="494567" cy="494567"/>
            <a:chOff x="0" y="0"/>
            <a:chExt cx="6350000" cy="6350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4391368" y="584048"/>
            <a:ext cx="494567" cy="494567"/>
            <a:chOff x="0" y="0"/>
            <a:chExt cx="6350000" cy="6350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4744135" y="599413"/>
            <a:ext cx="494567" cy="494567"/>
            <a:chOff x="0" y="0"/>
            <a:chExt cx="6350000" cy="63500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1122948" y="3197106"/>
            <a:ext cx="11554326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ru-RU" sz="2800" dirty="0" smtClean="0">
              <a:solidFill>
                <a:schemeClr val="bg1"/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>
              <a:spcBef>
                <a:spcPct val="0"/>
              </a:spcBef>
            </a:pPr>
            <a:endParaRPr lang="ru-RU" sz="2800" dirty="0" smtClean="0">
              <a:solidFill>
                <a:schemeClr val="bg1"/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При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продаже 10 установок в месяц</a:t>
            </a:r>
            <a:r>
              <a:rPr lang="ru-RU" sz="2800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,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средний доход составит 410,000 тысяч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в месяц, что в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годовом исчислении составляет 4,920,000.</a:t>
            </a:r>
            <a:endParaRPr lang="ru-RU" sz="5400" b="1" dirty="0" smtClean="0">
              <a:solidFill>
                <a:schemeClr val="accent3">
                  <a:lumMod val="75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50506" y="5324803"/>
            <a:ext cx="78575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Чистая прибыль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в год составляет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1,700,000.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50506" y="2720053"/>
            <a:ext cx="9677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dirty="0">
                <a:solidFill>
                  <a:srgbClr val="9BBB59">
                    <a:lumMod val="75000"/>
                  </a:srgbClr>
                </a:solidFill>
                <a:latin typeface="Source Sans Pro Bold" panose="020B0604020202020204" charset="0"/>
                <a:ea typeface="Source Sans Pro Bold" panose="020B0604020202020204" charset="0"/>
              </a:rPr>
              <a:t>Для старта проекта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потребуется</a:t>
            </a:r>
            <a:r>
              <a:rPr lang="ru-RU" sz="2800" dirty="0">
                <a:solidFill>
                  <a:prstClr val="white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800" dirty="0">
                <a:solidFill>
                  <a:srgbClr val="9BBB59">
                    <a:lumMod val="75000"/>
                  </a:srgbClr>
                </a:solidFill>
                <a:latin typeface="Source Sans Pro Bold" panose="020B0604020202020204" charset="0"/>
                <a:ea typeface="Source Sans Pro Bold" panose="020B0604020202020204" charset="0"/>
              </a:rPr>
              <a:t>инвестировать 841 000 рублей.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46758" y="6245301"/>
            <a:ext cx="9144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dirty="0">
                <a:solidFill>
                  <a:srgbClr val="9BBB59">
                    <a:lumMod val="75000"/>
                  </a:srgbClr>
                </a:solidFill>
                <a:latin typeface="Source Sans Pro Bold" panose="020B0604020202020204" charset="0"/>
                <a:ea typeface="Source Sans Pro Bold" panose="020B0604020202020204" charset="0"/>
              </a:rPr>
              <a:t>Период окупаемости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проекта составляет приблизительно </a:t>
            </a:r>
            <a:r>
              <a:rPr lang="ru-RU" sz="2800" dirty="0">
                <a:solidFill>
                  <a:srgbClr val="9BBB59">
                    <a:lumMod val="75000"/>
                  </a:srgbClr>
                </a:solidFill>
                <a:latin typeface="Source Sans Pro Bold" panose="020B0604020202020204" charset="0"/>
                <a:ea typeface="Source Sans Pro Bold" panose="020B0604020202020204" charset="0"/>
              </a:rPr>
              <a:t>1.7 года.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06"/>
          <a:stretch/>
        </p:blipFill>
        <p:spPr>
          <a:xfrm>
            <a:off x="13293279" y="3651624"/>
            <a:ext cx="4140479" cy="42866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584805" y="1028700"/>
            <a:ext cx="6674495" cy="6674469"/>
            <a:chOff x="0" y="0"/>
            <a:chExt cx="6350000" cy="6349975"/>
          </a:xfrm>
          <a:blipFill>
            <a:blip r:embed="rId8"/>
            <a:stretch>
              <a:fillRect l="-8832" r="-41120"/>
            </a:stretch>
          </a:blip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8" name="Group 8"/>
          <p:cNvGrpSpPr/>
          <p:nvPr/>
        </p:nvGrpSpPr>
        <p:grpSpPr>
          <a:xfrm>
            <a:off x="8643002" y="4365934"/>
            <a:ext cx="4899177" cy="4899177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E2C25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935635" y="4658576"/>
            <a:ext cx="4313912" cy="4313894"/>
            <a:chOff x="0" y="0"/>
            <a:chExt cx="6350000" cy="6349975"/>
          </a:xfrm>
          <a:blipFill>
            <a:blip r:embed="rId9"/>
            <a:stretch>
              <a:fillRect l="-8832" r="-41120"/>
            </a:stretch>
          </a:blip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2" name="TextBox 12"/>
          <p:cNvSpPr txBox="1"/>
          <p:nvPr/>
        </p:nvSpPr>
        <p:spPr>
          <a:xfrm>
            <a:off x="3655475" y="306318"/>
            <a:ext cx="8656095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74"/>
              </a:lnSpc>
            </a:pPr>
            <a:r>
              <a:rPr lang="ru-RU" sz="6499" dirty="0">
                <a:solidFill>
                  <a:srgbClr val="FFFFFF"/>
                </a:solidFill>
                <a:latin typeface="Roboto Bold"/>
              </a:rPr>
              <a:t>План на год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882623" y="327560"/>
            <a:ext cx="494567" cy="494567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2213038" y="324687"/>
            <a:ext cx="494567" cy="494567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2543453" y="359275"/>
            <a:ext cx="494567" cy="494567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sp>
        <p:nvSpPr>
          <p:cNvPr id="22" name="Прямоугольник 21"/>
          <p:cNvSpPr/>
          <p:nvPr/>
        </p:nvSpPr>
        <p:spPr>
          <a:xfrm>
            <a:off x="953141" y="1788959"/>
            <a:ext cx="742233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На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первые 6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месяцев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запланированы следующие активности: </a:t>
            </a:r>
            <a:endParaRPr lang="ru-RU" sz="2800" dirty="0" smtClean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разработка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прототипа автономной гидропонной установки; </a:t>
            </a:r>
            <a:endParaRPr lang="ru-RU" sz="2800" dirty="0" smtClean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сбор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материалов для сборки установки; </a:t>
            </a:r>
            <a:endParaRPr lang="ru-RU" sz="2800" dirty="0" smtClean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изготовление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первого опытного образца; </a:t>
            </a:r>
            <a:endParaRPr lang="ru-RU" sz="2800" dirty="0" smtClean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тестирование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прототипа; </a:t>
            </a:r>
            <a:endParaRPr lang="ru-RU" sz="2800" dirty="0" smtClean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выявление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недостатков на основе обратной связи; </a:t>
            </a:r>
            <a:endParaRPr lang="ru-RU" sz="2800" dirty="0" smtClean="0">
              <a:solidFill>
                <a:schemeClr val="bg2">
                  <a:lumMod val="90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устранение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недостатков.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2432" y="6918338"/>
            <a:ext cx="826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Выход на рынок </a:t>
            </a:r>
            <a:r>
              <a:rPr lang="ru-RU" sz="3200" dirty="0">
                <a:solidFill>
                  <a:schemeClr val="bg2">
                    <a:lumMod val="90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и увеличение производства запланированы на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11-12 месяц.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47414" y="-77447"/>
            <a:ext cx="859381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Команда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8" t="29545" r="1037" b="18940"/>
          <a:stretch/>
        </p:blipFill>
        <p:spPr>
          <a:xfrm>
            <a:off x="1159429" y="135778"/>
            <a:ext cx="3150605" cy="2986283"/>
          </a:xfrm>
          <a:prstGeom prst="ellipse">
            <a:avLst/>
          </a:prstGeom>
          <a:blipFill>
            <a:blip r:embed="rId9"/>
            <a:stretch>
              <a:fillRect l="-8832" r="-41120"/>
            </a:stretch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0" t="38637" r="18182" b="11363"/>
          <a:stretch/>
        </p:blipFill>
        <p:spPr>
          <a:xfrm>
            <a:off x="4557790" y="959437"/>
            <a:ext cx="2910501" cy="28405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0" t="26514" r="11110" b="12880"/>
          <a:stretch/>
        </p:blipFill>
        <p:spPr>
          <a:xfrm>
            <a:off x="7760413" y="1197129"/>
            <a:ext cx="2865599" cy="27620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653" y="984657"/>
            <a:ext cx="2858375" cy="29601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" t="17209" r="13726" b="6207"/>
          <a:stretch/>
        </p:blipFill>
        <p:spPr>
          <a:xfrm>
            <a:off x="14578609" y="135778"/>
            <a:ext cx="3170028" cy="33192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r="2399" b="13257"/>
          <a:stretch/>
        </p:blipFill>
        <p:spPr>
          <a:xfrm>
            <a:off x="162896" y="6538845"/>
            <a:ext cx="2792446" cy="2832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" t="15531" b="9470"/>
          <a:stretch/>
        </p:blipFill>
        <p:spPr>
          <a:xfrm>
            <a:off x="9267722" y="5096368"/>
            <a:ext cx="2779319" cy="28849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39693" r="21568" b="3390"/>
          <a:stretch/>
        </p:blipFill>
        <p:spPr>
          <a:xfrm>
            <a:off x="15037797" y="6241178"/>
            <a:ext cx="3037552" cy="31330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2" t="32199" r="15531" b="12499"/>
          <a:stretch/>
        </p:blipFill>
        <p:spPr>
          <a:xfrm>
            <a:off x="3131114" y="5582653"/>
            <a:ext cx="2791022" cy="28297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t="11225" r="-794" b="29592"/>
          <a:stretch/>
        </p:blipFill>
        <p:spPr>
          <a:xfrm>
            <a:off x="12196136" y="5499649"/>
            <a:ext cx="2768406" cy="29127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81"/>
          <a:stretch/>
        </p:blipFill>
        <p:spPr>
          <a:xfrm>
            <a:off x="6131356" y="5093345"/>
            <a:ext cx="3021722" cy="29902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9" name="TextBox 48"/>
          <p:cNvSpPr txBox="1"/>
          <p:nvPr/>
        </p:nvSpPr>
        <p:spPr>
          <a:xfrm>
            <a:off x="925432" y="3233928"/>
            <a:ext cx="3085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Гарипова Алсу </a:t>
            </a:r>
            <a:endParaRPr lang="ru-RU" sz="2000" b="1" dirty="0" smtClean="0">
              <a:solidFill>
                <a:schemeClr val="bg1"/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Лидер команды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302556" y="3845045"/>
            <a:ext cx="365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Фахрутдинова</a:t>
            </a:r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Айзиля</a:t>
            </a:r>
            <a:endParaRPr lang="ru-RU" sz="2000" b="1" dirty="0">
              <a:solidFill>
                <a:schemeClr val="bg1"/>
              </a:solidFill>
              <a:latin typeface="Source Sans Pro Bold" panose="020B0604020202020204" charset="0"/>
              <a:ea typeface="Source Sans Pro Bold" panose="020B0604020202020204" charset="0"/>
            </a:endParaRPr>
          </a:p>
          <a:p>
            <a:pPr algn="ctr"/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Маркетолог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829478" y="3943877"/>
            <a:ext cx="3657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Ямалиев</a:t>
            </a:r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Артур </a:t>
            </a:r>
            <a:r>
              <a:rPr lang="ru-RU" sz="2000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</a:p>
          <a:p>
            <a:pPr algn="ctr"/>
            <a:r>
              <a:rPr lang="ru-RU" sz="2000" dirty="0"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Финансовый аналитик, инженер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42217" y="4066226"/>
            <a:ext cx="350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Сергеичева</a:t>
            </a:r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Анастасия </a:t>
            </a:r>
            <a:r>
              <a:rPr lang="ru-RU" sz="2000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</a:p>
          <a:p>
            <a:pPr algn="ctr"/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Веб-дизайнер 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4748253" y="3557093"/>
            <a:ext cx="3089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Харитонова Анна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Менеджер по продажам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56543" y="9427345"/>
            <a:ext cx="22781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Галимов</a:t>
            </a:r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Руслан</a:t>
            </a:r>
          </a:p>
          <a:p>
            <a:pPr algn="ctr"/>
            <a:r>
              <a:rPr lang="ru-RU" sz="2000" b="1" dirty="0" smtClean="0">
                <a:solidFill>
                  <a:srgbClr val="AE50B8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Бизнес-аналитик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452233" y="8496300"/>
            <a:ext cx="228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Хайрутдинова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Язиля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ans Pro Bold" panose="020B0604020202020204" charset="0"/>
              <a:ea typeface="Source Sans Pro Bold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Бренд-менеджер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435167" y="8141213"/>
            <a:ext cx="236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Сагдиева </a:t>
            </a:r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Камиля</a:t>
            </a:r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, </a:t>
            </a:r>
          </a:p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Бренд-менеджер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9455407" y="8093617"/>
            <a:ext cx="2438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Султанов Салават</a:t>
            </a:r>
          </a:p>
          <a:p>
            <a:pPr algn="ctr"/>
            <a:r>
              <a:rPr lang="ru-RU" sz="2000" b="1" dirty="0">
                <a:solidFill>
                  <a:srgbClr val="AE50B8"/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Продакт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-менеджер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2098818" y="8509343"/>
            <a:ext cx="29630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Демидов Иван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Source Sans Pro Bold" panose="020B0604020202020204" charset="0"/>
                <a:ea typeface="Source Sans Pro Bold" panose="020B0604020202020204" charset="0"/>
              </a:rPr>
              <a:t>Помощник инженера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Source Sans Pro Bold" panose="020B0604020202020204" charset="0"/>
              <a:ea typeface="Source Sans Pro Bold" panose="020B060402020202020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4842073" y="9273457"/>
            <a:ext cx="342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Асатов</a:t>
            </a:r>
            <a:r>
              <a:rPr lang="ru-RU" sz="2000" b="1" dirty="0">
                <a:solidFill>
                  <a:schemeClr val="bg1"/>
                </a:solidFill>
                <a:latin typeface="Source Sans Pro Bold" panose="020B0604020202020204" charset="0"/>
                <a:ea typeface="Source Sans Pro Bold" panose="020B0604020202020204" charset="0"/>
              </a:rPr>
              <a:t> Денис</a:t>
            </a:r>
          </a:p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 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Source Sans Pro Bold" panose="020B0604020202020204" charset="0"/>
                <a:ea typeface="Source Sans Pro Bold" panose="020B0604020202020204" charset="0"/>
              </a:rPr>
              <a:t>Байер (менеджер по закупкам)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960703" y="2826767"/>
            <a:ext cx="7485988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74"/>
              </a:lnSpc>
            </a:pPr>
            <a:r>
              <a:rPr lang="ru-RU" sz="6499" dirty="0" smtClean="0">
                <a:solidFill>
                  <a:srgbClr val="FFFFFF"/>
                </a:solidFill>
                <a:latin typeface="Roboto Bold"/>
              </a:rPr>
              <a:t>Контакты</a:t>
            </a:r>
            <a:endParaRPr lang="en-US" sz="6499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60703" y="2098838"/>
            <a:ext cx="494567" cy="494567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2307058" y="2098838"/>
            <a:ext cx="494567" cy="494567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2653413" y="2098838"/>
            <a:ext cx="494567" cy="494567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960703" y="4513191"/>
            <a:ext cx="7488272" cy="4161208"/>
            <a:chOff x="0" y="0"/>
            <a:chExt cx="2414981" cy="13419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14981" cy="1341997"/>
            </a:xfrm>
            <a:custGeom>
              <a:avLst/>
              <a:gdLst/>
              <a:ahLst/>
              <a:cxnLst/>
              <a:rect l="l" t="t" r="r" b="b"/>
              <a:pathLst>
                <a:path w="2414981" h="1341997">
                  <a:moveTo>
                    <a:pt x="2290521" y="1341997"/>
                  </a:moveTo>
                  <a:lnTo>
                    <a:pt x="124460" y="1341997"/>
                  </a:lnTo>
                  <a:cubicBezTo>
                    <a:pt x="55880" y="1341997"/>
                    <a:pt x="0" y="1286117"/>
                    <a:pt x="0" y="121753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90521" y="0"/>
                  </a:lnTo>
                  <a:cubicBezTo>
                    <a:pt x="2359101" y="0"/>
                    <a:pt x="2414981" y="55880"/>
                    <a:pt x="2414981" y="124460"/>
                  </a:cubicBezTo>
                  <a:lnTo>
                    <a:pt x="2414981" y="1217537"/>
                  </a:lnTo>
                  <a:cubicBezTo>
                    <a:pt x="2414981" y="1286117"/>
                    <a:pt x="2359101" y="1341997"/>
                    <a:pt x="2290521" y="1341997"/>
                  </a:cubicBezTo>
                  <a:close/>
                </a:path>
              </a:pathLst>
            </a:custGeom>
            <a:solidFill>
              <a:srgbClr val="4C8F36"/>
            </a:solidFill>
          </p:spPr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457" y="1345171"/>
            <a:ext cx="4134295" cy="413429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2307058" y="5295900"/>
            <a:ext cx="9144000" cy="22306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Гарипова Алсу </a:t>
            </a:r>
          </a:p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+79328419268 (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WhatsApp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telegram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ea typeface="Source Sans Pro Bold" panose="020B0604020202020204" charset="0"/>
                <a:cs typeface="Times New Roman" panose="02020603050405020304" pitchFamily="18" charset="0"/>
              </a:rPr>
              <a:t>garipova.a08@mail.ru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02504" y="5983456"/>
            <a:ext cx="5410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самое подходящее время, чтобы задуматься о своем здоровье и начать применять здоровые привычки в ваш рацион питания!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7193074" y="8153849"/>
            <a:ext cx="1472602" cy="736301"/>
          </a:xfrm>
          <a:custGeom>
            <a:avLst/>
            <a:gdLst/>
            <a:ahLst/>
            <a:cxnLst/>
            <a:rect l="l" t="t" r="r" b="b"/>
            <a:pathLst>
              <a:path w="1472602" h="736301">
                <a:moveTo>
                  <a:pt x="0" y="0"/>
                </a:moveTo>
                <a:lnTo>
                  <a:pt x="1472601" y="0"/>
                </a:lnTo>
                <a:lnTo>
                  <a:pt x="1472601" y="736301"/>
                </a:lnTo>
                <a:lnTo>
                  <a:pt x="0" y="736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1345171" cy="1345171"/>
          </a:xfrm>
          <a:custGeom>
            <a:avLst/>
            <a:gdLst/>
            <a:ahLst/>
            <a:cxnLst/>
            <a:rect l="l" t="t" r="r" b="b"/>
            <a:pathLst>
              <a:path w="1345171" h="1345171">
                <a:moveTo>
                  <a:pt x="1345171" y="1345171"/>
                </a:moveTo>
                <a:lnTo>
                  <a:pt x="0" y="1345171"/>
                </a:lnTo>
                <a:lnTo>
                  <a:pt x="0" y="0"/>
                </a:lnTo>
                <a:lnTo>
                  <a:pt x="1345171" y="0"/>
                </a:lnTo>
                <a:lnTo>
                  <a:pt x="1345171" y="134517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9612" y="345969"/>
            <a:ext cx="502555" cy="476158"/>
          </a:xfrm>
          <a:custGeom>
            <a:avLst/>
            <a:gdLst/>
            <a:ahLst/>
            <a:cxnLst/>
            <a:rect l="l" t="t" r="r" b="b"/>
            <a:pathLst>
              <a:path w="502555" h="476158">
                <a:moveTo>
                  <a:pt x="0" y="0"/>
                </a:moveTo>
                <a:lnTo>
                  <a:pt x="502555" y="0"/>
                </a:lnTo>
                <a:lnTo>
                  <a:pt x="502555" y="476158"/>
                </a:lnTo>
                <a:lnTo>
                  <a:pt x="0" y="476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187120" y="0"/>
            <a:ext cx="11913759" cy="5956880"/>
            <a:chOff x="0" y="0"/>
            <a:chExt cx="6662420" cy="3331210"/>
          </a:xfrm>
          <a:blipFill>
            <a:blip r:embed="rId8"/>
            <a:stretch>
              <a:fillRect t="-9333" b="-9333"/>
            </a:stretch>
          </a:blip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6662420" cy="3331210"/>
            </a:xfrm>
            <a:custGeom>
              <a:avLst/>
              <a:gdLst/>
              <a:ahLst/>
              <a:cxnLst/>
              <a:rect l="l" t="t" r="r" b="b"/>
              <a:pathLst>
                <a:path w="6662420" h="3331210">
                  <a:moveTo>
                    <a:pt x="3331210" y="0"/>
                  </a:moveTo>
                  <a:lnTo>
                    <a:pt x="6662420" y="0"/>
                  </a:lnTo>
                  <a:cubicBezTo>
                    <a:pt x="6662420" y="1840230"/>
                    <a:pt x="5171440" y="3331210"/>
                    <a:pt x="3331210" y="3331210"/>
                  </a:cubicBezTo>
                  <a:cubicBezTo>
                    <a:pt x="1490980" y="3331210"/>
                    <a:pt x="0" y="1840230"/>
                    <a:pt x="0" y="0"/>
                  </a:cubicBezTo>
                  <a:lnTo>
                    <a:pt x="3331210" y="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8" name="Group 8"/>
          <p:cNvGrpSpPr/>
          <p:nvPr/>
        </p:nvGrpSpPr>
        <p:grpSpPr>
          <a:xfrm>
            <a:off x="2295307" y="5164530"/>
            <a:ext cx="13697386" cy="3283185"/>
            <a:chOff x="0" y="0"/>
            <a:chExt cx="4417432" cy="10588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17432" cy="1058833"/>
            </a:xfrm>
            <a:custGeom>
              <a:avLst/>
              <a:gdLst/>
              <a:ahLst/>
              <a:cxnLst/>
              <a:rect l="l" t="t" r="r" b="b"/>
              <a:pathLst>
                <a:path w="4417432" h="1058833">
                  <a:moveTo>
                    <a:pt x="4292972" y="1058833"/>
                  </a:moveTo>
                  <a:lnTo>
                    <a:pt x="124460" y="1058833"/>
                  </a:lnTo>
                  <a:cubicBezTo>
                    <a:pt x="55880" y="1058833"/>
                    <a:pt x="0" y="1002953"/>
                    <a:pt x="0" y="934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292972" y="0"/>
                  </a:lnTo>
                  <a:cubicBezTo>
                    <a:pt x="4361552" y="0"/>
                    <a:pt x="4417432" y="55880"/>
                    <a:pt x="4417432" y="124460"/>
                  </a:cubicBezTo>
                  <a:lnTo>
                    <a:pt x="4417432" y="934373"/>
                  </a:lnTo>
                  <a:cubicBezTo>
                    <a:pt x="4417432" y="1002953"/>
                    <a:pt x="4361552" y="1058833"/>
                    <a:pt x="4292972" y="1058833"/>
                  </a:cubicBezTo>
                  <a:close/>
                </a:path>
              </a:pathLst>
            </a:custGeom>
            <a:solidFill>
              <a:srgbClr val="4C8F36">
                <a:alpha val="89804"/>
              </a:srgbClr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295307" y="5164530"/>
            <a:ext cx="13697386" cy="228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04"/>
              </a:lnSpc>
              <a:spcBef>
                <a:spcPct val="0"/>
              </a:spcBef>
            </a:pPr>
            <a:r>
              <a:rPr lang="ru-RU" sz="7200" dirty="0" smtClean="0">
                <a:solidFill>
                  <a:srgbClr val="FFFFFF"/>
                </a:solidFill>
                <a:latin typeface="Roboto Bold"/>
              </a:rPr>
              <a:t>СПАСИБО ЗА ВНИМАНИЕ !</a:t>
            </a:r>
            <a:endParaRPr lang="en-US" sz="7200" dirty="0">
              <a:solidFill>
                <a:srgbClr val="FFFFFF"/>
              </a:solidFill>
              <a:latin typeface="Roboto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5705805" y="1784097"/>
            <a:ext cx="3380433" cy="338043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-798238" y="1784097"/>
            <a:ext cx="3380433" cy="3380433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043685" y="2792816"/>
            <a:ext cx="1362995" cy="1362995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881320" y="2792816"/>
            <a:ext cx="1362995" cy="1362995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550</Words>
  <Application>Microsoft Office PowerPoint</Application>
  <PresentationFormat>Произвольный</PresentationFormat>
  <Paragraphs>170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Calibri</vt:lpstr>
      <vt:lpstr>Times New Roman</vt:lpstr>
      <vt:lpstr>Arial Black</vt:lpstr>
      <vt:lpstr>Source Sans Pro</vt:lpstr>
      <vt:lpstr>Source Sans Pro Bold Italics</vt:lpstr>
      <vt:lpstr>Open Sans Light</vt:lpstr>
      <vt:lpstr>Arial</vt:lpstr>
      <vt:lpstr>Roboto Bold</vt:lpstr>
      <vt:lpstr>Open Sans Bold</vt:lpstr>
      <vt:lpstr>Baskerville Old Face</vt:lpstr>
      <vt:lpstr>Source Sans Pro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Natural Green House Presentation</dc:title>
  <cp:lastModifiedBy>Пользователь Windows</cp:lastModifiedBy>
  <cp:revision>55</cp:revision>
  <dcterms:created xsi:type="dcterms:W3CDTF">2006-08-16T00:00:00Z</dcterms:created>
  <dcterms:modified xsi:type="dcterms:W3CDTF">2023-11-28T21:23:51Z</dcterms:modified>
  <dc:identifier>DAFxQY8UjYA</dc:identifier>
</cp:coreProperties>
</file>