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lcE0idGTk84RASd2ESST4xdiAv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Альбина Халилова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A133E00-0E55-48EE-A6EF-990072B1150E}">
  <a:tblStyle styleId="{BA133E00-0E55-48EE-A6EF-990072B1150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18" Type="http://customschemas.google.com/relationships/presentationmetadata" Target="meta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12-02T11:01:06.105">
    <p:pos x="7248" y="1272"/>
    <p:text>Описание проблемы (задачи)
Количественные и качественные данные, которые могут доказать наличие проблемы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CjTiRpI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3-12-02T12:40:55.460">
    <p:pos x="7242" y="1272"/>
    <p:text>Требования потребителей к характеристикам продукта, анализ критериев потребительского выбора
Технические характеристики продукта, функциональные и эксплуатационные свойства продукта
Пользовательский сценарий
Уникальное торговое предложение
Уровень готовности продукта по шкале TRL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CjTiRpE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24" name="Google Shape;22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35" name="Google Shape;23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2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2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2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2.xml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ПРОГРАММНО-АППАРАТНЫЙ КОМПЛЕКС ДЛЯ АВТОМАТИЗАЦИИ ЗАКАЗОВ НА ФУД-КОРТАХ</a:t>
            </a:r>
            <a:endParaRPr/>
          </a:p>
        </p:txBody>
      </p:sp>
      <p:sp>
        <p:nvSpPr>
          <p:cNvPr id="165" name="Google Shape;165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03.12.2023</a:t>
            </a:r>
            <a:endParaRPr/>
          </a:p>
        </p:txBody>
      </p:sp>
      <p:sp>
        <p:nvSpPr>
          <p:cNvPr id="166" name="Google Shape;166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3" name="Google Shape;173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Большие очереди в рестораны фуд-корта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Клиенты обычно заранее не знают, что хотят заказать и долго думают, стоя уже у кассы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Работники, собирающие заказы, загружены неравномерно и часто они же стоят на кассе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74" name="Google Shape;174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5" name="Google Shape;175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03.12.2023</a:t>
            </a:r>
            <a:endParaRPr/>
          </a:p>
        </p:txBody>
      </p:sp>
      <p:sp>
        <p:nvSpPr>
          <p:cNvPr id="176" name="Google Shape;17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3" name="Google Shape;183;p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Интерактивный комплекс, позволяющий осуществлять и отслеживать заказы, оптимизирует их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</a:t>
            </a:r>
            <a:r>
              <a:rPr b="1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посетителей фуд-кортов </a:t>
            </a:r>
            <a:r>
              <a:rPr b="0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сократиться время ожидания заказа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+Для самих </a:t>
            </a:r>
            <a:r>
              <a:rPr b="1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ресторанов</a:t>
            </a:r>
            <a:r>
              <a:rPr b="0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увеличение пропускной способности, соответственно, увеличение прибыли</a:t>
            </a:r>
            <a:endParaRPr/>
          </a:p>
        </p:txBody>
      </p:sp>
      <p:cxnSp>
        <p:nvCxnSpPr>
          <p:cNvPr id="184" name="Google Shape;184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85" name="Google Shape;185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03.12.2023</a:t>
            </a:r>
            <a:endParaRPr/>
          </a:p>
        </p:txBody>
      </p:sp>
      <p:sp>
        <p:nvSpPr>
          <p:cNvPr id="186" name="Google Shape;18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93" name="Google Shape;193;p4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Планшет со специальным ПО, встроенный в стол, с POS-терминалом, сканером qr-кодов и чековым принтером</a:t>
            </a:r>
            <a:endParaRPr/>
          </a:p>
        </p:txBody>
      </p:sp>
      <p:cxnSp>
        <p:nvCxnSpPr>
          <p:cNvPr id="194" name="Google Shape;194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95" name="Google Shape;19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4177" y="2254124"/>
            <a:ext cx="7767734" cy="5068488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03.12.2023</a:t>
            </a:r>
            <a:endParaRPr/>
          </a:p>
        </p:txBody>
      </p:sp>
      <p:sp>
        <p:nvSpPr>
          <p:cNvPr id="197" name="Google Shape;197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204" name="Google Shape;204;p5"/>
          <p:cNvSpPr txBox="1"/>
          <p:nvPr/>
        </p:nvSpPr>
        <p:spPr>
          <a:xfrm>
            <a:off x="5719664" y="1978025"/>
            <a:ext cx="578653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PAM ~ 3000 шт.</a:t>
            </a:r>
            <a:endParaRPr b="0" i="0" sz="2800" u="none" cap="none" strike="noStrike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TAМ – 2100 шт. </a:t>
            </a:r>
            <a:endParaRPr b="0" i="0" sz="2800" u="none" cap="none" strike="noStrike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 – 550 шт.</a:t>
            </a:r>
            <a:endParaRPr b="0" i="0" sz="2800" u="none" cap="none" strike="noStrike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 – 50 шт. </a:t>
            </a:r>
            <a:endParaRPr/>
          </a:p>
        </p:txBody>
      </p:sp>
      <p:cxnSp>
        <p:nvCxnSpPr>
          <p:cNvPr id="205" name="Google Shape;205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06" name="Google Shape;20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1808363"/>
            <a:ext cx="4540186" cy="4054073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03.12.2023</a:t>
            </a:r>
            <a:endParaRPr/>
          </a:p>
        </p:txBody>
      </p:sp>
      <p:sp>
        <p:nvSpPr>
          <p:cNvPr id="208" name="Google Shape;20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15" name="Google Shape;215;p6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6" name="Google Shape;216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17" name="Google Shape;217;p6"/>
          <p:cNvGraphicFramePr/>
          <p:nvPr/>
        </p:nvGraphicFramePr>
        <p:xfrm>
          <a:off x="990600" y="12366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{BA133E00-0E55-48EE-A6EF-990072B1150E}</a:tableStyleId>
              </a:tblPr>
              <a:tblGrid>
                <a:gridCol w="1938525"/>
                <a:gridCol w="794050"/>
                <a:gridCol w="1353175"/>
                <a:gridCol w="1317575"/>
                <a:gridCol w="1341150"/>
                <a:gridCol w="1147675"/>
                <a:gridCol w="718450"/>
                <a:gridCol w="1306275"/>
              </a:tblGrid>
              <a:tr h="64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Характеристики</a:t>
                      </a:r>
                      <a:endParaRPr/>
                    </a:p>
                  </a:txBody>
                  <a:tcPr marT="45725" marB="45725" marR="91450" marL="914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Ziosk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Waitbusters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TouchBistro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OpenTable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/>
                        <a:t>MenuPad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Toast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ПАК для фудкортов</a:t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F4B081"/>
                    </a:solidFill>
                  </a:tcPr>
                </a:tc>
              </a:tr>
              <a:tr h="64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Сенсорный экран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4B081"/>
                    </a:solidFill>
                  </a:tcPr>
                </a:tc>
              </a:tr>
              <a:tr h="64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Возможность бесконтактной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4B081"/>
                    </a:solidFill>
                  </a:tcPr>
                </a:tc>
              </a:tr>
              <a:tr h="64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Функции мультимедиа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4B081"/>
                    </a:solidFill>
                  </a:tcPr>
                </a:tc>
              </a:tr>
              <a:tr h="64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Bluetooth модуль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4B081"/>
                    </a:solidFill>
                  </a:tcPr>
                </a:tc>
              </a:tr>
              <a:tr h="1202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Управление меню в реальном времени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4B081"/>
                    </a:solidFill>
                  </a:tcPr>
                </a:tc>
              </a:tr>
              <a:tr h="924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Система уведомлений о статусе заказа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4B081"/>
                    </a:solidFill>
                  </a:tcPr>
                </a:tc>
              </a:tr>
            </a:tbl>
          </a:graphicData>
        </a:graphic>
      </p:graphicFrame>
      <p:sp>
        <p:nvSpPr>
          <p:cNvPr id="218" name="Google Shape;218;p6"/>
          <p:cNvSpPr txBox="1"/>
          <p:nvPr/>
        </p:nvSpPr>
        <p:spPr>
          <a:xfrm>
            <a:off x="1996751" y="1236695"/>
            <a:ext cx="99520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Конкуренты</a:t>
            </a:r>
            <a:endParaRPr/>
          </a:p>
        </p:txBody>
      </p:sp>
      <p:sp>
        <p:nvSpPr>
          <p:cNvPr id="219" name="Google Shape;219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03.12.2023</a:t>
            </a:r>
            <a:endParaRPr/>
          </a:p>
        </p:txBody>
      </p:sp>
      <p:sp>
        <p:nvSpPr>
          <p:cNvPr id="220" name="Google Shape;2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27" name="Google Shape;227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8" name="Google Shape;228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29" name="Google Shape;229;p7"/>
          <p:cNvGraphicFramePr/>
          <p:nvPr/>
        </p:nvGraphicFramePr>
        <p:xfrm>
          <a:off x="506295" y="1380935"/>
          <a:ext cx="3000000" cy="3000000"/>
        </p:xfrm>
        <a:graphic>
          <a:graphicData uri="http://schemas.openxmlformats.org/drawingml/2006/table">
            <a:tbl>
              <a:tblPr bandRow="1" firstRow="1">
                <a:solidFill>
                  <a:srgbClr val="FFCCCC"/>
                </a:solidFill>
                <a:tableStyleId>{BA133E00-0E55-48EE-A6EF-990072B1150E}</a:tableStyleId>
              </a:tblPr>
              <a:tblGrid>
                <a:gridCol w="1764325"/>
                <a:gridCol w="2308350"/>
                <a:gridCol w="1765275"/>
                <a:gridCol w="2308350"/>
                <a:gridCol w="1900325"/>
              </a:tblGrid>
              <a:tr h="2664175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sng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Производители или поставщики планшетных устройств.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Разработчики заказного программного обеспечения.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Заведения общественного питания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Компании сферы рекламы и маркетинга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2650" marB="32650" marR="65275" marL="65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sng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Создание комплекта из планшетного устройства и специализированного заказного программного обеспечения, позволяющего совершать заказ, следить за его готовностью и управлять его содержимым.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2650" marB="32650" marR="65275" marL="65275"/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sng">
                          <a:solidFill>
                            <a:schemeClr val="dk1"/>
                          </a:solidFill>
                        </a:rPr>
                        <a:t>УТП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chemeClr val="dk1"/>
                          </a:solidFill>
                        </a:rPr>
                        <a:t>Наша технологическая инновация переворачивает представление о заказах на фудкортах, предлагая непревзойденный уровень удобства и эффективности для посетителей и владельцев бизнеса. Мы создали уникальный программно-аппаратный комплекс, который трансформирует обычный опыт заказа пищи в мире фаст-фуда, делая его быстрым, простым и интерактивным. </a:t>
                      </a:r>
                      <a:endParaRPr b="1"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2650" marB="32650" marR="65275" marL="65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sng">
                          <a:solidFill>
                            <a:schemeClr val="dk1"/>
                          </a:solidFill>
                        </a:rPr>
                        <a:t>ВЗАИМООТНОШЕНИЯ </a:t>
                      </a:r>
                      <a:br>
                        <a:rPr lang="ru-RU" sz="1200" u="sng">
                          <a:solidFill>
                            <a:schemeClr val="dk1"/>
                          </a:solidFill>
                        </a:rPr>
                      </a:br>
                      <a:r>
                        <a:rPr lang="ru-RU" sz="1200" u="sng">
                          <a:solidFill>
                            <a:schemeClr val="dk1"/>
                          </a:solidFill>
                        </a:rPr>
                        <a:t>С КЛИЕНТАМИ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Индивидуальные предложения и акции для предприятий общественного питания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2650" marB="32650" marR="65275" marL="65275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sng">
                          <a:solidFill>
                            <a:schemeClr val="dk1"/>
                          </a:solidFill>
                        </a:rPr>
                        <a:t>ТИПЫ ПОЛЬЗОВАТЕЛЕЙ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chemeClr val="dk1"/>
                          </a:solidFill>
                        </a:rPr>
                        <a:t>Фудкорты в торговых центрах 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</a:txBody>
                  <a:tcPr marT="32650" marB="32650" marR="65275" marL="65275"/>
                </a:tc>
              </a:tr>
              <a:tr h="2421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sng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b="1" lang="ru-RU" sz="1200">
                          <a:solidFill>
                            <a:schemeClr val="dk1"/>
                          </a:solidFill>
                        </a:rPr>
                      </a:br>
                      <a:r>
                        <a:rPr b="1" lang="ru-RU" sz="1200">
                          <a:solidFill>
                            <a:schemeClr val="dk1"/>
                          </a:solidFill>
                        </a:rPr>
                        <a:t>Инвестиции в размере 11,3 млн. руб. для разработки веб-приложения(ОС), первую партиюкомплектующих, а также продвижения</a:t>
                      </a:r>
                      <a:endParaRPr b="1"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2650" marB="32650" marR="65275" marL="65275"/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sng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chemeClr val="dk1"/>
                          </a:solidFill>
                        </a:rPr>
                        <a:t>Сарафанное радио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chemeClr val="dk1"/>
                          </a:solidFill>
                        </a:rPr>
                        <a:t>Прямые продажи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chemeClr val="dk1"/>
                          </a:solidFill>
                        </a:rPr>
                        <a:t>Интернет-ресурсы 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chemeClr val="dk1"/>
                          </a:solidFill>
                        </a:rPr>
                        <a:t>Рекламные агентства</a:t>
                      </a:r>
                      <a:endParaRPr b="1"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2650" marB="32650" marR="65275" marL="65275"/>
                </a:tc>
                <a:tc vMerge="1"/>
              </a:tr>
            </a:tbl>
          </a:graphicData>
        </a:graphic>
      </p:graphicFrame>
      <p:sp>
        <p:nvSpPr>
          <p:cNvPr id="230" name="Google Shape;23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03.12.2023</a:t>
            </a:r>
            <a:endParaRPr/>
          </a:p>
        </p:txBody>
      </p:sp>
      <p:sp>
        <p:nvSpPr>
          <p:cNvPr id="231" name="Google Shape;231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38" name="Google Shape;238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9" name="Google Shape;239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40" name="Google Shape;24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4925" y="1876037"/>
            <a:ext cx="9582150" cy="405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03.12.2023</a:t>
            </a:r>
            <a:endParaRPr/>
          </a:p>
        </p:txBody>
      </p:sp>
      <p:sp>
        <p:nvSpPr>
          <p:cNvPr id="242" name="Google Shape;24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49" name="Google Shape;249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 декабря – 31 декабря 2023 г. - привлечение инвестиций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 января – 30 апреля 2024 г. – разработка, тестирование и доработка ПО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15 апреля – 30 апреля 2024 г. – закупка комплектующих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 апреля – 30 июня 2024 г. – маркетинговая кампания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1 мая – 30 ноября 2024 г. – продажи, доработка, модификации</a:t>
            </a:r>
            <a:endParaRPr/>
          </a:p>
          <a:p>
            <a:pPr indent="-178435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0" name="Google Shape;250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51" name="Google Shape;2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03.12.2023</a:t>
            </a:r>
            <a:endParaRPr/>
          </a:p>
        </p:txBody>
      </p:sp>
      <p:sp>
        <p:nvSpPr>
          <p:cNvPr id="252" name="Google Shape;252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0"/>
          <p:cNvSpPr txBox="1"/>
          <p:nvPr/>
        </p:nvSpPr>
        <p:spPr>
          <a:xfrm>
            <a:off x="746374" y="77851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03.12.2023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