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A6AA68-EAFB-40FF-B7B5-E1F13B8B7B1C}" v="830" dt="2023-11-10T06:58:15.833"/>
    <p1510:client id="{DA9322DE-4A37-4641-AE11-7DC1447C4399}" v="621" dt="2023-11-10T10:20:37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239" autoAdjust="0"/>
  </p:normalViewPr>
  <p:slideViewPr>
    <p:cSldViewPr>
      <p:cViewPr varScale="1">
        <p:scale>
          <a:sx n="144" d="100"/>
          <a:sy n="144" d="100"/>
        </p:scale>
        <p:origin x="296" y="19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Кто-то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/>
            <a:t>Его проблема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phldr="1"/>
      <dgm:spPr>
        <a:solidFill>
          <a:srgbClr val="A4D4E2"/>
        </a:solidFill>
      </dgm:spPr>
      <dgm:t>
        <a:bodyPr/>
        <a:lstStyle/>
        <a:p>
          <a:endParaRPr lang="ru-RU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phldr="1"/>
      <dgm:spPr>
        <a:solidFill>
          <a:srgbClr val="A4D4E2"/>
        </a:solidFill>
      </dgm:spPr>
      <dgm:t>
        <a:bodyPr/>
        <a:lstStyle/>
        <a:p>
          <a:endParaRPr lang="ru-RU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phldr="1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phldr="1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phldr="1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phldr="1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4000" kern="1200" dirty="0"/>
            <a:t>Его проблема </a:t>
          </a: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Кто-то</a:t>
          </a: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368071"/>
          <a:ext cx="3059169" cy="8823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Конкуренты Продукты/Услуги</a:t>
          </a:r>
        </a:p>
      </dsp:txBody>
      <dsp:txXfrm>
        <a:off x="3137" y="1368071"/>
        <a:ext cx="3059169" cy="882356"/>
      </dsp:txXfrm>
    </dsp:sp>
    <dsp:sp modelId="{B206DAC4-D1DF-4053-8506-5DE426BC8BEF}">
      <dsp:nvSpPr>
        <dsp:cNvPr id="0" name=""/>
        <dsp:cNvSpPr/>
      </dsp:nvSpPr>
      <dsp:spPr>
        <a:xfrm>
          <a:off x="0" y="2232716"/>
          <a:ext cx="3059169" cy="114192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</dsp:txBody>
      <dsp:txXfrm>
        <a:off x="0" y="2232716"/>
        <a:ext cx="3059169" cy="1141920"/>
      </dsp:txXfrm>
    </dsp:sp>
    <dsp:sp modelId="{34E68AF3-FEED-4A3D-869A-6E2B7BBFBA4D}">
      <dsp:nvSpPr>
        <dsp:cNvPr id="0" name=""/>
        <dsp:cNvSpPr/>
      </dsp:nvSpPr>
      <dsp:spPr>
        <a:xfrm>
          <a:off x="3490590" y="1368071"/>
          <a:ext cx="3059169" cy="8823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Фирмы конкуренты</a:t>
          </a:r>
        </a:p>
      </dsp:txBody>
      <dsp:txXfrm>
        <a:off x="3490590" y="1368071"/>
        <a:ext cx="3059169" cy="882356"/>
      </dsp:txXfrm>
    </dsp:sp>
    <dsp:sp modelId="{400F4E5D-F016-41EA-97FB-BF5BA36522C2}">
      <dsp:nvSpPr>
        <dsp:cNvPr id="0" name=""/>
        <dsp:cNvSpPr/>
      </dsp:nvSpPr>
      <dsp:spPr>
        <a:xfrm>
          <a:off x="3490590" y="2250427"/>
          <a:ext cx="3059169" cy="11419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</dsp:txBody>
      <dsp:txXfrm>
        <a:off x="3490590" y="2250427"/>
        <a:ext cx="3059169" cy="1141920"/>
      </dsp:txXfrm>
    </dsp:sp>
    <dsp:sp modelId="{869E6585-1C72-4E82-914E-39E2C4E28665}">
      <dsp:nvSpPr>
        <dsp:cNvPr id="0" name=""/>
        <dsp:cNvSpPr/>
      </dsp:nvSpPr>
      <dsp:spPr>
        <a:xfrm>
          <a:off x="6981180" y="1360765"/>
          <a:ext cx="3059169" cy="8823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Наши преимущества</a:t>
          </a:r>
        </a:p>
      </dsp:txBody>
      <dsp:txXfrm>
        <a:off x="6981180" y="1360765"/>
        <a:ext cx="3059169" cy="882356"/>
      </dsp:txXfrm>
    </dsp:sp>
    <dsp:sp modelId="{0C85A15E-56D2-44B3-8E52-7FFFB1AE2983}">
      <dsp:nvSpPr>
        <dsp:cNvPr id="0" name=""/>
        <dsp:cNvSpPr/>
      </dsp:nvSpPr>
      <dsp:spPr>
        <a:xfrm>
          <a:off x="6978043" y="2250427"/>
          <a:ext cx="3059169" cy="11419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</dsp:txBody>
      <dsp:txXfrm>
        <a:off x="6978043" y="2250427"/>
        <a:ext cx="3059169" cy="1141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3T06:30:35.7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24575,'79'37'0,"0"0"0,-8-8 0,1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3T06:30:36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0" Type="http://schemas.openxmlformats.org/officeDocument/2006/relationships/customXml" Target="../ink/ink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287784" y="1611139"/>
            <a:ext cx="6731280" cy="18866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Сертификация специалистов нефтегазовой отрасли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C5594F-6F1E-02D5-127B-7D8ECB263243}"/>
              </a:ext>
            </a:extLst>
          </p:cNvPr>
          <p:cNvSpPr txBox="1"/>
          <p:nvPr/>
        </p:nvSpPr>
        <p:spPr>
          <a:xfrm>
            <a:off x="854210" y="3738014"/>
            <a:ext cx="473102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ИНИГ, 1К, НТТ</a:t>
            </a:r>
          </a:p>
          <a:p>
            <a:r>
              <a:rPr lang="ru-RU" dirty="0" err="1">
                <a:ea typeface="+mn-lt"/>
                <a:cs typeface="+mn-lt"/>
              </a:rPr>
              <a:t>Ссылка:https</a:t>
            </a:r>
            <a:r>
              <a:rPr lang="ru-RU" dirty="0">
                <a:ea typeface="+mn-lt"/>
                <a:cs typeface="+mn-lt"/>
              </a:rPr>
              <a:t>://pt.2035.university/</a:t>
            </a:r>
            <a:r>
              <a:rPr lang="ru-RU" dirty="0" err="1">
                <a:ea typeface="+mn-lt"/>
                <a:cs typeface="+mn-lt"/>
              </a:rPr>
              <a:t>project</a:t>
            </a:r>
            <a:r>
              <a:rPr lang="ru-RU" dirty="0">
                <a:ea typeface="+mn-lt"/>
                <a:cs typeface="+mn-lt"/>
              </a:rPr>
              <a:t>/</a:t>
            </a:r>
            <a:r>
              <a:rPr lang="ru-RU" dirty="0" err="1">
                <a:ea typeface="+mn-lt"/>
                <a:cs typeface="+mn-lt"/>
              </a:rPr>
              <a:t>sertifikacia-specialistov-neftegazovoj-otrasli</a:t>
            </a:r>
            <a:r>
              <a:rPr lang="ru-RU" dirty="0">
                <a:ea typeface="+mn-lt"/>
                <a:cs typeface="+mn-lt"/>
              </a:rPr>
              <a:t>/</a:t>
            </a:r>
            <a:r>
              <a:rPr lang="ru-RU" dirty="0" err="1">
                <a:ea typeface="+mn-lt"/>
                <a:cs typeface="+mn-lt"/>
              </a:rPr>
              <a:t>invite</a:t>
            </a:r>
            <a:r>
              <a:rPr lang="ru-RU" dirty="0">
                <a:ea typeface="+mn-lt"/>
                <a:cs typeface="+mn-lt"/>
              </a:rPr>
              <a:t>/00f35f9f-a349-449e-84cd-5208fb92455f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48928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215776" y="3589710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Клюев Егор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Пунктуальный,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Ответственный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 проект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Лидер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865551" y="3602176"/>
            <a:ext cx="2883092" cy="788339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Серебряков Иван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Умный, генератор идей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Ответственный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 реализацию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2319917" y="3622603"/>
            <a:ext cx="2883092" cy="85661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Денисов Максим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Рационален, имеет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холодный взгляд на вещи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Ответственный за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поиск информации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C554CAE7-A3AA-F9E8-155C-5F82AC018963}"/>
              </a:ext>
            </a:extLst>
          </p:cNvPr>
          <p:cNvSpPr txBox="1">
            <a:spLocks/>
          </p:cNvSpPr>
          <p:nvPr/>
        </p:nvSpPr>
        <p:spPr>
          <a:xfrm>
            <a:off x="7569365" y="3561762"/>
            <a:ext cx="2883092" cy="87074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Гильфанов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Артур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Умеет найти выход из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любой ситуации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Ответственный за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рассчеты</a:t>
            </a:r>
            <a:endParaRPr lang="ru-RU" sz="1400" dirty="0">
              <a:solidFill>
                <a:srgbClr val="1B1464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F7A72C-9F49-4506-2A90-ACA20578A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65" y="1435532"/>
            <a:ext cx="1823036" cy="193806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53F67B9-8FB2-0DDD-484A-EA45CCDDB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383" y="1478978"/>
            <a:ext cx="1491945" cy="19380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D61115-8168-E338-D015-875842317A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3062" y="1365071"/>
            <a:ext cx="1517888" cy="19380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65ACF1-013C-61A4-49EB-4FBC30C371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5460" y="1433721"/>
            <a:ext cx="1360755" cy="19833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Какую проблему Вашей целевой аудитории вы решаете?</a:t>
            </a:r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ln>
            <a:solidFill>
              <a:srgbClr val="018B9D"/>
            </a:solidFill>
          </a:ln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Создание курсов и тренингов в сфере безопасности и охраны окружающей среды в нефтегазовой отрасли. Содействие получению необходимых лицензий и сертификатов для работников этой сферы.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1490736"/>
              </p:ext>
            </p:extLst>
          </p:nvPr>
        </p:nvGraphicFramePr>
        <p:xfrm>
          <a:off x="155488" y="1444208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E7154253-4A3E-37E1-5C27-98B2C512F2C5}"/>
                  </a:ext>
                </a:extLst>
              </p14:cNvPr>
              <p14:cNvContentPartPr/>
              <p14:nvPr/>
            </p14:nvContentPartPr>
            <p14:xfrm>
              <a:off x="834690" y="2909270"/>
              <a:ext cx="108720" cy="4824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E7154253-4A3E-37E1-5C27-98B2C512F2C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6050" y="2900630"/>
                <a:ext cx="12636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2181F872-C000-CB5C-03F5-052EA88A4C26}"/>
                  </a:ext>
                </a:extLst>
              </p14:cNvPr>
              <p14:cNvContentPartPr/>
              <p14:nvPr/>
            </p14:nvContentPartPr>
            <p14:xfrm>
              <a:off x="965370" y="3231110"/>
              <a:ext cx="360" cy="36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2181F872-C000-CB5C-03F5-052EA88A4C2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6730" y="322247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33AB789-D3E8-1586-D59B-43B633A640FE}"/>
              </a:ext>
            </a:extLst>
          </p:cNvPr>
          <p:cNvSpPr/>
          <p:nvPr/>
        </p:nvSpPr>
        <p:spPr>
          <a:xfrm>
            <a:off x="2250177" y="1615787"/>
            <a:ext cx="7674960" cy="1382156"/>
          </a:xfrm>
          <a:prstGeom prst="roundRect">
            <a:avLst/>
          </a:prstGeom>
          <a:solidFill>
            <a:srgbClr val="A4D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/>
            <a:r>
              <a:rPr lang="ru-RU" dirty="0">
                <a:solidFill>
                  <a:schemeClr val="bg1"/>
                </a:solidFill>
                <a:latin typeface="Söhne"/>
              </a:rPr>
              <a:t>Проблема с безопасностью на месторождении</a:t>
            </a:r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1B13243-7634-9D87-B5EF-49E0711BD602}"/>
              </a:ext>
            </a:extLst>
          </p:cNvPr>
          <p:cNvSpPr/>
          <p:nvPr/>
        </p:nvSpPr>
        <p:spPr>
          <a:xfrm>
            <a:off x="134831" y="1443510"/>
            <a:ext cx="3762802" cy="1668515"/>
          </a:xfrm>
          <a:prstGeom prst="roundRect">
            <a:avLst/>
          </a:prstGeom>
          <a:solidFill>
            <a:srgbClr val="018B9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Нефтяная компания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59414"/>
            <a:ext cx="9830960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338046" y="803247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200" kern="0" dirty="0">
                <a:solidFill>
                  <a:srgbClr val="666666"/>
                </a:solidFill>
              </a:rPr>
              <a:t>Данный бизнес-проект представляет собой обучающий центр, специализирующийся на обучении и сертификации специалистов по безопасности и охране окружающей среды в нефтегазовой отрасли. Бизнес предоставляет курсы, тренинги, сертификацию для работников нефтегазовых компаний, помогая им соблюдать нормативы, повышая безопасность и профессиональные навыки. 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39FA71-CB63-D9A8-79AC-20FBFCE39980}"/>
              </a:ext>
            </a:extLst>
          </p:cNvPr>
          <p:cNvSpPr txBox="1"/>
          <p:nvPr/>
        </p:nvSpPr>
        <p:spPr>
          <a:xfrm>
            <a:off x="349209" y="1830701"/>
            <a:ext cx="98309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ru-RU" sz="1200" b="0" i="0" u="none" strike="noStrike" dirty="0">
                <a:effectLst/>
                <a:latin typeface="Söhne"/>
              </a:rPr>
              <a:t>Разработка качественных образовательных программ: Создайте обучающие курсы и тренинги, которые покрывают различные аспекты безопасности в нефтегазовой деятельности, начиная с основ и заканчивая продвинутыми темами.</a:t>
            </a:r>
          </a:p>
          <a:p>
            <a:pPr algn="l">
              <a:buFont typeface="+mj-lt"/>
              <a:buAutoNum type="arabicPeriod"/>
            </a:pPr>
            <a:r>
              <a:rPr lang="ru-RU" sz="1200" b="0" i="0" u="none" strike="noStrike" dirty="0">
                <a:effectLst/>
                <a:latin typeface="Söhne"/>
              </a:rPr>
              <a:t>Привлечение квалифицированных инструкторов: Наймите опытных и квалифицированных инструкторов, специализирующихся в области безопасности и охраны окружающей среды.</a:t>
            </a:r>
          </a:p>
          <a:p>
            <a:pPr algn="l">
              <a:buFont typeface="+mj-lt"/>
              <a:buAutoNum type="arabicPeriod"/>
            </a:pPr>
            <a:r>
              <a:rPr lang="ru-RU" sz="1200" b="0" i="0" u="none" strike="noStrike" dirty="0">
                <a:effectLst/>
                <a:latin typeface="Söhne"/>
              </a:rPr>
              <a:t>Предоставление практического опыта: Обеспечьте студентам возможность применять свои знания на практике, проводя симуляции и учебные упражнения.</a:t>
            </a:r>
          </a:p>
          <a:p>
            <a:pPr algn="l">
              <a:buFont typeface="+mj-lt"/>
              <a:buAutoNum type="arabicPeriod"/>
            </a:pPr>
            <a:r>
              <a:rPr lang="ru-RU" sz="1200" b="0" i="0" u="none" strike="noStrike" dirty="0">
                <a:effectLst/>
                <a:latin typeface="Söhne"/>
              </a:rPr>
              <a:t>Оценка и сертификация: После завершения курсов проводите оценку знаний и навыков студентов, а затем выдавайте сертификаты, подтверждающие их квалификацию.</a:t>
            </a:r>
          </a:p>
          <a:p>
            <a:pPr algn="l">
              <a:buFont typeface="+mj-lt"/>
              <a:buAutoNum type="arabicPeriod"/>
            </a:pPr>
            <a:r>
              <a:rPr lang="ru-RU" sz="1200" b="0" i="0" u="none" strike="noStrike" dirty="0">
                <a:effectLst/>
                <a:latin typeface="Söhne"/>
              </a:rPr>
              <a:t>Сотрудничество с нефтегазовыми компаниями: Установите партнерство с компаниями в отрасли, чтобы они отправляли своих сотрудников на ваши курсы.</a:t>
            </a:r>
          </a:p>
          <a:p>
            <a:pPr algn="l">
              <a:buFont typeface="+mj-lt"/>
              <a:buAutoNum type="arabicPeriod"/>
            </a:pPr>
            <a:r>
              <a:rPr lang="ru-RU" sz="1200" b="0" i="0" u="none" strike="noStrike" dirty="0">
                <a:effectLst/>
                <a:latin typeface="Söhne"/>
              </a:rPr>
              <a:t>Обновление программ: Постоянно совершенствуйте курсы и обучающие материалы, чтобы соответствовать последним стандартам и технологиям.</a:t>
            </a:r>
          </a:p>
          <a:p>
            <a:pPr algn="l">
              <a:buFont typeface="+mj-lt"/>
              <a:buAutoNum type="arabicPeriod"/>
            </a:pPr>
            <a:r>
              <a:rPr lang="ru-RU" sz="1200" b="0" i="0" u="none" strike="noStrike" dirty="0">
                <a:effectLst/>
                <a:latin typeface="Söhne"/>
              </a:rPr>
              <a:t>Публичные отзывы и рекомендации: Поддерживайте хорошую репутацию и привлекайте клиентов, предоставляя качественное обучение и получая положительные отзывы от выпускников.</a:t>
            </a:r>
          </a:p>
          <a:p>
            <a:pPr algn="l">
              <a:buFont typeface="+mj-lt"/>
              <a:buAutoNum type="arabicPeriod"/>
            </a:pPr>
            <a:endParaRPr lang="ru-RU" sz="1200" b="0" i="0" u="none" strike="noStrike" dirty="0">
              <a:effectLst/>
              <a:latin typeface="Söhne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03FB3-B5C5-5282-4028-B2F9BC812C73}"/>
              </a:ext>
            </a:extLst>
          </p:cNvPr>
          <p:cNvSpPr txBox="1"/>
          <p:nvPr/>
        </p:nvSpPr>
        <p:spPr>
          <a:xfrm>
            <a:off x="349209" y="4410807"/>
            <a:ext cx="85197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u="none" strike="noStrike" dirty="0">
                <a:effectLst/>
                <a:latin typeface="Söhne"/>
              </a:rPr>
              <a:t>с точки зрения бизнеса, проект, связанный с обучением и сертификацией специалистов по безопасности и охране окружающей среды в нефтегазовой отрасли, имеет потенциал успешности. Этот бизнес решает важные проблемы в области безопасности и соответствия нормативам, что важно для нефтегазовых компаний. Однако успех проекта будет зависеть от качества предоставляемого обучения, сотрудничества с отраслевыми компаниями и эффективной маркетинговой стратегии. Перед запуском стоит провести тщательный анализ рынка и конкурентной среды, чтобы лучше понять потенциальную клиентскую базу и потребности в области обучения и сертификации.</a:t>
            </a:r>
            <a:endParaRPr lang="ru-RU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017068"/>
              </p:ext>
            </p:extLst>
          </p:nvPr>
        </p:nvGraphicFramePr>
        <p:xfrm>
          <a:off x="478296" y="1251098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u="sng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Новые производственные технологии</a:t>
                      </a:r>
                    </a:p>
                    <a:p>
                      <a:r>
                        <a:rPr lang="ru-RU" dirty="0"/>
                        <a:t>                  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856" y="4290362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2F14E2BC-7F7A-29A6-6B1C-8B553237D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20" y="3128941"/>
            <a:ext cx="258012" cy="23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99744" y="1312645"/>
            <a:ext cx="10080624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dirty="0">
                <a:effectLst/>
                <a:latin typeface="Söhne"/>
              </a:rPr>
              <a:t>Для бизнеса, специализирующегося на обучении и сертификации специалистов по безопасности и охране окружающей среды в нефтегазовой отрасли, целевая аудитория может быть следующей:</a:t>
            </a:r>
          </a:p>
          <a:p>
            <a:r>
              <a:rPr lang="ru-RU" sz="1400" b="0" i="0" u="none" strike="noStrike" dirty="0">
                <a:effectLst/>
                <a:latin typeface="Söhne"/>
              </a:rPr>
              <a:t>Специалисты в нефтегазовой отрасли: Это включает инженеров, технических специалистов, операторов и других профессионалов, работающих в различных сегментах нефтегазовой индустрии.</a:t>
            </a:r>
          </a:p>
          <a:p>
            <a:r>
              <a:rPr lang="ru-RU" sz="1400" b="0" i="0" u="none" strike="noStrike" dirty="0">
                <a:effectLst/>
                <a:latin typeface="Söhne"/>
              </a:rPr>
              <a:t>Менеджеры и руководители проектов: Лица, ответственные за безопасность и соблюдение нормативов в нефтегазовых проектах, могут искать обучение и сертификацию для своих команд.</a:t>
            </a:r>
          </a:p>
          <a:p>
            <a:r>
              <a:rPr lang="ru-RU" sz="1400" b="0" i="0" u="none" strike="noStrike" dirty="0">
                <a:effectLst/>
                <a:latin typeface="Söhne"/>
              </a:rPr>
              <a:t>Новички в отрасли: Люди, только начинающие свою карьеру в нефтегазовой сфере и стремящиеся получить необходимые знания и сертификаты для устройства на работу.</a:t>
            </a:r>
          </a:p>
          <a:p>
            <a:r>
              <a:rPr lang="en-GB" sz="1400" b="0" i="0" u="none" strike="noStrike" dirty="0">
                <a:effectLst/>
                <a:latin typeface="Söhne"/>
              </a:rPr>
              <a:t>HR-</a:t>
            </a:r>
            <a:r>
              <a:rPr lang="ru-RU" sz="1400" b="0" i="0" u="none" strike="noStrike" dirty="0">
                <a:effectLst/>
                <a:latin typeface="Söhne"/>
              </a:rPr>
              <a:t>отделы компаний: Отделы по подбору персонала в нефтегазовых компаниях могут заинтересоваться предоставляемыми вами </a:t>
            </a:r>
            <a:r>
              <a:rPr lang="ru-RU" sz="1400" b="0" i="0" u="none" strike="noStrike" dirty="0" err="1">
                <a:effectLst/>
                <a:latin typeface="Söhne"/>
              </a:rPr>
              <a:t>сертификационными</a:t>
            </a:r>
            <a:r>
              <a:rPr lang="ru-RU" sz="1400" b="0" i="0" u="none" strike="noStrike" dirty="0">
                <a:effectLst/>
                <a:latin typeface="Söhne"/>
              </a:rPr>
              <a:t> программами для своих сотрудников.</a:t>
            </a:r>
          </a:p>
          <a:p>
            <a:r>
              <a:rPr lang="ru-RU" sz="1400" b="0" i="0" u="none" strike="noStrike" dirty="0">
                <a:effectLst/>
                <a:latin typeface="Söhne"/>
              </a:rPr>
              <a:t>Портрет потребителя в данном случае может выглядеть так:</a:t>
            </a:r>
          </a:p>
          <a:p>
            <a:r>
              <a:rPr lang="ru-RU" sz="1400" b="0" i="0" u="none" strike="noStrike" dirty="0">
                <a:effectLst/>
                <a:latin typeface="Söhne"/>
              </a:rPr>
              <a:t>Имя: Анна Возраст: 35 лет Профессия: Инженер в нефтегазовой компании Опыт работы: 10 лет Образование: Высшее техническое Цели: Повышение квалификации и получение сертификата по безопасности для продвижения по карьерной лестнице и обеспечения безопасности в рабочей среде. Характеристики: Активный профессионал, стремящийся к профессиональному росту и соблюдению высоких стандартов безопасности.</a:t>
            </a:r>
          </a:p>
          <a:p>
            <a:r>
              <a:rPr lang="ru-RU" sz="1400" b="0" i="0" u="none" strike="noStrike" dirty="0">
                <a:effectLst/>
                <a:latin typeface="Söhne"/>
              </a:rPr>
              <a:t>Это лишь один из возможных портретов потенциального клиента. Важно также учитывать разнообразие клиентов в нашей целевой аудитории и предоставлять образовательные программы, которые соответствуют их разным потребностям и уровням навыков.</a:t>
            </a: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2639285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412434E-266D-050B-CFFC-65EC62A721C3}"/>
              </a:ext>
            </a:extLst>
          </p:cNvPr>
          <p:cNvSpPr txBox="1"/>
          <p:nvPr/>
        </p:nvSpPr>
        <p:spPr>
          <a:xfrm>
            <a:off x="4560349" y="914837"/>
            <a:ext cx="5266120" cy="418576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>
              <a:buFont typeface="+mj-lt"/>
              <a:buAutoNum type="arabicPeriod"/>
            </a:pPr>
            <a:r>
              <a:rPr lang="en-GB" sz="1400" b="0" i="0" u="none" strike="noStrike" dirty="0">
                <a:effectLst/>
                <a:latin typeface="Söhne"/>
              </a:rPr>
              <a:t>PAM (Potential Addressable Market): </a:t>
            </a:r>
            <a:r>
              <a:rPr lang="en-GB" sz="1400" u="sng" dirty="0">
                <a:latin typeface="Söhne"/>
              </a:rPr>
              <a:t>229.000</a:t>
            </a:r>
            <a:r>
              <a:rPr lang="en-GB" sz="1400" dirty="0">
                <a:latin typeface="Söhne"/>
              </a:rPr>
              <a:t> - </a:t>
            </a:r>
            <a:r>
              <a:rPr lang="en-GB" sz="1400" err="1">
                <a:latin typeface="Söhne"/>
              </a:rPr>
              <a:t>Кол-во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работников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нефтяной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сферы</a:t>
            </a:r>
            <a:endParaRPr lang="ru-RU" sz="1400" b="0" i="0" u="none" strike="noStrike" err="1">
              <a:effectLst/>
              <a:latin typeface="Söhne"/>
            </a:endParaRPr>
          </a:p>
          <a:p>
            <a:pPr algn="r"/>
            <a:r>
              <a:rPr lang="en-GB" sz="1400" dirty="0">
                <a:latin typeface="Söhne"/>
              </a:rPr>
              <a:t>360.000 - </a:t>
            </a:r>
            <a:r>
              <a:rPr lang="en-GB" sz="1400" err="1">
                <a:latin typeface="Söhne"/>
              </a:rPr>
              <a:t>Цена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за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год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обучения</a:t>
            </a:r>
            <a:endParaRPr lang="en-GB" sz="1400" dirty="0" err="1">
              <a:latin typeface="Söhne"/>
            </a:endParaRPr>
          </a:p>
          <a:p>
            <a:pPr algn="r"/>
            <a:r>
              <a:rPr lang="en-GB" sz="1400" dirty="0">
                <a:latin typeface="Söhne"/>
              </a:rPr>
              <a:t>229.000*360.000 = 82.440.000.000</a:t>
            </a:r>
          </a:p>
          <a:p>
            <a:pPr marL="342900" indent="-342900" algn="r">
              <a:buFont typeface="+mj-lt"/>
              <a:buAutoNum type="arabicPeriod"/>
            </a:pPr>
            <a:r>
              <a:rPr lang="en-GB" sz="1400" b="0" i="0" u="none" strike="noStrike" dirty="0">
                <a:effectLst/>
                <a:latin typeface="Söhne"/>
              </a:rPr>
              <a:t>TAM (Total Addressable Market):</a:t>
            </a:r>
            <a:r>
              <a:rPr lang="en-GB" sz="1400" u="sng" dirty="0">
                <a:latin typeface="Söhne"/>
              </a:rPr>
              <a:t> </a:t>
            </a:r>
            <a:r>
              <a:rPr lang="en-GB" sz="1400" u="sng" dirty="0">
                <a:latin typeface="Arial"/>
                <a:cs typeface="Arial"/>
              </a:rPr>
              <a:t>229.000</a:t>
            </a:r>
            <a:r>
              <a:rPr lang="en-GB" sz="1400" dirty="0">
                <a:latin typeface="Arial"/>
                <a:cs typeface="Arial"/>
              </a:rPr>
              <a:t> - </a:t>
            </a:r>
            <a:r>
              <a:rPr lang="en-GB" sz="1400" err="1">
                <a:latin typeface="Arial"/>
                <a:cs typeface="Arial"/>
              </a:rPr>
              <a:t>Кол-во</a:t>
            </a:r>
            <a:r>
              <a:rPr lang="en-GB" sz="1400" dirty="0">
                <a:latin typeface="Arial"/>
                <a:cs typeface="Arial"/>
              </a:rPr>
              <a:t> </a:t>
            </a:r>
            <a:r>
              <a:rPr lang="en-GB" sz="1400" err="1">
                <a:latin typeface="Arial"/>
                <a:cs typeface="Arial"/>
              </a:rPr>
              <a:t>работников</a:t>
            </a:r>
            <a:r>
              <a:rPr lang="en-GB" sz="1400" dirty="0">
                <a:latin typeface="Arial"/>
                <a:cs typeface="Arial"/>
              </a:rPr>
              <a:t> </a:t>
            </a:r>
            <a:r>
              <a:rPr lang="en-GB" sz="1400" err="1">
                <a:latin typeface="Arial"/>
                <a:cs typeface="Arial"/>
              </a:rPr>
              <a:t>нефтяной</a:t>
            </a:r>
            <a:r>
              <a:rPr lang="en-GB" sz="1400" dirty="0">
                <a:latin typeface="Arial"/>
                <a:cs typeface="Arial"/>
              </a:rPr>
              <a:t> </a:t>
            </a:r>
            <a:r>
              <a:rPr lang="en-GB" sz="1400" err="1">
                <a:latin typeface="Arial"/>
                <a:cs typeface="Arial"/>
              </a:rPr>
              <a:t>сферы</a:t>
            </a:r>
            <a:endParaRPr lang="ru-RU" sz="1400" err="1">
              <a:latin typeface="Arial"/>
              <a:cs typeface="Arial"/>
            </a:endParaRPr>
          </a:p>
          <a:p>
            <a:pPr algn="r"/>
            <a:r>
              <a:rPr lang="en-GB" sz="1400" dirty="0">
                <a:latin typeface="Arial"/>
                <a:cs typeface="Arial"/>
              </a:rPr>
              <a:t>360.000 - </a:t>
            </a:r>
            <a:r>
              <a:rPr lang="en-GB" sz="1400" err="1">
                <a:latin typeface="Arial"/>
                <a:cs typeface="Arial"/>
              </a:rPr>
              <a:t>Цена</a:t>
            </a:r>
            <a:r>
              <a:rPr lang="en-GB" sz="1400" dirty="0">
                <a:latin typeface="Arial"/>
                <a:cs typeface="Arial"/>
              </a:rPr>
              <a:t> </a:t>
            </a:r>
            <a:r>
              <a:rPr lang="en-GB" sz="1400" err="1">
                <a:latin typeface="Arial"/>
                <a:cs typeface="Arial"/>
              </a:rPr>
              <a:t>за</a:t>
            </a:r>
            <a:r>
              <a:rPr lang="en-GB" sz="1400" dirty="0">
                <a:latin typeface="Arial"/>
                <a:cs typeface="Arial"/>
              </a:rPr>
              <a:t> </a:t>
            </a:r>
            <a:r>
              <a:rPr lang="en-GB" sz="1400" err="1">
                <a:latin typeface="Arial"/>
                <a:cs typeface="Arial"/>
              </a:rPr>
              <a:t>год</a:t>
            </a:r>
            <a:r>
              <a:rPr lang="en-GB" sz="1400" dirty="0">
                <a:latin typeface="Arial"/>
                <a:cs typeface="Arial"/>
              </a:rPr>
              <a:t> </a:t>
            </a:r>
            <a:r>
              <a:rPr lang="en-GB" sz="1400" err="1">
                <a:latin typeface="Arial"/>
                <a:cs typeface="Arial"/>
              </a:rPr>
              <a:t>обучения</a:t>
            </a:r>
            <a:endParaRPr lang="en-GB" sz="1400">
              <a:latin typeface="Arial"/>
              <a:cs typeface="Arial"/>
            </a:endParaRPr>
          </a:p>
          <a:p>
            <a:pPr algn="r"/>
            <a:r>
              <a:rPr lang="en-GB" sz="1400" dirty="0">
                <a:latin typeface="Arial"/>
                <a:cs typeface="Arial"/>
              </a:rPr>
              <a:t>229.000*360.000 = 82.440.000.000</a:t>
            </a:r>
            <a:endParaRPr lang="en-GB" dirty="0"/>
          </a:p>
          <a:p>
            <a:pPr algn="r">
              <a:buAutoNum type="arabicPeriod"/>
            </a:pPr>
            <a:r>
              <a:rPr lang="en-GB" sz="1400" b="0" i="0" u="none" strike="noStrike" dirty="0">
                <a:effectLst/>
                <a:latin typeface="Söhne"/>
              </a:rPr>
              <a:t>SAM (Serviceable Addressable Market): </a:t>
            </a:r>
            <a:r>
              <a:rPr lang="en-GB" sz="1400" u="sng" dirty="0">
                <a:latin typeface="Söhne"/>
              </a:rPr>
              <a:t>229.000</a:t>
            </a:r>
            <a:r>
              <a:rPr lang="en-GB" sz="1400" dirty="0">
                <a:latin typeface="Söhne"/>
              </a:rPr>
              <a:t> - </a:t>
            </a:r>
            <a:r>
              <a:rPr lang="en-GB" sz="1400" err="1">
                <a:latin typeface="Söhne"/>
              </a:rPr>
              <a:t>Кол-во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работников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нефтяной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сферы</a:t>
            </a:r>
            <a:endParaRPr lang="en-GB" sz="1400">
              <a:latin typeface="Söhne"/>
            </a:endParaRPr>
          </a:p>
          <a:p>
            <a:pPr algn="r"/>
            <a:r>
              <a:rPr lang="en-GB" sz="1400" dirty="0">
                <a:latin typeface="Söhne"/>
              </a:rPr>
              <a:t>10% </a:t>
            </a:r>
            <a:r>
              <a:rPr lang="en-GB" sz="1400" err="1">
                <a:latin typeface="Söhne"/>
              </a:rPr>
              <a:t>из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них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нуждаются</a:t>
            </a:r>
            <a:r>
              <a:rPr lang="en-GB" sz="1400" dirty="0">
                <a:latin typeface="Söhne"/>
              </a:rPr>
              <a:t> в </a:t>
            </a:r>
            <a:r>
              <a:rPr lang="en-GB" sz="1400" err="1">
                <a:latin typeface="Söhne"/>
              </a:rPr>
              <a:t>этом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доп</a:t>
            </a:r>
            <a:r>
              <a:rPr lang="en-GB" sz="1400" dirty="0">
                <a:latin typeface="Söhne"/>
              </a:rPr>
              <a:t>. </a:t>
            </a:r>
            <a:r>
              <a:rPr lang="en-GB" sz="1400" err="1">
                <a:latin typeface="Söhne"/>
              </a:rPr>
              <a:t>образовании</a:t>
            </a:r>
            <a:r>
              <a:rPr lang="en-GB" sz="1400" dirty="0">
                <a:latin typeface="Söhne"/>
              </a:rPr>
              <a:t>, у </a:t>
            </a:r>
            <a:r>
              <a:rPr lang="en-GB" sz="1400" err="1">
                <a:latin typeface="Söhne"/>
              </a:rPr>
              <a:t>остальных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другие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причны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отказа</a:t>
            </a:r>
            <a:endParaRPr lang="en-GB" sz="1400">
              <a:latin typeface="Söhne"/>
            </a:endParaRPr>
          </a:p>
          <a:p>
            <a:pPr algn="r"/>
            <a:r>
              <a:rPr lang="en-GB" sz="1400" dirty="0">
                <a:latin typeface="Söhne"/>
              </a:rPr>
              <a:t>360.000 - </a:t>
            </a:r>
            <a:r>
              <a:rPr lang="en-GB" sz="1400" err="1">
                <a:latin typeface="Söhne"/>
              </a:rPr>
              <a:t>Цена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за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год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обучения</a:t>
            </a:r>
            <a:endParaRPr lang="en-GB" sz="1400" dirty="0" err="1">
              <a:latin typeface="Söhne"/>
            </a:endParaRPr>
          </a:p>
          <a:p>
            <a:pPr algn="r"/>
            <a:r>
              <a:rPr lang="en-GB" sz="1400" dirty="0">
                <a:latin typeface="Söhne"/>
              </a:rPr>
              <a:t>229.000*0,10*360.000 = 8.244.000.000</a:t>
            </a:r>
          </a:p>
          <a:p>
            <a:pPr algn="r">
              <a:buAutoNum type="arabicPeriod"/>
            </a:pPr>
            <a:r>
              <a:rPr lang="en-GB" sz="1400" dirty="0">
                <a:latin typeface="Söhne"/>
              </a:rPr>
              <a:t>SOM</a:t>
            </a:r>
            <a:r>
              <a:rPr lang="en-GB" sz="1400" b="0" i="0" u="none" strike="noStrike" dirty="0">
                <a:effectLst/>
                <a:latin typeface="Söhne"/>
              </a:rPr>
              <a:t> (Serviceable Obtainable Market): </a:t>
            </a:r>
            <a:r>
              <a:rPr lang="en-GB" sz="1400" u="sng" dirty="0">
                <a:latin typeface="Söhne"/>
              </a:rPr>
              <a:t>22.900</a:t>
            </a:r>
            <a:r>
              <a:rPr lang="en-GB" sz="1400" dirty="0">
                <a:latin typeface="Söhne"/>
              </a:rPr>
              <a:t> - </a:t>
            </a:r>
            <a:r>
              <a:rPr lang="en-GB" sz="1400" err="1">
                <a:latin typeface="Söhne"/>
              </a:rPr>
              <a:t>Кол-во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нуждающихся</a:t>
            </a:r>
            <a:r>
              <a:rPr lang="en-GB" sz="1400" dirty="0">
                <a:latin typeface="Söhne"/>
              </a:rPr>
              <a:t> в </a:t>
            </a:r>
            <a:r>
              <a:rPr lang="en-GB" sz="1400" err="1">
                <a:latin typeface="Söhne"/>
              </a:rPr>
              <a:t>доп</a:t>
            </a:r>
            <a:r>
              <a:rPr lang="en-GB" sz="1400" dirty="0">
                <a:latin typeface="Söhne"/>
              </a:rPr>
              <a:t>. </a:t>
            </a:r>
            <a:r>
              <a:rPr lang="en-GB" sz="1400" err="1">
                <a:latin typeface="Söhne"/>
              </a:rPr>
              <a:t>Образовании</a:t>
            </a:r>
            <a:r>
              <a:rPr lang="en-GB" sz="1400" dirty="0">
                <a:latin typeface="Söhne"/>
              </a:rPr>
              <a:t>, </a:t>
            </a:r>
            <a:r>
              <a:rPr lang="en-GB" sz="1400" err="1">
                <a:latin typeface="Söhne"/>
              </a:rPr>
              <a:t>из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них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только</a:t>
            </a:r>
            <a:r>
              <a:rPr lang="en-GB" sz="1400" dirty="0">
                <a:latin typeface="Söhne"/>
              </a:rPr>
              <a:t> 10% </a:t>
            </a:r>
            <a:r>
              <a:rPr lang="en-GB" sz="1400" err="1">
                <a:latin typeface="Söhne"/>
              </a:rPr>
              <a:t>купят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наш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продукт</a:t>
            </a:r>
            <a:r>
              <a:rPr lang="en-GB" sz="1400" dirty="0">
                <a:latin typeface="Söhne"/>
              </a:rPr>
              <a:t>, </a:t>
            </a:r>
            <a:r>
              <a:rPr lang="en-GB" sz="1400" err="1">
                <a:latin typeface="Söhne"/>
              </a:rPr>
              <a:t>следовательно</a:t>
            </a:r>
            <a:r>
              <a:rPr lang="en-GB" sz="1400" dirty="0">
                <a:latin typeface="Söhne"/>
              </a:rPr>
              <a:t> 2.290 </a:t>
            </a:r>
            <a:r>
              <a:rPr lang="en-GB" sz="1400" err="1">
                <a:latin typeface="Söhne"/>
              </a:rPr>
              <a:t>человек</a:t>
            </a:r>
            <a:r>
              <a:rPr lang="en-GB" sz="1400" dirty="0">
                <a:latin typeface="Söhne"/>
              </a:rPr>
              <a:t> - </a:t>
            </a:r>
            <a:r>
              <a:rPr lang="en-GB" sz="1400" err="1">
                <a:latin typeface="Söhne"/>
              </a:rPr>
              <a:t>это</a:t>
            </a:r>
            <a:r>
              <a:rPr lang="en-GB" sz="1400" dirty="0">
                <a:latin typeface="Söhne"/>
              </a:rPr>
              <a:t> и </a:t>
            </a:r>
            <a:r>
              <a:rPr lang="en-GB" sz="1400" err="1">
                <a:latin typeface="Söhne"/>
              </a:rPr>
              <a:t>есть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наши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потенциальные</a:t>
            </a:r>
            <a:r>
              <a:rPr lang="en-GB" sz="1400" dirty="0">
                <a:latin typeface="Söhne"/>
              </a:rPr>
              <a:t> </a:t>
            </a:r>
            <a:r>
              <a:rPr lang="en-GB" sz="1400" err="1">
                <a:latin typeface="Söhne"/>
              </a:rPr>
              <a:t>клиенты</a:t>
            </a:r>
            <a:r>
              <a:rPr lang="en-GB" sz="1400" dirty="0">
                <a:latin typeface="Söhne"/>
              </a:rPr>
              <a:t>.</a:t>
            </a:r>
          </a:p>
          <a:p>
            <a:pPr algn="r"/>
            <a:r>
              <a:rPr lang="en-GB" sz="1400" dirty="0">
                <a:latin typeface="Söhne"/>
              </a:rPr>
              <a:t>2.290*360.000 = 824.400.000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3801176"/>
              </p:ext>
            </p:extLst>
          </p:nvPr>
        </p:nvGraphicFramePr>
        <p:xfrm>
          <a:off x="116897" y="638271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F247BA-3561-11B4-8695-0D9F73D38F6D}"/>
              </a:ext>
            </a:extLst>
          </p:cNvPr>
          <p:cNvSpPr/>
          <p:nvPr/>
        </p:nvSpPr>
        <p:spPr>
          <a:xfrm>
            <a:off x="116897" y="2916534"/>
            <a:ext cx="3073840" cy="1169551"/>
          </a:xfrm>
          <a:prstGeom prst="rect">
            <a:avLst/>
          </a:prstGeom>
          <a:solidFill>
            <a:srgbClr val="A4D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Внутренние программы обучения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63B9C5A-F075-7025-B561-F3231F61F1C7}"/>
              </a:ext>
            </a:extLst>
          </p:cNvPr>
          <p:cNvSpPr/>
          <p:nvPr/>
        </p:nvSpPr>
        <p:spPr>
          <a:xfrm>
            <a:off x="3600152" y="2916534"/>
            <a:ext cx="3073840" cy="1169551"/>
          </a:xfrm>
          <a:prstGeom prst="rect">
            <a:avLst/>
          </a:prstGeom>
          <a:solidFill>
            <a:srgbClr val="A4D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НАНГП, Университеты, </a:t>
            </a:r>
            <a:r>
              <a:rPr lang="en-US" dirty="0"/>
              <a:t>DNV GL</a:t>
            </a:r>
            <a:r>
              <a:rPr lang="ru-RU" dirty="0"/>
              <a:t>, </a:t>
            </a:r>
            <a:r>
              <a:rPr lang="ru-RU" dirty="0" err="1"/>
              <a:t>УдГАУ</a:t>
            </a:r>
            <a:r>
              <a:rPr lang="ru-RU" dirty="0"/>
              <a:t>, </a:t>
            </a:r>
            <a:r>
              <a:rPr lang="ru-RU" dirty="0" err="1"/>
              <a:t>ИжГТУ</a:t>
            </a:r>
            <a:r>
              <a:rPr lang="ru-RU" dirty="0"/>
              <a:t> имени Калашникова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C65EE26-2534-D6A5-CAD3-9311E23BF0B4}"/>
              </a:ext>
            </a:extLst>
          </p:cNvPr>
          <p:cNvSpPr/>
          <p:nvPr/>
        </p:nvSpPr>
        <p:spPr>
          <a:xfrm>
            <a:off x="7076155" y="2916534"/>
            <a:ext cx="3073840" cy="1169551"/>
          </a:xfrm>
          <a:prstGeom prst="rect">
            <a:avLst/>
          </a:prstGeom>
          <a:solidFill>
            <a:srgbClr val="A4D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b="0" i="0" u="none" strike="noStrike" dirty="0">
                <a:solidFill>
                  <a:schemeClr val="bg1"/>
                </a:solidFill>
                <a:effectLst/>
                <a:latin typeface="Söhne"/>
              </a:rPr>
              <a:t>Специализация в нефтегазовой отрасли.</a:t>
            </a:r>
          </a:p>
          <a:p>
            <a:r>
              <a:rPr lang="ru-RU" sz="700" b="0" i="0" u="none" strike="noStrike" dirty="0">
                <a:solidFill>
                  <a:schemeClr val="bg1"/>
                </a:solidFill>
                <a:effectLst/>
                <a:latin typeface="Söhne"/>
              </a:rPr>
              <a:t>Персонализированные образовательные программы.</a:t>
            </a:r>
          </a:p>
          <a:p>
            <a:r>
              <a:rPr lang="ru-RU" sz="700" b="0" i="0" u="none" strike="noStrike" dirty="0">
                <a:solidFill>
                  <a:schemeClr val="bg1"/>
                </a:solidFill>
                <a:effectLst/>
                <a:latin typeface="Söhne"/>
              </a:rPr>
              <a:t>Опытные инструкторы.</a:t>
            </a:r>
          </a:p>
          <a:p>
            <a:r>
              <a:rPr lang="ru-RU" sz="700" b="0" i="0" u="none" strike="noStrike" dirty="0">
                <a:solidFill>
                  <a:schemeClr val="bg1"/>
                </a:solidFill>
                <a:effectLst/>
                <a:latin typeface="Söhne"/>
              </a:rPr>
              <a:t>Партнерства с компаниями.</a:t>
            </a:r>
          </a:p>
          <a:p>
            <a:r>
              <a:rPr lang="ru-RU" sz="700" b="0" i="0" u="none" strike="noStrike" dirty="0">
                <a:solidFill>
                  <a:schemeClr val="bg1"/>
                </a:solidFill>
                <a:effectLst/>
                <a:latin typeface="Söhne"/>
              </a:rPr>
              <a:t>Обновление курсов.</a:t>
            </a:r>
          </a:p>
          <a:p>
            <a:r>
              <a:rPr lang="ru-RU" sz="700" b="0" i="0" u="none" strike="noStrike" dirty="0">
                <a:solidFill>
                  <a:schemeClr val="bg1"/>
                </a:solidFill>
                <a:effectLst/>
                <a:latin typeface="Söhne"/>
              </a:rPr>
              <a:t>Гибкие форматы обучения.</a:t>
            </a:r>
          </a:p>
          <a:p>
            <a:r>
              <a:rPr lang="ru-RU" sz="700" b="0" i="0" u="none" strike="noStrike" dirty="0">
                <a:solidFill>
                  <a:schemeClr val="bg1"/>
                </a:solidFill>
                <a:effectLst/>
                <a:latin typeface="Söhne"/>
              </a:rPr>
              <a:t>Хорошая репутация.</a:t>
            </a:r>
          </a:p>
          <a:p>
            <a:r>
              <a:rPr lang="ru-RU" sz="700" b="0" i="0" u="none" strike="noStrike" dirty="0">
                <a:solidFill>
                  <a:schemeClr val="bg1"/>
                </a:solidFill>
                <a:effectLst/>
                <a:latin typeface="Söhne"/>
              </a:rPr>
              <a:t>Локализация к российским стандартам.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215212"/>
            <a:ext cx="1871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Дробное сегментирование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Многопрофильное предприятие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Многопрофильные платформы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Персонализированные образовательные программы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Квалификационные инструкторы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Сертификация согласно стандартам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Актуальность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Партнерство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интернет, фирменные учреждения)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Самообслуживание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84837" y="4260733"/>
            <a:ext cx="5040314" cy="129266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Корпоративные клиенты</a:t>
            </a:r>
            <a:endParaRPr lang="en-U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Плата за обучение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Партнерскте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соглашения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Дополнительное обучение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Учебные материалы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Повторное обучение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Лицензирование и франчайзинг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07911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483887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Обучение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Решение проблем сферы безопасности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4789" y="1448146"/>
            <a:ext cx="1871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Нефтегазовые компании, поставщики технологий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Агенты по продажам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Учебные материалы, оборудование и инструменты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93899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Аренда,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Зарплата,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обслуживание,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амортизация, страховка, административные расходы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Переменные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Материалы и учебники, зарплата временным сотрудникам, маркетинг, тестирование и стратификация 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3525" y="21491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оказания услуги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FC685A-6063-87B6-A110-D01B5154D8EB}"/>
              </a:ext>
            </a:extLst>
          </p:cNvPr>
          <p:cNvSpPr txBox="1"/>
          <p:nvPr/>
        </p:nvSpPr>
        <p:spPr>
          <a:xfrm>
            <a:off x="324256" y="1004291"/>
            <a:ext cx="9850943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500" b="0" i="0" u="none" strike="noStrike" dirty="0">
                <a:effectLst/>
                <a:latin typeface="Söhne"/>
              </a:rPr>
              <a:t>Процесс </a:t>
            </a:r>
            <a:r>
              <a:rPr lang="ru-RU" sz="1500" dirty="0">
                <a:latin typeface="Söhne"/>
              </a:rPr>
              <a:t>оказания услуги </a:t>
            </a:r>
            <a:r>
              <a:rPr lang="ru-RU" sz="1500" b="0" i="0" u="none" strike="noStrike" dirty="0">
                <a:effectLst/>
                <a:latin typeface="Söhne"/>
              </a:rPr>
              <a:t>в нашем бизнесе, специализирующемся на обучении и сертификации специалистов по безопасности и охране окружающей среды в нефтегазовой отрасли, может включать в себя следующие шаги:</a:t>
            </a:r>
          </a:p>
          <a:p>
            <a:pPr algn="l">
              <a:buFont typeface="+mj-lt"/>
              <a:buAutoNum type="arabicPeriod"/>
            </a:pPr>
            <a:r>
              <a:rPr lang="ru-RU" sz="1500" b="0" i="0" u="none" strike="noStrike" dirty="0">
                <a:effectLst/>
                <a:latin typeface="Söhne"/>
              </a:rPr>
              <a:t>Разработка образовательных программ: Создание курсов, учебных материалов и образовательных ресурсов, соответствующих требованиям и стандартам отрасли.</a:t>
            </a:r>
          </a:p>
          <a:p>
            <a:pPr algn="l">
              <a:buFont typeface="+mj-lt"/>
              <a:buAutoNum type="arabicPeriod"/>
            </a:pPr>
            <a:r>
              <a:rPr lang="ru-RU" sz="1500" b="0" i="0" u="none" strike="noStrike" dirty="0">
                <a:effectLst/>
                <a:latin typeface="Söhne"/>
              </a:rPr>
              <a:t>Подбор инструкторов: Найм и обучение квалифицированных инструкторов, способных обучать студентов и проводить сертификацию.</a:t>
            </a:r>
          </a:p>
          <a:p>
            <a:pPr algn="l">
              <a:buFont typeface="+mj-lt"/>
              <a:buAutoNum type="arabicPeriod"/>
            </a:pPr>
            <a:r>
              <a:rPr lang="ru-RU" sz="1500" b="0" i="0" u="none" strike="noStrike" dirty="0">
                <a:effectLst/>
                <a:latin typeface="Söhne"/>
              </a:rPr>
              <a:t>Организация обучения: Проведение обучающих сессий и курсов в учебных центрах или онлайн с использованием современных методов обучения.</a:t>
            </a:r>
          </a:p>
          <a:p>
            <a:pPr algn="l">
              <a:buFont typeface="+mj-lt"/>
              <a:buAutoNum type="arabicPeriod"/>
            </a:pPr>
            <a:r>
              <a:rPr lang="ru-RU" sz="1500" b="0" i="0" u="none" strike="noStrike" dirty="0">
                <a:effectLst/>
                <a:latin typeface="Söhne"/>
              </a:rPr>
              <a:t>Оценка и сертификация: Проведение оценочных процедур и выдача сертификатов успешно завершившим программу студентам.</a:t>
            </a:r>
          </a:p>
          <a:p>
            <a:pPr algn="l">
              <a:buFont typeface="+mj-lt"/>
              <a:buAutoNum type="arabicPeriod"/>
            </a:pPr>
            <a:r>
              <a:rPr lang="ru-RU" sz="1500" b="0" i="0" u="none" strike="noStrike" dirty="0">
                <a:effectLst/>
                <a:latin typeface="Söhne"/>
              </a:rPr>
              <a:t>Управление качеством: Мониторинг и обновление образовательных программ, учитывая изменения в отрасли и обратную связь от студентов.</a:t>
            </a:r>
          </a:p>
          <a:p>
            <a:pPr algn="l">
              <a:buFont typeface="+mj-lt"/>
              <a:buAutoNum type="arabicPeriod"/>
            </a:pPr>
            <a:r>
              <a:rPr lang="ru-RU" sz="1500" b="0" i="0" u="none" strike="noStrike" dirty="0">
                <a:effectLst/>
                <a:latin typeface="Söhne"/>
              </a:rPr>
              <a:t>Партнерства: Установление партнерских отношений с нефтегазовыми компаниями и организациями для совместных проектов и отправки сотрудников на обучение.</a:t>
            </a:r>
          </a:p>
          <a:p>
            <a:pPr algn="l">
              <a:buFont typeface="+mj-lt"/>
              <a:buAutoNum type="arabicPeriod"/>
            </a:pPr>
            <a:r>
              <a:rPr lang="ru-RU" sz="1500" b="0" i="0" u="none" strike="noStrike" dirty="0">
                <a:effectLst/>
                <a:latin typeface="Söhne"/>
              </a:rPr>
              <a:t>Маркетинг и продажи: Реклама и продвижение образовательных программ для привлечения клиентов и студентов.</a:t>
            </a:r>
          </a:p>
          <a:p>
            <a:pPr algn="l">
              <a:buFont typeface="+mj-lt"/>
              <a:buAutoNum type="arabicPeriod"/>
            </a:pPr>
            <a:r>
              <a:rPr lang="ru-RU" sz="1500" b="0" i="0" u="none" strike="noStrike" dirty="0">
                <a:effectLst/>
                <a:latin typeface="Söhne"/>
              </a:rPr>
              <a:t>Административная работа: Управление бюрократическими и административными процессами, включая регистрацию студентов и документацию.</a:t>
            </a:r>
          </a:p>
          <a:p>
            <a:pPr algn="l"/>
            <a:r>
              <a:rPr lang="ru-RU" sz="1500" b="0" i="0" u="none" strike="noStrike" dirty="0">
                <a:effectLst/>
                <a:latin typeface="Söhne"/>
              </a:rPr>
              <a:t>Процесс производства нашего товара, в данном случае, включает в себя создание и предоставление образовательных услуг и сертификации для специалистов в нефтегазовой отрасли.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C9B3FB-6421-C368-6FAC-336E85EAB80C}"/>
              </a:ext>
            </a:extLst>
          </p:cNvPr>
          <p:cNvSpPr txBox="1"/>
          <p:nvPr/>
        </p:nvSpPr>
        <p:spPr>
          <a:xfrm>
            <a:off x="431800" y="1191394"/>
            <a:ext cx="80996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S(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цель)- поддерживать состояние окружающей среды, не допускать или своевременно избавляться от загрязнений. Повышать уровень знаний в сфере защиты окружающей среды среди работников нефтяной сферы. </a:t>
            </a:r>
          </a:p>
          <a:p>
            <a:r>
              <a:rPr lang="en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M(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измеримость)- кратное (10%-15%) уменьшение процента аварий в следствии которых происходит загрязнения окружающей среды. </a:t>
            </a:r>
          </a:p>
          <a:p>
            <a:r>
              <a:rPr lang="en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A(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достижимость) - цель достижима в случае внедрения такой системы в крупные организации, занимающиеся нефтедобычей.</a:t>
            </a:r>
          </a:p>
          <a:p>
            <a:r>
              <a:rPr lang="en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R(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реалистичность) - реализовать цель вполне реально, особенно в нынешних реалиях, когда мировые сообщества борются с загрязнениями полученными в результате промышленных процессов. </a:t>
            </a:r>
          </a:p>
          <a:p>
            <a:r>
              <a:rPr lang="en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T(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ограничение по времени) - на реализацию и установление контактов с российскими крупными нефтедобывающими компаниями мы ставим для себя ограничение по времени, равное 3 годам.</a:t>
            </a:r>
          </a:p>
          <a:p>
            <a:r>
              <a:rPr lang="ru-RU" dirty="0"/>
              <a:t>1 сентября 2024 года – 1 сентября 2027 года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7510659"/>
              </p:ext>
            </p:extLst>
          </p:nvPr>
        </p:nvGraphicFramePr>
        <p:xfrm>
          <a:off x="143768" y="1467123"/>
          <a:ext cx="9793089" cy="2066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Ремонт и оборудование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инвестиции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…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форма: ИП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налогообложения: УСН(Упрощенная система налогообложения), 6% </a:t>
            </a: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427897"/>
              </p:ext>
            </p:extLst>
          </p:nvPr>
        </p:nvGraphicFramePr>
        <p:xfrm>
          <a:off x="124160" y="82781"/>
          <a:ext cx="9874329" cy="5670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21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194154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8399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1335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42505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193819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3752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144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1440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4180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млн. </a:t>
                      </a:r>
                      <a:r>
                        <a:rPr lang="ru-RU" sz="1400" u="none" strike="noStrike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72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5728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4180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млн.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9,6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57286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4180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млн.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0,2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0,22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0,197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0,197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0,208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0,22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0,21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0,202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0,208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0,166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2,383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57286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5728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5728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7825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млн.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l">
                        <a:buNone/>
                      </a:pP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 err="1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5,03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4,98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5,01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5,08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5,03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4,992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4,980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4,990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4,998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4,992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5,036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59,990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40737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НАЛОГ, 6</a:t>
                      </a: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0,300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0,302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0,299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0,301 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0,301 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0,300 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0,299 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0,299 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0,299 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0,300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0,299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0,302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3,594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4180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млн.</a:t>
                      </a:r>
                    </a:p>
                    <a:p>
                      <a:pPr algn="l" fontAlgn="t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4,700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4,728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4,681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4,709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4,707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4,702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4,692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4,681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4,690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4,698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4,692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4,733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56,306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0368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4180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Млн.руб</a:t>
                      </a:r>
                      <a:endParaRPr lang="ru-RU" sz="1400" b="0" i="0" u="none" strike="noStrike" dirty="0" err="1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 2</a:t>
                      </a:r>
                    </a:p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2504"/>
              </p:ext>
            </p:extLst>
          </p:nvPr>
        </p:nvGraphicFramePr>
        <p:xfrm>
          <a:off x="269280" y="1410432"/>
          <a:ext cx="9543132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080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человек в год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Млн.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Млн.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/год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56,306 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D03003-5D84-4ADA-A7C3-6BE7F3D420A6}"/>
              </a:ext>
            </a:extLst>
          </p:cNvPr>
          <p:cNvSpPr txBox="1"/>
          <p:nvPr/>
        </p:nvSpPr>
        <p:spPr>
          <a:xfrm>
            <a:off x="772140" y="1521565"/>
            <a:ext cx="10737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График </a:t>
            </a:r>
            <a:r>
              <a:rPr lang="ru-RU" sz="1400" dirty="0" err="1">
                <a:solidFill>
                  <a:schemeClr val="bg1">
                    <a:lumMod val="50000"/>
                  </a:schemeClr>
                </a:solidFill>
              </a:rPr>
              <a:t>Ганта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Рисунок 2" descr="Изображение выглядит как текст, снимок экрана, диаграмма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F2C96CFB-22E6-BF7C-9989-1F0A1B97A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28" y="1827709"/>
            <a:ext cx="4711929" cy="296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612875" y="3270157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Денисов Максим,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89127555393 ,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5256336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Егор Клюев, 89127659242 </a:t>
            </a: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2795018" y="3269501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Иван Серебряков, 89120199421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2" name="Содержимое 2">
            <a:extLst>
              <a:ext uri="{FF2B5EF4-FFF2-40B4-BE49-F238E27FC236}">
                <a16:creationId xmlns:a16="http://schemas.microsoft.com/office/drawing/2014/main" id="{A25D39E8-28A3-6F78-4249-1B872C9211A0}"/>
              </a:ext>
            </a:extLst>
          </p:cNvPr>
          <p:cNvSpPr txBox="1">
            <a:spLocks/>
          </p:cNvSpPr>
          <p:nvPr/>
        </p:nvSpPr>
        <p:spPr>
          <a:xfrm>
            <a:off x="7128544" y="3249541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Артур </a:t>
            </a: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Гильфанов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89128527300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69DF1B-509C-0597-D554-DFF2B6F1E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652" y="1179746"/>
            <a:ext cx="1823036" cy="19380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3FB407-ADF4-F49C-C58C-1738E0B98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333" y="1291494"/>
            <a:ext cx="1491945" cy="19380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B709A3-8A9D-DB0D-DCC4-DF15E3801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570" y="1147138"/>
            <a:ext cx="1517888" cy="19380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5A02DB-37DC-1301-4139-5831F30F7B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167" y="1256322"/>
            <a:ext cx="1360755" cy="198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8004</TotalTime>
  <Words>1828</Words>
  <Application>Microsoft Office PowerPoint</Application>
  <PresentationFormat>Произвольный</PresentationFormat>
  <Paragraphs>407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Презентация PowerPoint</vt:lpstr>
      <vt:lpstr>Команда проекта</vt:lpstr>
      <vt:lpstr>Какую проблему Вашей целевой аудитории вы решаете?</vt:lpstr>
      <vt:lpstr>О проекте.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Презентация PowerPoint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Денисов Максим</cp:lastModifiedBy>
  <cp:revision>206</cp:revision>
  <dcterms:created xsi:type="dcterms:W3CDTF">2022-10-14T10:42:52Z</dcterms:created>
  <dcterms:modified xsi:type="dcterms:W3CDTF">2023-11-10T10:20:56Z</dcterms:modified>
  <dc:language>ru-RU</dc:language>
</cp:coreProperties>
</file>