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Arial Black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wLHJXNSX6g8VcQ1x96wbCEjsC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regular.fntdata"/><Relationship Id="rId14" Type="http://schemas.openxmlformats.org/officeDocument/2006/relationships/slide" Target="slides/slide9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rialBlack-regular.fntdata"/><Relationship Id="rId6" Type="http://schemas.openxmlformats.org/officeDocument/2006/relationships/slide" Target="slides/slide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cca263d5b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2cca263d5b3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731539" y="3910830"/>
            <a:ext cx="789600" cy="2016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6256" y="4060235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noFill/>
          <a:ln cap="rnd" cmpd="sng" w="1016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>
            <p:ph type="ctrTitle"/>
          </p:nvPr>
        </p:nvSpPr>
        <p:spPr>
          <a:xfrm>
            <a:off x="1225590" y="1759135"/>
            <a:ext cx="4203124" cy="17251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b="1" lang="ru-RU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 b="1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067944" y="3076211"/>
            <a:ext cx="1706284" cy="525971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 очередь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-75" y="4116675"/>
            <a:ext cx="5731500" cy="22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0">
                <a:solidFill>
                  <a:srgbClr val="8F00FF"/>
                </a:solidFill>
                <a:latin typeface="Georgia"/>
                <a:ea typeface="Georgia"/>
                <a:cs typeface="Georgia"/>
                <a:sym typeface="Georgia"/>
              </a:rPr>
              <a:t>Cutter</a:t>
            </a:r>
            <a:endParaRPr sz="125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5826625" y="5931675"/>
            <a:ext cx="3222300" cy="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Бохонко Михаил Александрович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614750" y="264450"/>
            <a:ext cx="2488800" cy="3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Cutter - браузерное расширение, сокращающее видео.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Бохонко Михаил Александрович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cca263d5b3_0_3"/>
          <p:cNvSpPr txBox="1"/>
          <p:nvPr>
            <p:ph type="title"/>
          </p:nvPr>
        </p:nvSpPr>
        <p:spPr>
          <a:xfrm>
            <a:off x="1" y="116632"/>
            <a:ext cx="4500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" name="Google Shape;103;g2cca263d5b3_0_3"/>
          <p:cNvGrpSpPr/>
          <p:nvPr/>
        </p:nvGrpSpPr>
        <p:grpSpPr>
          <a:xfrm>
            <a:off x="-2918" y="540403"/>
            <a:ext cx="3794613" cy="144196"/>
            <a:chOff x="0" y="692501"/>
            <a:chExt cx="2624940" cy="97200"/>
          </a:xfrm>
        </p:grpSpPr>
        <p:sp>
          <p:nvSpPr>
            <p:cNvPr id="104" name="Google Shape;104;g2cca263d5b3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g2cca263d5b3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g2cca263d5b3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g2cca263d5b3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2cca263d5b3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g2cca263d5b3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76" y="5956040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2cca263d5b3_0_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5162" y="557046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cca263d5b3_0_3"/>
          <p:cNvSpPr/>
          <p:nvPr/>
        </p:nvSpPr>
        <p:spPr>
          <a:xfrm>
            <a:off x="65169" y="57735"/>
            <a:ext cx="230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Проблема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2" name="Google Shape;112;g2cca263d5b3_0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4850" y="894826"/>
            <a:ext cx="6587798" cy="37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cca263d5b3_0_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4850" y="4600475"/>
            <a:ext cx="6587800" cy="68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2cca263d5b3_0_3"/>
          <p:cNvSpPr/>
          <p:nvPr/>
        </p:nvSpPr>
        <p:spPr>
          <a:xfrm>
            <a:off x="6511825" y="4600450"/>
            <a:ext cx="1110900" cy="685800"/>
          </a:xfrm>
          <a:prstGeom prst="rect">
            <a:avLst/>
          </a:prstGeom>
          <a:solidFill>
            <a:srgbClr val="ED3833">
              <a:alpha val="22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cca263d5b3_0_3"/>
          <p:cNvSpPr/>
          <p:nvPr/>
        </p:nvSpPr>
        <p:spPr>
          <a:xfrm>
            <a:off x="1034850" y="4600450"/>
            <a:ext cx="890700" cy="685800"/>
          </a:xfrm>
          <a:prstGeom prst="rect">
            <a:avLst/>
          </a:prstGeom>
          <a:solidFill>
            <a:srgbClr val="ED3833">
              <a:alpha val="22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cca263d5b3_0_3"/>
          <p:cNvSpPr txBox="1"/>
          <p:nvPr/>
        </p:nvSpPr>
        <p:spPr>
          <a:xfrm>
            <a:off x="663150" y="5327388"/>
            <a:ext cx="1634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Вступление</a:t>
            </a:r>
            <a:endParaRPr b="1" sz="1600">
              <a:solidFill>
                <a:srgbClr val="ED38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cca263d5b3_0_3"/>
          <p:cNvSpPr txBox="1"/>
          <p:nvPr/>
        </p:nvSpPr>
        <p:spPr>
          <a:xfrm>
            <a:off x="6250225" y="5327408"/>
            <a:ext cx="163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Стирает доску</a:t>
            </a:r>
            <a:endParaRPr b="1" sz="1600">
              <a:solidFill>
                <a:srgbClr val="ED38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cca263d5b3_0_3"/>
          <p:cNvSpPr/>
          <p:nvPr/>
        </p:nvSpPr>
        <p:spPr>
          <a:xfrm>
            <a:off x="2665500" y="4600425"/>
            <a:ext cx="206700" cy="685800"/>
          </a:xfrm>
          <a:prstGeom prst="rect">
            <a:avLst/>
          </a:prstGeom>
          <a:solidFill>
            <a:srgbClr val="ED3833">
              <a:alpha val="22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cca263d5b3_0_3"/>
          <p:cNvSpPr/>
          <p:nvPr/>
        </p:nvSpPr>
        <p:spPr>
          <a:xfrm>
            <a:off x="3276350" y="4600450"/>
            <a:ext cx="206700" cy="685800"/>
          </a:xfrm>
          <a:prstGeom prst="rect">
            <a:avLst/>
          </a:prstGeom>
          <a:solidFill>
            <a:srgbClr val="ED3833">
              <a:alpha val="22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cca263d5b3_0_3"/>
          <p:cNvSpPr/>
          <p:nvPr/>
        </p:nvSpPr>
        <p:spPr>
          <a:xfrm>
            <a:off x="4225400" y="4600425"/>
            <a:ext cx="1154400" cy="685800"/>
          </a:xfrm>
          <a:prstGeom prst="rect">
            <a:avLst/>
          </a:prstGeom>
          <a:solidFill>
            <a:srgbClr val="9F00FF">
              <a:alpha val="1409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cca263d5b3_0_3"/>
          <p:cNvSpPr txBox="1"/>
          <p:nvPr/>
        </p:nvSpPr>
        <p:spPr>
          <a:xfrm>
            <a:off x="2297250" y="5327388"/>
            <a:ext cx="1634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Паузы</a:t>
            </a:r>
            <a:endParaRPr b="1" sz="1600">
              <a:solidFill>
                <a:srgbClr val="ED38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cca263d5b3_0_3"/>
          <p:cNvSpPr txBox="1"/>
          <p:nvPr/>
        </p:nvSpPr>
        <p:spPr>
          <a:xfrm>
            <a:off x="3985550" y="5423538"/>
            <a:ext cx="1634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Говорит медленно</a:t>
            </a:r>
            <a:endParaRPr b="1" sz="1600">
              <a:solidFill>
                <a:srgbClr val="9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2"/>
          <p:cNvGrpSpPr/>
          <p:nvPr/>
        </p:nvGrpSpPr>
        <p:grpSpPr>
          <a:xfrm>
            <a:off x="-2918" y="540405"/>
            <a:ext cx="3794560" cy="144014"/>
            <a:chOff x="0" y="692501"/>
            <a:chExt cx="2624903" cy="97077"/>
          </a:xfrm>
        </p:grpSpPr>
        <p:sp>
          <p:nvSpPr>
            <p:cNvPr id="129" name="Google Shape;12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4" name="Google Shape;13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 продукте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6245150" y="1140325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Проблема, которую решает продукт "Cutter"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"/>
          <p:cNvSpPr txBox="1"/>
          <p:nvPr/>
        </p:nvSpPr>
        <p:spPr>
          <a:xfrm>
            <a:off x="6245150" y="1930000"/>
            <a:ext cx="3000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Продукт решает проблему избыточности и неэффективности видеоконтента, сокращая время на просмотр образовательных и профессиональных материалов за счёт автоматического удаления неинформативных участков, таких как паузы и слова-паразиты. Это повышает концентрацию и эффективность усвоения информации, экономя ценное время пользователей.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3245138" y="1140325"/>
            <a:ext cx="3000000" cy="3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Описание конечного продукта "Cutter"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"Cutter" — это веб-сервис в виде браузерного расширения, оптимизирующий процесс потребления видеоконтента. Продукт использует алгоритмы машинного обучения для распознавания и удаления неинформативных фрагментов видео и медленной речи, позволяя пользователям настраивать параметры обработки через простой и интуитивный пользовательский интерфейс.</a:t>
            </a:r>
            <a:endParaRPr b="0" i="0" sz="13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"/>
          <p:cNvSpPr txBox="1"/>
          <p:nvPr/>
        </p:nvSpPr>
        <p:spPr>
          <a:xfrm>
            <a:off x="134475" y="1140325"/>
            <a:ext cx="3000000" cy="42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Область применения продукта "Cutter"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Образование</a:t>
            </a:r>
            <a:r>
              <a:rPr b="0" i="0" lang="ru-RU" sz="13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Студенты и учащиеся могут использовать расширение для ускорения просмотра учебных материалов и лекций.</a:t>
            </a:r>
            <a:endParaRPr b="0" i="0" sz="13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Профессиональное развитие</a:t>
            </a:r>
            <a:r>
              <a:rPr b="0" i="0" lang="ru-RU" sz="13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Специалисты различных отраслей могут экономить время при просмотре обучающих видео.</a:t>
            </a:r>
            <a:endParaRPr b="0" i="0" sz="13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Личное обучение и саморазвитие</a:t>
            </a:r>
            <a:r>
              <a:rPr b="0" i="0" lang="ru-RU" sz="13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Подходит для самообразования через онлайн-платформы, оптимизируя время и повышая качество усваиваемого контента.</a:t>
            </a:r>
            <a:endParaRPr b="0" i="0" sz="13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>
            <p:ph type="title"/>
          </p:nvPr>
        </p:nvSpPr>
        <p:spPr>
          <a:xfrm>
            <a:off x="1" y="106607"/>
            <a:ext cx="4500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3"/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147" name="Google Shape;147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Технологичность стартап-проекта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5672400" y="708250"/>
            <a:ext cx="3000000" cy="3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Техническое решение и инновационность проекта "Cutter"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"Cutter" интегрирует передовые технологии машинного обучения и нейросетей для анализа видеоконтента в реальном времени. Использование браузерного расширения позволяет обрабатывать видео непосредственно во время просмотра без предварительной загрузки или обработки на стороне пользователя.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2689538" y="708250"/>
            <a:ext cx="3000000" cy="5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Преимущества выбранного технического решения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Масштабируемость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С использованием облачных технологий и контейнеризации (Docker, Kubernetes), система готова к быстрому масштабированию и обслуживанию большого количества пользователей.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Простота использования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Пользовательский интерфейс в формате расширения для браузера делает продукт доступным без специальных настроек или дополнительного программного обеспечения.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Безопасность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Использование HTTPS для обеспечения безопасности данных и конфиденциальности пользователей.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155750" y="761350"/>
            <a:ext cx="25338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Имеющийся задел для реализации проекта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 данный момент разработаны и протестированы базовые алгоритмы для обнаружения и вырезания пауз и слов-паразитов. Проект имеет положительные отзывы от первых тестировщиков и базовую версию серверной части, что обеспечивает начальную платформу для дальнейших улучшений.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5672400" y="3933450"/>
            <a:ext cx="2036700" cy="30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Интеллектуальная собственность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Проект включает разработанные алгоритмы машинного обучения, которые могут быть объектом защиты как интеллектуальной собственности, укрепляя технологическое преимущество и конкурентоспособность "Cutter".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4"/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165" name="Google Shape;165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3" name="Google Shape;173;p4"/>
          <p:cNvSpPr txBox="1"/>
          <p:nvPr/>
        </p:nvSpPr>
        <p:spPr>
          <a:xfrm>
            <a:off x="3260275" y="1026625"/>
            <a:ext cx="3000000" cy="3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Существующие аналоги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Jump Cutter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Браузерное расширение, которое автоматически удаляет тишину в видео. Использует базовые алгоритмы детекции тишины без распознавания речи, что может снижать комфортность просмотра.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Recut, SavvyCut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Онлайн-видеоредакторы, предназначенные для удаления тишины из видео с использованием машинного обучения, нацеленные на создателей контента.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4"/>
          <p:cNvSpPr txBox="1"/>
          <p:nvPr/>
        </p:nvSpPr>
        <p:spPr>
          <a:xfrm>
            <a:off x="107500" y="1032925"/>
            <a:ext cx="3000000" cy="4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Конкурентные преимущества "Cutter"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Интеграция в браузер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Расширение работает с любыми видеохостингами и платформами, делая его универсальным и удобным в использовании.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Интеллектуальная обработка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Отличается способностью не только удалять паузы, но и ускорять медленные сегменты речи, устраняя слова-паразиты и неинформативные части, что делает видео короче и содержательнее.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Модель монетизации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Плата за фактически сэкономленное время при просмотре делает использование "Cutter" экономически выгодным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4"/>
          <p:cNvSpPr txBox="1"/>
          <p:nvPr/>
        </p:nvSpPr>
        <p:spPr>
          <a:xfrm>
            <a:off x="6072000" y="1026625"/>
            <a:ext cx="3000000" cy="43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Востребованность продукта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Рост онлайн-образования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С ростом объема цифрового контента и значимости времени "Cutter" находит применение в образовательных и профессиональных целях, где необходимо эффективно использовать каждую минуту.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Повышение эффективности обучения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Студенты и профессионалы могут ускорять обучающие материалы без потери качества содержания.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Рыночный потенциал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С учетом трендов на самообразование и удаленное обучение, спрос на инструменты ускорения потребления контента усиливается.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/>
          <p:nvPr>
            <p:ph type="title"/>
          </p:nvPr>
        </p:nvSpPr>
        <p:spPr>
          <a:xfrm>
            <a:off x="1" y="116632"/>
            <a:ext cx="45000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5"/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182" name="Google Shape;182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7" name="Google Shape;1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Рынок и потребитель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123675" y="894813"/>
            <a:ext cx="3000000" cy="48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Область применения продукта "Cutter"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Образование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Ускорение просмотра образовательных материалов и лекций для студентов и учащихся, что позволяет усваивать больше информации в короткие сроки.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Профессиональное развитие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Использование расширения профессионалами для экономии времени на обучающих видео, способствует более быстрому и эффективному профессиональному росту.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Личное обучение и саморазвитие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Оптимизация времени и улучшение качества потребляемого контента для самоучек, использующих онлайн-платформы.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3177475" y="894825"/>
            <a:ext cx="3000000" cy="3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Рынок и сегмент рынка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Общий рынок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Платформы и инструменты для оптимизации медиаконтента, в частности видео.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Сегмент рынка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Индивидуальные пользователи, включая студентов, профессионалов и энтузиастов самообразования, а также образовательные учреждения и компании, заинтересованные в повышении эффективности обучения и саморазвития сотрудников.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6014275" y="894825"/>
            <a:ext cx="30000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Потенциальный потребитель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Студенты и преподаватели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Использование "Cutter" для ускорения аудио и видео лекций.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Профессионалы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Применение расширения для оптимизации времени, затрачиваемого на тренинги и профессиональное обучение.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Самоучки и энтузиасты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Использование в онлайн-курсах и самообразовательных программ, где важна экономия времени и повышение усвоения материала.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6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99" name="Google Shape;199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55024" y="53623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 реализации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-19000" y="1223675"/>
            <a:ext cx="30000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Ключевая техническая задача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Разработка и интеграция алгоритмов машинного обучения для точного распознавания и автоматического удаления неинформативных частей из видео, включая паузы и слова-паразиты, а также оптимизация скорости речи.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3184175" y="1223675"/>
            <a:ext cx="3000000" cy="3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Затраты на реализацию проекта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Разработка расширения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200,000 рублей (1 месяц работы frontend разработчика).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Разработка серверной части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300,000 рублей (2 месяца работы backend разработчика).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Алгоритмы машинного обучения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200,000 рублей (2 месяца работы ML разработчика part-time).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Хостинг и сервера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300,000 рублей за первые 6 месяцев.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Маркетинг и реклама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100,000 рублей</a:t>
            </a:r>
            <a:r>
              <a:rPr b="0" i="0" lang="ru-RU" sz="12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2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-19000" y="3009275"/>
            <a:ext cx="3000000" cy="25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Ресурсы проекта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Имеющиеся ресурсы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Команда с опытом в IT и обработке естественной речи, базовые алгоритмы, вычислительные ресурсы МФТИ.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sng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Планируемые к привлечению</a:t>
            </a: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Дополнительные разработчики (ML, backend, frontend, DevOps), продвинутые серверные решения, бюджет на маркетинг и рекламные кампании.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6163000" y="1223675"/>
            <a:ext cx="3000000" cy="47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Планы по формированию команды проекта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Формирование команды из специалистов по машинному обучению, веб-разработки, а также DevOps для поддержки инфраструктуры проекта. Вакансии будут размещены на специализированных платформах и профессиональных сетях, включая LinkedIn и GitHub.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Планируемый способ получения дохода</a:t>
            </a:r>
            <a:endParaRPr b="1" i="0" sz="15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Основной доход планируется получать от оплаты пользователем фактически сэкономленного времени при использовании расширения. Дополнительные доходы предполагается получать от групповых лицензий для образовательных учреждений и корпоративных клиентов.</a:t>
            </a:r>
            <a:endParaRPr b="0" i="0" sz="1100" u="none" cap="none" strike="noStrike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 txBox="1"/>
          <p:nvPr/>
        </p:nvSpPr>
        <p:spPr>
          <a:xfrm>
            <a:off x="841900" y="1527763"/>
            <a:ext cx="3315600" cy="3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500">
                <a:solidFill>
                  <a:srgbClr val="0D0D0D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Бохонко </a:t>
            </a:r>
            <a:r>
              <a:rPr b="1" lang="ru-RU" sz="15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Михаил Александрович</a:t>
            </a:r>
            <a:endParaRPr b="1" sz="15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Roboto"/>
              <a:buChar char="●"/>
            </a:pPr>
            <a:r>
              <a:rPr b="1" lang="ru-RU" sz="15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Студент МФТИ 4-ый курс.</a:t>
            </a:r>
            <a:endParaRPr b="1" sz="15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Roboto"/>
              <a:buChar char="●"/>
            </a:pPr>
            <a:r>
              <a:rPr b="1" lang="ru-RU" sz="15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Победитель тренинга предпринимательских компетенций</a:t>
            </a:r>
            <a:endParaRPr b="1" sz="15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Roboto"/>
              <a:buChar char="●"/>
            </a:pPr>
            <a:r>
              <a:rPr b="1" lang="ru-RU" sz="15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Data-Scientist Sber</a:t>
            </a:r>
            <a:endParaRPr b="1" sz="15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Roboto"/>
              <a:buChar char="●"/>
            </a:pPr>
            <a:r>
              <a:rPr b="1" lang="ru-RU" sz="15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Сооснователь IT стартапов: SalesWing, SalesSynergy.</a:t>
            </a:r>
            <a:endParaRPr b="1" sz="15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Roboto"/>
              <a:buChar char="●"/>
            </a:pPr>
            <a:r>
              <a:rPr b="1" lang="ru-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Участник акселератора от МФТИ Физтех.Аэро</a:t>
            </a:r>
            <a:endParaRPr b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Roboto"/>
              <a:buChar char="●"/>
            </a:pPr>
            <a:r>
              <a:rPr b="1" lang="ru-RU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Участник акселератора от United Investors</a:t>
            </a:r>
            <a:endParaRPr b="1" sz="15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7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7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218" name="Google Shape;218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3" name="Google Shape;22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7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Квалификация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8"/>
          <p:cNvSpPr txBox="1"/>
          <p:nvPr/>
        </p:nvSpPr>
        <p:spPr>
          <a:xfrm>
            <a:off x="5508104" y="1988840"/>
            <a:ext cx="3672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Почта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bokhonko.ma@phystech.edu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89167686603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6922" y="4794411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 id="239" name="Google Shape;239;p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8"/>
          <p:cNvSpPr/>
          <p:nvPr/>
        </p:nvSpPr>
        <p:spPr>
          <a:xfrm>
            <a:off x="610391" y="2362297"/>
            <a:ext cx="3672300" cy="98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379400" y="2531825"/>
            <a:ext cx="4254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СтС-412321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Бохонко Михаил Александрович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