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5" r:id="rId1"/>
    <p:sldMasterId id="2147483684" r:id="rId2"/>
  </p:sldMasterIdLst>
  <p:notesMasterIdLst>
    <p:notesMasterId r:id="rId19"/>
  </p:notesMasterIdLst>
  <p:sldIdLst>
    <p:sldId id="275" r:id="rId3"/>
    <p:sldId id="273" r:id="rId4"/>
    <p:sldId id="278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7" r:id="rId13"/>
    <p:sldId id="288" r:id="rId14"/>
    <p:sldId id="291" r:id="rId15"/>
    <p:sldId id="292" r:id="rId16"/>
    <p:sldId id="286" r:id="rId17"/>
    <p:sldId id="290" r:id="rId18"/>
  </p:sldIdLst>
  <p:sldSz cx="12192000" cy="6858000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Gilroy" panose="020B0604020202020204" charset="-52"/>
      <p:regular r:id="rId24"/>
      <p:bold r:id="rId25"/>
    </p:embeddedFont>
    <p:embeddedFont>
      <p:font typeface="Gilroy Black" panose="00000A00000000000000" charset="-52"/>
      <p:bold r:id="rId26"/>
    </p:embeddedFont>
    <p:embeddedFont>
      <p:font typeface="Raleway" panose="020B0503030101060003" pitchFamily="34" charset="-52"/>
      <p:regular r:id="rId27"/>
      <p:bold r:id="rId28"/>
      <p:italic r:id="rId29"/>
      <p:boldItalic r:id="rId30"/>
    </p:embeddedFont>
    <p:embeddedFont>
      <p:font typeface="Tahoma" panose="020B0604030504040204" pitchFamily="34" charset="0"/>
      <p:regular r:id="rId31"/>
      <p:bold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797" userDrawn="1">
          <p15:clr>
            <a:srgbClr val="9AA0A6"/>
          </p15:clr>
        </p15:guide>
        <p15:guide id="2" pos="3976" userDrawn="1">
          <p15:clr>
            <a:srgbClr val="9AA0A6"/>
          </p15:clr>
        </p15:guide>
        <p15:guide id="3" pos="257" userDrawn="1">
          <p15:clr>
            <a:srgbClr val="9AA0A6"/>
          </p15:clr>
        </p15:guide>
        <p15:guide id="4" pos="7423" userDrawn="1">
          <p15:clr>
            <a:srgbClr val="9AA0A6"/>
          </p15:clr>
        </p15:guide>
        <p15:guide id="5" orient="horz" pos="2636" userDrawn="1">
          <p15:clr>
            <a:srgbClr val="9AA0A6"/>
          </p15:clr>
        </p15:guide>
        <p15:guide id="6" orient="horz" pos="278" userDrawn="1">
          <p15:clr>
            <a:srgbClr val="9AA0A6"/>
          </p15:clr>
        </p15:guide>
        <p15:guide id="7" orient="horz" pos="822" userDrawn="1">
          <p15:clr>
            <a:srgbClr val="9AA0A6"/>
          </p15:clr>
        </p15:guide>
        <p15:guide id="8" pos="2116" userDrawn="1">
          <p15:clr>
            <a:srgbClr val="9AA0A6"/>
          </p15:clr>
        </p15:guide>
        <p15:guide id="9" orient="horz" pos="2478" userDrawn="1">
          <p15:clr>
            <a:srgbClr val="9AA0A6"/>
          </p15:clr>
        </p15:guide>
        <p15:guide id="11" pos="2865" userDrawn="1">
          <p15:clr>
            <a:srgbClr val="9AA0A6"/>
          </p15:clr>
        </p15:guide>
        <p15:guide id="12" pos="5382" userDrawn="1">
          <p15:clr>
            <a:srgbClr val="9AA0A6"/>
          </p15:clr>
        </p15:guide>
        <p15:guide id="14" pos="3500" userDrawn="1">
          <p15:clr>
            <a:srgbClr val="9AA0A6"/>
          </p15:clr>
        </p15:guide>
        <p15:guide id="15" orient="horz" pos="958" userDrawn="1">
          <p15:clr>
            <a:srgbClr val="9AA0A6"/>
          </p15:clr>
        </p15:guide>
        <p15:guide id="18" orient="horz" pos="2999" userDrawn="1">
          <p15:clr>
            <a:srgbClr val="9AA0A6"/>
          </p15:clr>
        </p15:guide>
        <p15:guide id="19" orient="horz" pos="4042" userDrawn="1">
          <p15:clr>
            <a:srgbClr val="9AA0A6"/>
          </p15:clr>
        </p15:guide>
        <p15:guide id="22" orient="horz" pos="3816" userDrawn="1">
          <p15:clr>
            <a:srgbClr val="9AA0A6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7" roundtripDataSignature="AMtx7miUgR2XqFdkcy6qo/yzq3jABe0LI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78" autoAdjust="0"/>
    <p:restoredTop sz="94732" autoAdjust="0"/>
  </p:normalViewPr>
  <p:slideViewPr>
    <p:cSldViewPr snapToGrid="0">
      <p:cViewPr varScale="1">
        <p:scale>
          <a:sx n="105" d="100"/>
          <a:sy n="105" d="100"/>
        </p:scale>
        <p:origin x="1002" y="102"/>
      </p:cViewPr>
      <p:guideLst>
        <p:guide orient="horz" pos="1797"/>
        <p:guide pos="3976"/>
        <p:guide pos="257"/>
        <p:guide pos="7423"/>
        <p:guide orient="horz" pos="2636"/>
        <p:guide orient="horz" pos="278"/>
        <p:guide orient="horz" pos="822"/>
        <p:guide pos="2116"/>
        <p:guide orient="horz" pos="2478"/>
        <p:guide pos="2865"/>
        <p:guide pos="5382"/>
        <p:guide pos="3500"/>
        <p:guide orient="horz" pos="958"/>
        <p:guide orient="horz" pos="2999"/>
        <p:guide orient="horz" pos="4042"/>
        <p:guide orient="horz" pos="3816"/>
      </p:guideLst>
    </p:cSldViewPr>
  </p:slideViewPr>
  <p:notesTextViewPr>
    <p:cViewPr>
      <p:scale>
        <a:sx n="66" d="100"/>
        <a:sy n="66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7.fntdata"/><Relationship Id="rId39" Type="http://schemas.openxmlformats.org/officeDocument/2006/relationships/viewProps" Target="viewProps.xml"/><Relationship Id="rId21" Type="http://schemas.openxmlformats.org/officeDocument/2006/relationships/font" Target="fonts/font2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6.fntdata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5464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87F929-FACF-7AB0-ED0A-3DE01834F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3EAC23B-F040-6C51-AEF5-260C50891C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7D901A-A867-576E-F9CB-077FCD5E5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35606-E776-4DBA-A345-720CADE276F1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90E8598-4E16-2291-2D54-60BF2D813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6A9E2D5-A1A2-9852-CDF0-6658476CF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FF8E3-04E0-4830-96A8-2876EF1EE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9146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EC0C5C-A9BD-551F-E215-67A34BC27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75E600D-9D94-F5EB-6F08-56FF31C57D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9B2FF8B-B827-378D-F6AD-C176609ED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35606-E776-4DBA-A345-720CADE276F1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878A44-84A5-1472-BE8C-E1298871D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250744-35AA-AE41-5953-3A887A65D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FF8E3-04E0-4830-96A8-2876EF1EE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0622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D277D0-0823-7A9B-CFEF-3173A9863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C441102-53D7-42BF-8118-6CA944D739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BFB1E1B-F4E3-00AA-DC61-151C5D2D3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35606-E776-4DBA-A345-720CADE276F1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ACDD87-DA58-6B4B-76D3-FEE6997C2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EA90F9-1C51-1093-CD51-8B50F2475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FF8E3-04E0-4830-96A8-2876EF1EE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53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F03FB5-EE09-8CE6-72F0-8CE4D7C5F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79C4A83-AD9E-75C2-A93C-BAA8763C64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656ACA1-B8F1-0649-A327-4A0DF0ECBE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7BE911F-5CD0-A27B-ACB1-9D4B88AAD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35606-E776-4DBA-A345-720CADE276F1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965D9B7-AF22-3DBA-79A4-DD3F17A95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F81680B-6C7A-EF09-360A-76BBA16B9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FF8E3-04E0-4830-96A8-2876EF1EE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7224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1BCC37-83F5-3CF5-5C59-50E4C1890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BB8E29-CC24-5542-2D98-F6654B00CB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70F7C0F-DBCC-D61F-34A0-E813B97771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230DF27-D6D9-1A01-D0AA-1439A46992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7595EFF-E3D7-3139-847E-1B939339BA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645DDB2-9D2F-C55C-EA5B-4AB228556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35606-E776-4DBA-A345-720CADE276F1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1DA264B-7185-43E6-7829-B0E19FE04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B56C083-34C2-7892-6F97-820055ED8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FF8E3-04E0-4830-96A8-2876EF1EE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9492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6971B9-7AF1-A0DC-47BE-F0FA00776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15A95E0-DB09-201F-2BA7-064FC12F1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35606-E776-4DBA-A345-720CADE276F1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03FE0A4-D396-624E-547A-48A1A2F2F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9AD35B2-A871-ABC4-58A7-69B7B9BDE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FF8E3-04E0-4830-96A8-2876EF1EE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2855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D59C100-0D20-E805-11C4-9750869D3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35606-E776-4DBA-A345-720CADE276F1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41DD553-A81C-561F-293A-7D1145F60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B941C4C-97E6-8474-0714-1E21EE851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FF8E3-04E0-4830-96A8-2876EF1EE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69797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6;p10">
            <a:extLst>
              <a:ext uri="{FF2B5EF4-FFF2-40B4-BE49-F238E27FC236}">
                <a16:creationId xmlns:a16="http://schemas.microsoft.com/office/drawing/2014/main" id="{A1D0764F-D11B-831D-3312-72A354797185}"/>
              </a:ext>
            </a:extLst>
          </p:cNvPr>
          <p:cNvSpPr/>
          <p:nvPr userDrawn="1"/>
        </p:nvSpPr>
        <p:spPr>
          <a:xfrm>
            <a:off x="1" y="3908437"/>
            <a:ext cx="4057175" cy="2949563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" name="Google Shape;7;p10">
            <a:extLst>
              <a:ext uri="{FF2B5EF4-FFF2-40B4-BE49-F238E27FC236}">
                <a16:creationId xmlns:a16="http://schemas.microsoft.com/office/drawing/2014/main" id="{076145B9-1162-5C81-786E-5A7886DBF956}"/>
              </a:ext>
            </a:extLst>
          </p:cNvPr>
          <p:cNvSpPr/>
          <p:nvPr userDrawn="1"/>
        </p:nvSpPr>
        <p:spPr>
          <a:xfrm>
            <a:off x="4027506" y="5927333"/>
            <a:ext cx="8164495" cy="930667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" name="Google Shape;8;p10">
            <a:extLst>
              <a:ext uri="{FF2B5EF4-FFF2-40B4-BE49-F238E27FC236}">
                <a16:creationId xmlns:a16="http://schemas.microsoft.com/office/drawing/2014/main" id="{785CFA3D-D3A6-8BED-E43A-F0342D15F94F}"/>
              </a:ext>
            </a:extLst>
          </p:cNvPr>
          <p:cNvSpPr/>
          <p:nvPr userDrawn="1"/>
        </p:nvSpPr>
        <p:spPr>
          <a:xfrm>
            <a:off x="4027405" y="3908439"/>
            <a:ext cx="4725063" cy="20185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" name="Google Shape;9;p10">
            <a:extLst>
              <a:ext uri="{FF2B5EF4-FFF2-40B4-BE49-F238E27FC236}">
                <a16:creationId xmlns:a16="http://schemas.microsoft.com/office/drawing/2014/main" id="{097F05A8-D4DE-F815-BFD0-A05CA483B3AC}"/>
              </a:ext>
            </a:extLst>
          </p:cNvPr>
          <p:cNvSpPr/>
          <p:nvPr userDrawn="1"/>
        </p:nvSpPr>
        <p:spPr>
          <a:xfrm>
            <a:off x="8669221" y="3908439"/>
            <a:ext cx="3522780" cy="2018572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" name="Google Shape;10;p10">
            <a:extLst>
              <a:ext uri="{FF2B5EF4-FFF2-40B4-BE49-F238E27FC236}">
                <a16:creationId xmlns:a16="http://schemas.microsoft.com/office/drawing/2014/main" id="{34D557E3-E449-688C-9B1A-AA5F9CBA43CA}"/>
              </a:ext>
            </a:extLst>
          </p:cNvPr>
          <p:cNvSpPr/>
          <p:nvPr userDrawn="1"/>
        </p:nvSpPr>
        <p:spPr>
          <a:xfrm>
            <a:off x="8669221" y="1"/>
            <a:ext cx="3522780" cy="39093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2" name="Google Shape;13;p10">
            <a:extLst>
              <a:ext uri="{FF2B5EF4-FFF2-40B4-BE49-F238E27FC236}">
                <a16:creationId xmlns:a16="http://schemas.microsoft.com/office/drawing/2014/main" id="{CE058961-D29D-7E0D-87CD-6C8091B61D44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  <a:biLevel thresh="75000"/>
          </a:blip>
          <a:srcRect/>
          <a:stretch/>
        </p:blipFill>
        <p:spPr>
          <a:xfrm>
            <a:off x="439382" y="450644"/>
            <a:ext cx="1645923" cy="432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F1D9E52-943E-EADB-51DF-7E0E7A6AB6E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499" y="498736"/>
            <a:ext cx="1137668" cy="34871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6791460-B6CB-80EF-0173-6C1DCB8645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-1" r="94682" b="91527"/>
          <a:stretch/>
        </p:blipFill>
        <p:spPr>
          <a:xfrm>
            <a:off x="3588199" y="345962"/>
            <a:ext cx="753824" cy="641418"/>
          </a:xfrm>
          <a:prstGeom prst="rect">
            <a:avLst/>
          </a:prstGeom>
        </p:spPr>
      </p:pic>
      <p:pic>
        <p:nvPicPr>
          <p:cNvPr id="13" name="Рисунок 6">
            <a:extLst>
              <a:ext uri="{FF2B5EF4-FFF2-40B4-BE49-F238E27FC236}">
                <a16:creationId xmlns:a16="http://schemas.microsoft.com/office/drawing/2014/main" id="{59D181FD-57BC-92DD-AA82-5CDAB76B5EF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144417" y="666671"/>
            <a:ext cx="2572388" cy="2530561"/>
          </a:xfrm>
          <a:custGeom>
            <a:avLst/>
            <a:gdLst>
              <a:gd name="connsiteX0" fmla="*/ 0 w 3514725"/>
              <a:gd name="connsiteY0" fmla="*/ 0 h 3457575"/>
              <a:gd name="connsiteX1" fmla="*/ 3514725 w 3514725"/>
              <a:gd name="connsiteY1" fmla="*/ 0 h 3457575"/>
              <a:gd name="connsiteX2" fmla="*/ 3514725 w 3514725"/>
              <a:gd name="connsiteY2" fmla="*/ 3457575 h 3457575"/>
              <a:gd name="connsiteX3" fmla="*/ 0 w 3514725"/>
              <a:gd name="connsiteY3" fmla="*/ 3457575 h 3457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4725" h="3457575">
                <a:moveTo>
                  <a:pt x="0" y="0"/>
                </a:moveTo>
                <a:lnTo>
                  <a:pt x="3514725" y="0"/>
                </a:lnTo>
                <a:lnTo>
                  <a:pt x="3514725" y="3457575"/>
                </a:lnTo>
                <a:lnTo>
                  <a:pt x="0" y="3457575"/>
                </a:lnTo>
                <a:close/>
              </a:path>
            </a:pathLst>
          </a:custGeom>
        </p:spPr>
      </p:pic>
      <p:pic>
        <p:nvPicPr>
          <p:cNvPr id="15" name="Picture 4">
            <a:extLst>
              <a:ext uri="{FF2B5EF4-FFF2-40B4-BE49-F238E27FC236}">
                <a16:creationId xmlns:a16="http://schemas.microsoft.com/office/drawing/2014/main" id="{0CAAA025-BEE6-3E9A-EC5B-4412FE2098C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4697" y="112570"/>
            <a:ext cx="849028" cy="1333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75438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20;p12">
            <a:extLst>
              <a:ext uri="{FF2B5EF4-FFF2-40B4-BE49-F238E27FC236}">
                <a16:creationId xmlns:a16="http://schemas.microsoft.com/office/drawing/2014/main" id="{EB64946A-78D9-2805-97CE-DC28C138C64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0938144" y="142068"/>
            <a:ext cx="994281" cy="78348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Google Shape;21;p12">
            <a:extLst>
              <a:ext uri="{FF2B5EF4-FFF2-40B4-BE49-F238E27FC236}">
                <a16:creationId xmlns:a16="http://schemas.microsoft.com/office/drawing/2014/main" id="{DCADEB0F-AFED-054E-94D9-2547825B9B38}"/>
              </a:ext>
            </a:extLst>
          </p:cNvPr>
          <p:cNvGrpSpPr/>
          <p:nvPr userDrawn="1"/>
        </p:nvGrpSpPr>
        <p:grpSpPr>
          <a:xfrm>
            <a:off x="2" y="724036"/>
            <a:ext cx="2624903" cy="123086"/>
            <a:chOff x="0" y="556376"/>
            <a:chExt cx="2624903" cy="369327"/>
          </a:xfrm>
        </p:grpSpPr>
        <p:sp>
          <p:nvSpPr>
            <p:cNvPr id="9" name="Google Shape;22;p12">
              <a:extLst>
                <a:ext uri="{FF2B5EF4-FFF2-40B4-BE49-F238E27FC236}">
                  <a16:creationId xmlns:a16="http://schemas.microsoft.com/office/drawing/2014/main" id="{241C8859-B0C0-035F-2718-B1EEBBB98BD7}"/>
                </a:ext>
              </a:extLst>
            </p:cNvPr>
            <p:cNvSpPr/>
            <p:nvPr/>
          </p:nvSpPr>
          <p:spPr>
            <a:xfrm>
              <a:off x="0" y="556376"/>
              <a:ext cx="1294463" cy="36932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0" name="Google Shape;23;p12">
              <a:extLst>
                <a:ext uri="{FF2B5EF4-FFF2-40B4-BE49-F238E27FC236}">
                  <a16:creationId xmlns:a16="http://schemas.microsoft.com/office/drawing/2014/main" id="{D5B974B5-30DB-E4CA-66E6-3A5CE56DB079}"/>
                </a:ext>
              </a:extLst>
            </p:cNvPr>
            <p:cNvSpPr/>
            <p:nvPr/>
          </p:nvSpPr>
          <p:spPr>
            <a:xfrm>
              <a:off x="336583" y="556376"/>
              <a:ext cx="1294463" cy="36932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1" name="Google Shape;24;p12">
              <a:extLst>
                <a:ext uri="{FF2B5EF4-FFF2-40B4-BE49-F238E27FC236}">
                  <a16:creationId xmlns:a16="http://schemas.microsoft.com/office/drawing/2014/main" id="{0513E26F-D5A5-B495-85EA-2F016C263F07}"/>
                </a:ext>
              </a:extLst>
            </p:cNvPr>
            <p:cNvSpPr/>
            <p:nvPr/>
          </p:nvSpPr>
          <p:spPr>
            <a:xfrm>
              <a:off x="673165" y="556376"/>
              <a:ext cx="1294463" cy="36932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2" name="Google Shape;25;p12">
              <a:extLst>
                <a:ext uri="{FF2B5EF4-FFF2-40B4-BE49-F238E27FC236}">
                  <a16:creationId xmlns:a16="http://schemas.microsoft.com/office/drawing/2014/main" id="{731B0AE5-0968-969E-4352-13AC080042EC}"/>
                </a:ext>
              </a:extLst>
            </p:cNvPr>
            <p:cNvSpPr/>
            <p:nvPr/>
          </p:nvSpPr>
          <p:spPr>
            <a:xfrm>
              <a:off x="993857" y="556376"/>
              <a:ext cx="1294463" cy="36932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3" name="Google Shape;26;p12">
              <a:extLst>
                <a:ext uri="{FF2B5EF4-FFF2-40B4-BE49-F238E27FC236}">
                  <a16:creationId xmlns:a16="http://schemas.microsoft.com/office/drawing/2014/main" id="{987E196A-1059-8CA2-DC06-F5BA6A71FA3C}"/>
                </a:ext>
              </a:extLst>
            </p:cNvPr>
            <p:cNvSpPr/>
            <p:nvPr/>
          </p:nvSpPr>
          <p:spPr>
            <a:xfrm>
              <a:off x="1330440" y="556376"/>
              <a:ext cx="1294463" cy="36932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2" name="Google Shape;17;p12">
            <a:extLst>
              <a:ext uri="{FF2B5EF4-FFF2-40B4-BE49-F238E27FC236}">
                <a16:creationId xmlns:a16="http://schemas.microsoft.com/office/drawing/2014/main" id="{92370E5C-875E-CEDE-878D-1F01F4ADEF4B}"/>
              </a:ext>
            </a:extLst>
          </p:cNvPr>
          <p:cNvSpPr/>
          <p:nvPr userDrawn="1"/>
        </p:nvSpPr>
        <p:spPr>
          <a:xfrm>
            <a:off x="2" y="6351157"/>
            <a:ext cx="656167" cy="5068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" name="Google Shape;28;p12">
            <a:extLst>
              <a:ext uri="{FF2B5EF4-FFF2-40B4-BE49-F238E27FC236}">
                <a16:creationId xmlns:a16="http://schemas.microsoft.com/office/drawing/2014/main" id="{A4D940FD-4459-E7AF-AE45-A65266632069}"/>
              </a:ext>
            </a:extLst>
          </p:cNvPr>
          <p:cNvSpPr txBox="1"/>
          <p:nvPr userDrawn="1"/>
        </p:nvSpPr>
        <p:spPr>
          <a:xfrm>
            <a:off x="732050" y="6457497"/>
            <a:ext cx="4333702" cy="281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1000"/>
              <a:buFont typeface="Arial"/>
              <a:buNone/>
            </a:pPr>
            <a:r>
              <a:rPr lang="ru-RU" sz="1000" b="1" dirty="0">
                <a:solidFill>
                  <a:srgbClr val="BFBFBF"/>
                </a:solidFill>
                <a:latin typeface="Raleway"/>
                <a:ea typeface="Raleway"/>
                <a:cs typeface="Raleway"/>
                <a:sym typeface="Raleway"/>
              </a:rPr>
              <a:t>Пространство развития студенческого технологического предпринимательства</a:t>
            </a:r>
            <a:endParaRPr dirty="0"/>
          </a:p>
        </p:txBody>
      </p:sp>
      <p:sp>
        <p:nvSpPr>
          <p:cNvPr id="4" name="Google Shape;17;p12">
            <a:extLst>
              <a:ext uri="{FF2B5EF4-FFF2-40B4-BE49-F238E27FC236}">
                <a16:creationId xmlns:a16="http://schemas.microsoft.com/office/drawing/2014/main" id="{CEDA715E-F7D7-B825-A82C-50B29C6FD512}"/>
              </a:ext>
            </a:extLst>
          </p:cNvPr>
          <p:cNvSpPr/>
          <p:nvPr userDrawn="1"/>
        </p:nvSpPr>
        <p:spPr>
          <a:xfrm>
            <a:off x="11535831" y="6380286"/>
            <a:ext cx="656167" cy="506843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" name="Google Shape;18;p12">
            <a:extLst>
              <a:ext uri="{FF2B5EF4-FFF2-40B4-BE49-F238E27FC236}">
                <a16:creationId xmlns:a16="http://schemas.microsoft.com/office/drawing/2014/main" id="{67ACA104-2125-7B16-C4D8-D9A7088C8BD6}"/>
              </a:ext>
            </a:extLst>
          </p:cNvPr>
          <p:cNvSpPr txBox="1"/>
          <p:nvPr userDrawn="1"/>
        </p:nvSpPr>
        <p:spPr>
          <a:xfrm>
            <a:off x="11615868" y="6457497"/>
            <a:ext cx="48823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4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‹#›</a:t>
            </a:fld>
            <a:endParaRPr sz="1400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5" name="Рисунок 14" descr="Изображение выглядит как символ, круг, Графика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CBCBCF32-75F0-1D9D-6566-CC235964B58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2850" y="6418827"/>
            <a:ext cx="410469" cy="403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4733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7;p12">
            <a:extLst>
              <a:ext uri="{FF2B5EF4-FFF2-40B4-BE49-F238E27FC236}">
                <a16:creationId xmlns:a16="http://schemas.microsoft.com/office/drawing/2014/main" id="{587E7347-3A65-7134-1752-585E8800C387}"/>
              </a:ext>
            </a:extLst>
          </p:cNvPr>
          <p:cNvSpPr/>
          <p:nvPr userDrawn="1"/>
        </p:nvSpPr>
        <p:spPr>
          <a:xfrm>
            <a:off x="2" y="6351157"/>
            <a:ext cx="656167" cy="5068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" name="Google Shape;20;p12">
            <a:extLst>
              <a:ext uri="{FF2B5EF4-FFF2-40B4-BE49-F238E27FC236}">
                <a16:creationId xmlns:a16="http://schemas.microsoft.com/office/drawing/2014/main" id="{EB64946A-78D9-2805-97CE-DC28C138C64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0938144" y="142068"/>
            <a:ext cx="994281" cy="78348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Google Shape;21;p12">
            <a:extLst>
              <a:ext uri="{FF2B5EF4-FFF2-40B4-BE49-F238E27FC236}">
                <a16:creationId xmlns:a16="http://schemas.microsoft.com/office/drawing/2014/main" id="{DCADEB0F-AFED-054E-94D9-2547825B9B38}"/>
              </a:ext>
            </a:extLst>
          </p:cNvPr>
          <p:cNvGrpSpPr/>
          <p:nvPr userDrawn="1"/>
        </p:nvGrpSpPr>
        <p:grpSpPr>
          <a:xfrm>
            <a:off x="0" y="379782"/>
            <a:ext cx="2624903" cy="123086"/>
            <a:chOff x="0" y="556376"/>
            <a:chExt cx="2624903" cy="369327"/>
          </a:xfrm>
        </p:grpSpPr>
        <p:sp>
          <p:nvSpPr>
            <p:cNvPr id="9" name="Google Shape;22;p12">
              <a:extLst>
                <a:ext uri="{FF2B5EF4-FFF2-40B4-BE49-F238E27FC236}">
                  <a16:creationId xmlns:a16="http://schemas.microsoft.com/office/drawing/2014/main" id="{241C8859-B0C0-035F-2718-B1EEBBB98BD7}"/>
                </a:ext>
              </a:extLst>
            </p:cNvPr>
            <p:cNvSpPr/>
            <p:nvPr/>
          </p:nvSpPr>
          <p:spPr>
            <a:xfrm>
              <a:off x="0" y="556376"/>
              <a:ext cx="1294463" cy="36932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0" name="Google Shape;23;p12">
              <a:extLst>
                <a:ext uri="{FF2B5EF4-FFF2-40B4-BE49-F238E27FC236}">
                  <a16:creationId xmlns:a16="http://schemas.microsoft.com/office/drawing/2014/main" id="{D5B974B5-30DB-E4CA-66E6-3A5CE56DB079}"/>
                </a:ext>
              </a:extLst>
            </p:cNvPr>
            <p:cNvSpPr/>
            <p:nvPr/>
          </p:nvSpPr>
          <p:spPr>
            <a:xfrm>
              <a:off x="336583" y="556376"/>
              <a:ext cx="1294463" cy="36932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1" name="Google Shape;24;p12">
              <a:extLst>
                <a:ext uri="{FF2B5EF4-FFF2-40B4-BE49-F238E27FC236}">
                  <a16:creationId xmlns:a16="http://schemas.microsoft.com/office/drawing/2014/main" id="{0513E26F-D5A5-B495-85EA-2F016C263F07}"/>
                </a:ext>
              </a:extLst>
            </p:cNvPr>
            <p:cNvSpPr/>
            <p:nvPr/>
          </p:nvSpPr>
          <p:spPr>
            <a:xfrm>
              <a:off x="673165" y="556376"/>
              <a:ext cx="1294463" cy="36932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2" name="Google Shape;25;p12">
              <a:extLst>
                <a:ext uri="{FF2B5EF4-FFF2-40B4-BE49-F238E27FC236}">
                  <a16:creationId xmlns:a16="http://schemas.microsoft.com/office/drawing/2014/main" id="{731B0AE5-0968-969E-4352-13AC080042EC}"/>
                </a:ext>
              </a:extLst>
            </p:cNvPr>
            <p:cNvSpPr/>
            <p:nvPr/>
          </p:nvSpPr>
          <p:spPr>
            <a:xfrm>
              <a:off x="993857" y="556376"/>
              <a:ext cx="1294463" cy="36932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3" name="Google Shape;26;p12">
              <a:extLst>
                <a:ext uri="{FF2B5EF4-FFF2-40B4-BE49-F238E27FC236}">
                  <a16:creationId xmlns:a16="http://schemas.microsoft.com/office/drawing/2014/main" id="{987E196A-1059-8CA2-DC06-F5BA6A71FA3C}"/>
                </a:ext>
              </a:extLst>
            </p:cNvPr>
            <p:cNvSpPr/>
            <p:nvPr/>
          </p:nvSpPr>
          <p:spPr>
            <a:xfrm>
              <a:off x="1330440" y="556376"/>
              <a:ext cx="1294463" cy="36932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29" name="Google Shape;28;p12">
            <a:extLst>
              <a:ext uri="{FF2B5EF4-FFF2-40B4-BE49-F238E27FC236}">
                <a16:creationId xmlns:a16="http://schemas.microsoft.com/office/drawing/2014/main" id="{6780CE9D-2D8B-8B72-E554-3DE277DBF8A0}"/>
              </a:ext>
            </a:extLst>
          </p:cNvPr>
          <p:cNvSpPr txBox="1"/>
          <p:nvPr userDrawn="1"/>
        </p:nvSpPr>
        <p:spPr>
          <a:xfrm>
            <a:off x="732050" y="6457497"/>
            <a:ext cx="4333702" cy="281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1000"/>
              <a:buFont typeface="Arial"/>
              <a:buNone/>
            </a:pPr>
            <a:r>
              <a:rPr lang="ru-RU" sz="1000" b="1" dirty="0">
                <a:solidFill>
                  <a:srgbClr val="BFBFBF"/>
                </a:solidFill>
                <a:latin typeface="Raleway"/>
                <a:ea typeface="Raleway"/>
                <a:cs typeface="Raleway"/>
                <a:sym typeface="Raleway"/>
              </a:rPr>
              <a:t>Пространство развития студенческого технологического предпринимательства</a:t>
            </a:r>
            <a:endParaRPr dirty="0"/>
          </a:p>
        </p:txBody>
      </p:sp>
      <p:sp>
        <p:nvSpPr>
          <p:cNvPr id="2" name="Google Shape;17;p12">
            <a:extLst>
              <a:ext uri="{FF2B5EF4-FFF2-40B4-BE49-F238E27FC236}">
                <a16:creationId xmlns:a16="http://schemas.microsoft.com/office/drawing/2014/main" id="{F9E6D3D7-E198-FA0C-FE75-4503E57DEE4C}"/>
              </a:ext>
            </a:extLst>
          </p:cNvPr>
          <p:cNvSpPr/>
          <p:nvPr userDrawn="1"/>
        </p:nvSpPr>
        <p:spPr>
          <a:xfrm>
            <a:off x="11535831" y="6380286"/>
            <a:ext cx="656167" cy="506843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" name="Google Shape;18;p12">
            <a:extLst>
              <a:ext uri="{FF2B5EF4-FFF2-40B4-BE49-F238E27FC236}">
                <a16:creationId xmlns:a16="http://schemas.microsoft.com/office/drawing/2014/main" id="{9B6F3D0E-9C75-8C43-88DF-DA5A902D3FD7}"/>
              </a:ext>
            </a:extLst>
          </p:cNvPr>
          <p:cNvSpPr txBox="1"/>
          <p:nvPr userDrawn="1"/>
        </p:nvSpPr>
        <p:spPr>
          <a:xfrm>
            <a:off x="11615868" y="6457497"/>
            <a:ext cx="48823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4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‹#›</a:t>
            </a:fld>
            <a:endParaRPr sz="1400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4" name="Рисунок 13" descr="Изображение выглядит как символ, круг, Графика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8DA9FF6C-7016-11D6-C39D-1F3FC651EAE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2850" y="6418827"/>
            <a:ext cx="410469" cy="403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3204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6;p12">
            <a:extLst>
              <a:ext uri="{FF2B5EF4-FFF2-40B4-BE49-F238E27FC236}">
                <a16:creationId xmlns:a16="http://schemas.microsoft.com/office/drawing/2014/main" id="{7EA9FF61-F177-A504-AB99-D42179CEABFB}"/>
              </a:ext>
            </a:extLst>
          </p:cNvPr>
          <p:cNvSpPr/>
          <p:nvPr userDrawn="1"/>
        </p:nvSpPr>
        <p:spPr>
          <a:xfrm>
            <a:off x="10756900" y="6351157"/>
            <a:ext cx="1435100" cy="512763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tx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" name="Google Shape;17;p12">
            <a:extLst>
              <a:ext uri="{FF2B5EF4-FFF2-40B4-BE49-F238E27FC236}">
                <a16:creationId xmlns:a16="http://schemas.microsoft.com/office/drawing/2014/main" id="{587E7347-3A65-7134-1752-585E8800C387}"/>
              </a:ext>
            </a:extLst>
          </p:cNvPr>
          <p:cNvSpPr/>
          <p:nvPr userDrawn="1"/>
        </p:nvSpPr>
        <p:spPr>
          <a:xfrm>
            <a:off x="2" y="6351157"/>
            <a:ext cx="656167" cy="506843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8" name="Google Shape;21;p12">
            <a:extLst>
              <a:ext uri="{FF2B5EF4-FFF2-40B4-BE49-F238E27FC236}">
                <a16:creationId xmlns:a16="http://schemas.microsoft.com/office/drawing/2014/main" id="{DCADEB0F-AFED-054E-94D9-2547825B9B38}"/>
              </a:ext>
            </a:extLst>
          </p:cNvPr>
          <p:cNvGrpSpPr/>
          <p:nvPr userDrawn="1"/>
        </p:nvGrpSpPr>
        <p:grpSpPr>
          <a:xfrm>
            <a:off x="0" y="379782"/>
            <a:ext cx="2624903" cy="123086"/>
            <a:chOff x="0" y="556376"/>
            <a:chExt cx="2624903" cy="369327"/>
          </a:xfrm>
        </p:grpSpPr>
        <p:sp>
          <p:nvSpPr>
            <p:cNvPr id="9" name="Google Shape;22;p12">
              <a:extLst>
                <a:ext uri="{FF2B5EF4-FFF2-40B4-BE49-F238E27FC236}">
                  <a16:creationId xmlns:a16="http://schemas.microsoft.com/office/drawing/2014/main" id="{241C8859-B0C0-035F-2718-B1EEBBB98BD7}"/>
                </a:ext>
              </a:extLst>
            </p:cNvPr>
            <p:cNvSpPr/>
            <p:nvPr/>
          </p:nvSpPr>
          <p:spPr>
            <a:xfrm>
              <a:off x="0" y="556376"/>
              <a:ext cx="1294463" cy="36932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0" name="Google Shape;23;p12">
              <a:extLst>
                <a:ext uri="{FF2B5EF4-FFF2-40B4-BE49-F238E27FC236}">
                  <a16:creationId xmlns:a16="http://schemas.microsoft.com/office/drawing/2014/main" id="{D5B974B5-30DB-E4CA-66E6-3A5CE56DB079}"/>
                </a:ext>
              </a:extLst>
            </p:cNvPr>
            <p:cNvSpPr/>
            <p:nvPr/>
          </p:nvSpPr>
          <p:spPr>
            <a:xfrm>
              <a:off x="336583" y="556376"/>
              <a:ext cx="1294463" cy="36932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1" name="Google Shape;24;p12">
              <a:extLst>
                <a:ext uri="{FF2B5EF4-FFF2-40B4-BE49-F238E27FC236}">
                  <a16:creationId xmlns:a16="http://schemas.microsoft.com/office/drawing/2014/main" id="{0513E26F-D5A5-B495-85EA-2F016C263F07}"/>
                </a:ext>
              </a:extLst>
            </p:cNvPr>
            <p:cNvSpPr/>
            <p:nvPr/>
          </p:nvSpPr>
          <p:spPr>
            <a:xfrm>
              <a:off x="673165" y="556376"/>
              <a:ext cx="1294463" cy="36932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2" name="Google Shape;25;p12">
              <a:extLst>
                <a:ext uri="{FF2B5EF4-FFF2-40B4-BE49-F238E27FC236}">
                  <a16:creationId xmlns:a16="http://schemas.microsoft.com/office/drawing/2014/main" id="{731B0AE5-0968-969E-4352-13AC080042EC}"/>
                </a:ext>
              </a:extLst>
            </p:cNvPr>
            <p:cNvSpPr/>
            <p:nvPr/>
          </p:nvSpPr>
          <p:spPr>
            <a:xfrm>
              <a:off x="993857" y="556376"/>
              <a:ext cx="1294463" cy="36932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3" name="Google Shape;26;p12">
              <a:extLst>
                <a:ext uri="{FF2B5EF4-FFF2-40B4-BE49-F238E27FC236}">
                  <a16:creationId xmlns:a16="http://schemas.microsoft.com/office/drawing/2014/main" id="{987E196A-1059-8CA2-DC06-F5BA6A71FA3C}"/>
                </a:ext>
              </a:extLst>
            </p:cNvPr>
            <p:cNvSpPr/>
            <p:nvPr/>
          </p:nvSpPr>
          <p:spPr>
            <a:xfrm>
              <a:off x="1330440" y="556376"/>
              <a:ext cx="1294463" cy="36932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29" name="Google Shape;28;p12">
            <a:extLst>
              <a:ext uri="{FF2B5EF4-FFF2-40B4-BE49-F238E27FC236}">
                <a16:creationId xmlns:a16="http://schemas.microsoft.com/office/drawing/2014/main" id="{6780CE9D-2D8B-8B72-E554-3DE277DBF8A0}"/>
              </a:ext>
            </a:extLst>
          </p:cNvPr>
          <p:cNvSpPr txBox="1"/>
          <p:nvPr userDrawn="1"/>
        </p:nvSpPr>
        <p:spPr>
          <a:xfrm>
            <a:off x="732050" y="6457497"/>
            <a:ext cx="4333702" cy="281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1000"/>
              <a:buFont typeface="Arial"/>
              <a:buNone/>
            </a:pPr>
            <a:r>
              <a:rPr lang="ru-RU" sz="1000" b="1" dirty="0">
                <a:solidFill>
                  <a:srgbClr val="BFBFBF"/>
                </a:solidFill>
                <a:latin typeface="Raleway"/>
                <a:ea typeface="Raleway"/>
                <a:cs typeface="Raleway"/>
                <a:sym typeface="Raleway"/>
              </a:rPr>
              <a:t>Проектная сессия. Тренинги предпринимательских компетенций</a:t>
            </a:r>
            <a:endParaRPr dirty="0"/>
          </a:p>
        </p:txBody>
      </p:sp>
      <p:pic>
        <p:nvPicPr>
          <p:cNvPr id="30" name="Google Shape;19;p12">
            <a:extLst>
              <a:ext uri="{FF2B5EF4-FFF2-40B4-BE49-F238E27FC236}">
                <a16:creationId xmlns:a16="http://schemas.microsoft.com/office/drawing/2014/main" id="{46BCEC2E-7795-B06D-DFB5-936170F18705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0998202" y="6440441"/>
            <a:ext cx="974724" cy="292484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18;p12">
            <a:extLst>
              <a:ext uri="{FF2B5EF4-FFF2-40B4-BE49-F238E27FC236}">
                <a16:creationId xmlns:a16="http://schemas.microsoft.com/office/drawing/2014/main" id="{170E11B0-6A6F-0B83-D116-386CC9E7C011}"/>
              </a:ext>
            </a:extLst>
          </p:cNvPr>
          <p:cNvSpPr txBox="1"/>
          <p:nvPr userDrawn="1"/>
        </p:nvSpPr>
        <p:spPr>
          <a:xfrm>
            <a:off x="80039" y="6428368"/>
            <a:ext cx="48823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4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‹#›</a:t>
            </a:fld>
            <a:endParaRPr sz="1400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35284446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21;p12">
            <a:extLst>
              <a:ext uri="{FF2B5EF4-FFF2-40B4-BE49-F238E27FC236}">
                <a16:creationId xmlns:a16="http://schemas.microsoft.com/office/drawing/2014/main" id="{DCADEB0F-AFED-054E-94D9-2547825B9B38}"/>
              </a:ext>
            </a:extLst>
          </p:cNvPr>
          <p:cNvGrpSpPr/>
          <p:nvPr userDrawn="1"/>
        </p:nvGrpSpPr>
        <p:grpSpPr>
          <a:xfrm>
            <a:off x="0" y="318239"/>
            <a:ext cx="2624903" cy="123086"/>
            <a:chOff x="0" y="556376"/>
            <a:chExt cx="2624903" cy="369327"/>
          </a:xfrm>
        </p:grpSpPr>
        <p:sp>
          <p:nvSpPr>
            <p:cNvPr id="9" name="Google Shape;22;p12">
              <a:extLst>
                <a:ext uri="{FF2B5EF4-FFF2-40B4-BE49-F238E27FC236}">
                  <a16:creationId xmlns:a16="http://schemas.microsoft.com/office/drawing/2014/main" id="{241C8859-B0C0-035F-2718-B1EEBBB98BD7}"/>
                </a:ext>
              </a:extLst>
            </p:cNvPr>
            <p:cNvSpPr/>
            <p:nvPr/>
          </p:nvSpPr>
          <p:spPr>
            <a:xfrm>
              <a:off x="0" y="556376"/>
              <a:ext cx="1294463" cy="36932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0" name="Google Shape;23;p12">
              <a:extLst>
                <a:ext uri="{FF2B5EF4-FFF2-40B4-BE49-F238E27FC236}">
                  <a16:creationId xmlns:a16="http://schemas.microsoft.com/office/drawing/2014/main" id="{D5B974B5-30DB-E4CA-66E6-3A5CE56DB079}"/>
                </a:ext>
              </a:extLst>
            </p:cNvPr>
            <p:cNvSpPr/>
            <p:nvPr/>
          </p:nvSpPr>
          <p:spPr>
            <a:xfrm>
              <a:off x="336583" y="556376"/>
              <a:ext cx="1294463" cy="36932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1" name="Google Shape;24;p12">
              <a:extLst>
                <a:ext uri="{FF2B5EF4-FFF2-40B4-BE49-F238E27FC236}">
                  <a16:creationId xmlns:a16="http://schemas.microsoft.com/office/drawing/2014/main" id="{0513E26F-D5A5-B495-85EA-2F016C263F07}"/>
                </a:ext>
              </a:extLst>
            </p:cNvPr>
            <p:cNvSpPr/>
            <p:nvPr/>
          </p:nvSpPr>
          <p:spPr>
            <a:xfrm>
              <a:off x="673165" y="556376"/>
              <a:ext cx="1294463" cy="36932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2" name="Google Shape;25;p12">
              <a:extLst>
                <a:ext uri="{FF2B5EF4-FFF2-40B4-BE49-F238E27FC236}">
                  <a16:creationId xmlns:a16="http://schemas.microsoft.com/office/drawing/2014/main" id="{731B0AE5-0968-969E-4352-13AC080042EC}"/>
                </a:ext>
              </a:extLst>
            </p:cNvPr>
            <p:cNvSpPr/>
            <p:nvPr/>
          </p:nvSpPr>
          <p:spPr>
            <a:xfrm>
              <a:off x="993857" y="556376"/>
              <a:ext cx="1294463" cy="36932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3" name="Google Shape;26;p12">
              <a:extLst>
                <a:ext uri="{FF2B5EF4-FFF2-40B4-BE49-F238E27FC236}">
                  <a16:creationId xmlns:a16="http://schemas.microsoft.com/office/drawing/2014/main" id="{987E196A-1059-8CA2-DC06-F5BA6A71FA3C}"/>
                </a:ext>
              </a:extLst>
            </p:cNvPr>
            <p:cNvSpPr/>
            <p:nvPr/>
          </p:nvSpPr>
          <p:spPr>
            <a:xfrm>
              <a:off x="1330440" y="556376"/>
              <a:ext cx="1294463" cy="36932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pic>
        <p:nvPicPr>
          <p:cNvPr id="16" name="Google Shape;13;p10">
            <a:extLst>
              <a:ext uri="{FF2B5EF4-FFF2-40B4-BE49-F238E27FC236}">
                <a16:creationId xmlns:a16="http://schemas.microsoft.com/office/drawing/2014/main" id="{33A5AFEB-FE8C-B8CF-2FA6-46C4DE9D3439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  <a:biLevel thresh="50000"/>
          </a:blip>
          <a:srcRect/>
          <a:stretch/>
        </p:blipFill>
        <p:spPr>
          <a:xfrm>
            <a:off x="418791" y="588227"/>
            <a:ext cx="1072936" cy="2816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20;p12">
            <a:extLst>
              <a:ext uri="{FF2B5EF4-FFF2-40B4-BE49-F238E27FC236}">
                <a16:creationId xmlns:a16="http://schemas.microsoft.com/office/drawing/2014/main" id="{3C7FB68A-3D56-4508-E725-042D2469303A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757874" y="472068"/>
            <a:ext cx="609248" cy="480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88A453C8-2805-AF32-7A20-2BB57D0BD5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-1" r="94682" b="91527"/>
          <a:stretch/>
        </p:blipFill>
        <p:spPr>
          <a:xfrm>
            <a:off x="3477859" y="472068"/>
            <a:ext cx="564213" cy="480081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60D3716-1C18-CD4E-D915-426D895B595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230" y="533870"/>
            <a:ext cx="927519" cy="284297"/>
          </a:xfrm>
          <a:prstGeom prst="rect">
            <a:avLst/>
          </a:prstGeom>
        </p:spPr>
      </p:pic>
      <p:sp>
        <p:nvSpPr>
          <p:cNvPr id="3" name="Google Shape;17;p12">
            <a:extLst>
              <a:ext uri="{FF2B5EF4-FFF2-40B4-BE49-F238E27FC236}">
                <a16:creationId xmlns:a16="http://schemas.microsoft.com/office/drawing/2014/main" id="{6E5B4DE0-AC42-D2E9-07C3-E2C46BD398E3}"/>
              </a:ext>
            </a:extLst>
          </p:cNvPr>
          <p:cNvSpPr/>
          <p:nvPr userDrawn="1"/>
        </p:nvSpPr>
        <p:spPr>
          <a:xfrm>
            <a:off x="2" y="6351157"/>
            <a:ext cx="656167" cy="5068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" name="Google Shape;28;p12">
            <a:extLst>
              <a:ext uri="{FF2B5EF4-FFF2-40B4-BE49-F238E27FC236}">
                <a16:creationId xmlns:a16="http://schemas.microsoft.com/office/drawing/2014/main" id="{15C85068-DFB7-B4A7-2862-6FFFDA21FDFB}"/>
              </a:ext>
            </a:extLst>
          </p:cNvPr>
          <p:cNvSpPr txBox="1"/>
          <p:nvPr userDrawn="1"/>
        </p:nvSpPr>
        <p:spPr>
          <a:xfrm>
            <a:off x="732050" y="6457497"/>
            <a:ext cx="4333702" cy="281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1000"/>
              <a:buFont typeface="Arial"/>
              <a:buNone/>
            </a:pPr>
            <a:r>
              <a:rPr lang="ru-RU" sz="1000" b="1" dirty="0">
                <a:solidFill>
                  <a:srgbClr val="BFBFBF"/>
                </a:solidFill>
                <a:latin typeface="Raleway"/>
                <a:ea typeface="Raleway"/>
                <a:cs typeface="Raleway"/>
                <a:sym typeface="Raleway"/>
              </a:rPr>
              <a:t>Пространство развития студенческого технологического предпринимательства</a:t>
            </a:r>
            <a:endParaRPr dirty="0"/>
          </a:p>
        </p:txBody>
      </p:sp>
      <p:sp>
        <p:nvSpPr>
          <p:cNvPr id="7" name="Google Shape;17;p12">
            <a:extLst>
              <a:ext uri="{FF2B5EF4-FFF2-40B4-BE49-F238E27FC236}">
                <a16:creationId xmlns:a16="http://schemas.microsoft.com/office/drawing/2014/main" id="{84C2F41C-75D2-5FF8-5F84-9FCE71A45058}"/>
              </a:ext>
            </a:extLst>
          </p:cNvPr>
          <p:cNvSpPr/>
          <p:nvPr userDrawn="1"/>
        </p:nvSpPr>
        <p:spPr>
          <a:xfrm>
            <a:off x="11535831" y="6380286"/>
            <a:ext cx="656167" cy="506843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" name="Google Shape;18;p12">
            <a:extLst>
              <a:ext uri="{FF2B5EF4-FFF2-40B4-BE49-F238E27FC236}">
                <a16:creationId xmlns:a16="http://schemas.microsoft.com/office/drawing/2014/main" id="{CF1F5148-F344-85A8-270F-02BB04350A4A}"/>
              </a:ext>
            </a:extLst>
          </p:cNvPr>
          <p:cNvSpPr txBox="1"/>
          <p:nvPr userDrawn="1"/>
        </p:nvSpPr>
        <p:spPr>
          <a:xfrm>
            <a:off x="11615868" y="6457497"/>
            <a:ext cx="48823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400">
                <a:solidFill>
                  <a:schemeClr val="lt1"/>
                </a:solidFill>
                <a:latin typeface="+mj-lt"/>
                <a:ea typeface="Raleway"/>
                <a:cs typeface="Raleway"/>
                <a:sym typeface="Raleway"/>
              </a:rPr>
              <a:t>‹#›</a:t>
            </a:fld>
            <a:endParaRPr sz="1400" dirty="0">
              <a:solidFill>
                <a:schemeClr val="lt1"/>
              </a:solidFill>
              <a:latin typeface="+mj-lt"/>
              <a:ea typeface="Raleway"/>
              <a:cs typeface="Raleway"/>
              <a:sym typeface="Raleway"/>
            </a:endParaRPr>
          </a:p>
        </p:txBody>
      </p:sp>
      <p:pic>
        <p:nvPicPr>
          <p:cNvPr id="15" name="Рисунок 14" descr="Изображение выглядит как символ, круг, Графика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13CF0FC9-2728-45D1-5C3A-06C2FA06154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22850" y="6418827"/>
            <a:ext cx="410469" cy="403795"/>
          </a:xfrm>
          <a:prstGeom prst="rect">
            <a:avLst/>
          </a:prstGeom>
        </p:spPr>
      </p:pic>
      <p:pic>
        <p:nvPicPr>
          <p:cNvPr id="18" name="Picture 4">
            <a:extLst>
              <a:ext uri="{FF2B5EF4-FFF2-40B4-BE49-F238E27FC236}">
                <a16:creationId xmlns:a16="http://schemas.microsoft.com/office/drawing/2014/main" id="{D1E5FD99-C8C7-974E-122D-0CEAD166122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898" y="242674"/>
            <a:ext cx="619318" cy="972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14833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21;p12">
            <a:extLst>
              <a:ext uri="{FF2B5EF4-FFF2-40B4-BE49-F238E27FC236}">
                <a16:creationId xmlns:a16="http://schemas.microsoft.com/office/drawing/2014/main" id="{DCADEB0F-AFED-054E-94D9-2547825B9B38}"/>
              </a:ext>
            </a:extLst>
          </p:cNvPr>
          <p:cNvGrpSpPr/>
          <p:nvPr userDrawn="1"/>
        </p:nvGrpSpPr>
        <p:grpSpPr>
          <a:xfrm>
            <a:off x="0" y="318239"/>
            <a:ext cx="2624903" cy="123086"/>
            <a:chOff x="0" y="556376"/>
            <a:chExt cx="2624903" cy="369327"/>
          </a:xfrm>
        </p:grpSpPr>
        <p:sp>
          <p:nvSpPr>
            <p:cNvPr id="9" name="Google Shape;22;p12">
              <a:extLst>
                <a:ext uri="{FF2B5EF4-FFF2-40B4-BE49-F238E27FC236}">
                  <a16:creationId xmlns:a16="http://schemas.microsoft.com/office/drawing/2014/main" id="{241C8859-B0C0-035F-2718-B1EEBBB98BD7}"/>
                </a:ext>
              </a:extLst>
            </p:cNvPr>
            <p:cNvSpPr/>
            <p:nvPr/>
          </p:nvSpPr>
          <p:spPr>
            <a:xfrm>
              <a:off x="0" y="556376"/>
              <a:ext cx="1294463" cy="36932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0" name="Google Shape;23;p12">
              <a:extLst>
                <a:ext uri="{FF2B5EF4-FFF2-40B4-BE49-F238E27FC236}">
                  <a16:creationId xmlns:a16="http://schemas.microsoft.com/office/drawing/2014/main" id="{D5B974B5-30DB-E4CA-66E6-3A5CE56DB079}"/>
                </a:ext>
              </a:extLst>
            </p:cNvPr>
            <p:cNvSpPr/>
            <p:nvPr/>
          </p:nvSpPr>
          <p:spPr>
            <a:xfrm>
              <a:off x="336583" y="556376"/>
              <a:ext cx="1294463" cy="36932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1" name="Google Shape;24;p12">
              <a:extLst>
                <a:ext uri="{FF2B5EF4-FFF2-40B4-BE49-F238E27FC236}">
                  <a16:creationId xmlns:a16="http://schemas.microsoft.com/office/drawing/2014/main" id="{0513E26F-D5A5-B495-85EA-2F016C263F07}"/>
                </a:ext>
              </a:extLst>
            </p:cNvPr>
            <p:cNvSpPr/>
            <p:nvPr/>
          </p:nvSpPr>
          <p:spPr>
            <a:xfrm>
              <a:off x="673165" y="556376"/>
              <a:ext cx="1294463" cy="36932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2" name="Google Shape;25;p12">
              <a:extLst>
                <a:ext uri="{FF2B5EF4-FFF2-40B4-BE49-F238E27FC236}">
                  <a16:creationId xmlns:a16="http://schemas.microsoft.com/office/drawing/2014/main" id="{731B0AE5-0968-969E-4352-13AC080042EC}"/>
                </a:ext>
              </a:extLst>
            </p:cNvPr>
            <p:cNvSpPr/>
            <p:nvPr/>
          </p:nvSpPr>
          <p:spPr>
            <a:xfrm>
              <a:off x="993857" y="556376"/>
              <a:ext cx="1294463" cy="36932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3" name="Google Shape;26;p12">
              <a:extLst>
                <a:ext uri="{FF2B5EF4-FFF2-40B4-BE49-F238E27FC236}">
                  <a16:creationId xmlns:a16="http://schemas.microsoft.com/office/drawing/2014/main" id="{987E196A-1059-8CA2-DC06-F5BA6A71FA3C}"/>
                </a:ext>
              </a:extLst>
            </p:cNvPr>
            <p:cNvSpPr/>
            <p:nvPr/>
          </p:nvSpPr>
          <p:spPr>
            <a:xfrm>
              <a:off x="1330440" y="556376"/>
              <a:ext cx="1294463" cy="36932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3" name="Google Shape;17;p12">
            <a:extLst>
              <a:ext uri="{FF2B5EF4-FFF2-40B4-BE49-F238E27FC236}">
                <a16:creationId xmlns:a16="http://schemas.microsoft.com/office/drawing/2014/main" id="{FEDCB917-1A56-C4C2-B391-D39A2129BBC2}"/>
              </a:ext>
            </a:extLst>
          </p:cNvPr>
          <p:cNvSpPr/>
          <p:nvPr userDrawn="1"/>
        </p:nvSpPr>
        <p:spPr>
          <a:xfrm>
            <a:off x="2" y="6351157"/>
            <a:ext cx="656167" cy="5068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" name="Google Shape;28;p12">
            <a:extLst>
              <a:ext uri="{FF2B5EF4-FFF2-40B4-BE49-F238E27FC236}">
                <a16:creationId xmlns:a16="http://schemas.microsoft.com/office/drawing/2014/main" id="{86A478AC-6618-9926-608D-8E81E16952CF}"/>
              </a:ext>
            </a:extLst>
          </p:cNvPr>
          <p:cNvSpPr txBox="1"/>
          <p:nvPr userDrawn="1"/>
        </p:nvSpPr>
        <p:spPr>
          <a:xfrm>
            <a:off x="732050" y="6457497"/>
            <a:ext cx="4333702" cy="281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1000"/>
              <a:buFont typeface="Arial"/>
              <a:buNone/>
            </a:pPr>
            <a:r>
              <a:rPr lang="ru-RU" sz="1000" b="1" dirty="0">
                <a:solidFill>
                  <a:srgbClr val="BFBFBF"/>
                </a:solidFill>
                <a:latin typeface="Raleway"/>
                <a:ea typeface="Raleway"/>
                <a:cs typeface="Raleway"/>
                <a:sym typeface="Raleway"/>
              </a:rPr>
              <a:t>Пространство развития студенческого технологического предпринимательства</a:t>
            </a:r>
            <a:endParaRPr dirty="0"/>
          </a:p>
        </p:txBody>
      </p:sp>
      <p:sp>
        <p:nvSpPr>
          <p:cNvPr id="7" name="Google Shape;17;p12">
            <a:extLst>
              <a:ext uri="{FF2B5EF4-FFF2-40B4-BE49-F238E27FC236}">
                <a16:creationId xmlns:a16="http://schemas.microsoft.com/office/drawing/2014/main" id="{2D7F5D7F-FE08-AAE4-BE4C-E7F7331BFB27}"/>
              </a:ext>
            </a:extLst>
          </p:cNvPr>
          <p:cNvSpPr/>
          <p:nvPr userDrawn="1"/>
        </p:nvSpPr>
        <p:spPr>
          <a:xfrm>
            <a:off x="11535831" y="6380286"/>
            <a:ext cx="656167" cy="506843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" name="Google Shape;18;p12">
            <a:extLst>
              <a:ext uri="{FF2B5EF4-FFF2-40B4-BE49-F238E27FC236}">
                <a16:creationId xmlns:a16="http://schemas.microsoft.com/office/drawing/2014/main" id="{9E866BDD-315D-5023-885F-8E3AE0B7BB72}"/>
              </a:ext>
            </a:extLst>
          </p:cNvPr>
          <p:cNvSpPr txBox="1"/>
          <p:nvPr userDrawn="1"/>
        </p:nvSpPr>
        <p:spPr>
          <a:xfrm>
            <a:off x="11615868" y="6457497"/>
            <a:ext cx="48823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400">
                <a:solidFill>
                  <a:schemeClr val="lt1"/>
                </a:solidFill>
                <a:latin typeface="+mj-lt"/>
                <a:ea typeface="Raleway"/>
                <a:cs typeface="Raleway"/>
                <a:sym typeface="Raleway"/>
              </a:rPr>
              <a:t>‹#›</a:t>
            </a:fld>
            <a:endParaRPr sz="1400" dirty="0">
              <a:solidFill>
                <a:schemeClr val="lt1"/>
              </a:solidFill>
              <a:latin typeface="+mj-lt"/>
              <a:ea typeface="Raleway"/>
              <a:cs typeface="Raleway"/>
              <a:sym typeface="Raleway"/>
            </a:endParaRPr>
          </a:p>
        </p:txBody>
      </p:sp>
      <p:pic>
        <p:nvPicPr>
          <p:cNvPr id="15" name="Рисунок 14" descr="Изображение выглядит как символ, круг, Графика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9AE6DB19-00B6-A2D8-83EC-DBA5C815BF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2850" y="6418827"/>
            <a:ext cx="410469" cy="403795"/>
          </a:xfrm>
          <a:prstGeom prst="rect">
            <a:avLst/>
          </a:prstGeom>
        </p:spPr>
      </p:pic>
      <p:pic>
        <p:nvPicPr>
          <p:cNvPr id="26" name="Google Shape;13;p10">
            <a:extLst>
              <a:ext uri="{FF2B5EF4-FFF2-40B4-BE49-F238E27FC236}">
                <a16:creationId xmlns:a16="http://schemas.microsoft.com/office/drawing/2014/main" id="{AB6B0AEC-3221-9BCC-50EF-9E1C901C0F32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  <a:biLevel thresh="50000"/>
          </a:blip>
          <a:srcRect/>
          <a:stretch/>
        </p:blipFill>
        <p:spPr>
          <a:xfrm>
            <a:off x="6989735" y="588227"/>
            <a:ext cx="1072936" cy="2816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0;p12">
            <a:extLst>
              <a:ext uri="{FF2B5EF4-FFF2-40B4-BE49-F238E27FC236}">
                <a16:creationId xmlns:a16="http://schemas.microsoft.com/office/drawing/2014/main" id="{18D579C1-DA81-1EF6-CA20-83F3FF1242DE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8328818" y="472068"/>
            <a:ext cx="609248" cy="480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6796BE22-E505-1FA9-36B7-8C15D07A26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-1" r="94682" b="91527"/>
          <a:stretch/>
        </p:blipFill>
        <p:spPr>
          <a:xfrm>
            <a:off x="10048803" y="472068"/>
            <a:ext cx="564213" cy="480081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57A4D706-3CCC-5FD6-98D9-DFB4428029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3174" y="533870"/>
            <a:ext cx="927519" cy="284297"/>
          </a:xfrm>
          <a:prstGeom prst="rect">
            <a:avLst/>
          </a:prstGeom>
        </p:spPr>
      </p:pic>
      <p:pic>
        <p:nvPicPr>
          <p:cNvPr id="32" name="Picture 4">
            <a:extLst>
              <a:ext uri="{FF2B5EF4-FFF2-40B4-BE49-F238E27FC236}">
                <a16:creationId xmlns:a16="http://schemas.microsoft.com/office/drawing/2014/main" id="{36CEB968-0A76-CE45-6FF0-FB0226C447E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0842" y="242674"/>
            <a:ext cx="619318" cy="972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46075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6;p12">
            <a:extLst>
              <a:ext uri="{FF2B5EF4-FFF2-40B4-BE49-F238E27FC236}">
                <a16:creationId xmlns:a16="http://schemas.microsoft.com/office/drawing/2014/main" id="{7EA9FF61-F177-A504-AB99-D42179CEABFB}"/>
              </a:ext>
            </a:extLst>
          </p:cNvPr>
          <p:cNvSpPr/>
          <p:nvPr userDrawn="1"/>
        </p:nvSpPr>
        <p:spPr>
          <a:xfrm>
            <a:off x="10756900" y="6351157"/>
            <a:ext cx="1435100" cy="512763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tx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0" name="Google Shape;19;p12">
            <a:extLst>
              <a:ext uri="{FF2B5EF4-FFF2-40B4-BE49-F238E27FC236}">
                <a16:creationId xmlns:a16="http://schemas.microsoft.com/office/drawing/2014/main" id="{46BCEC2E-7795-B06D-DFB5-936170F18705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0998202" y="6440441"/>
            <a:ext cx="974724" cy="29248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7;p12">
            <a:extLst>
              <a:ext uri="{FF2B5EF4-FFF2-40B4-BE49-F238E27FC236}">
                <a16:creationId xmlns:a16="http://schemas.microsoft.com/office/drawing/2014/main" id="{0D5C49D2-152A-25D6-5774-39F718A479BC}"/>
              </a:ext>
            </a:extLst>
          </p:cNvPr>
          <p:cNvSpPr/>
          <p:nvPr userDrawn="1"/>
        </p:nvSpPr>
        <p:spPr>
          <a:xfrm>
            <a:off x="11535831" y="6380286"/>
            <a:ext cx="656167" cy="506843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" name="Google Shape;18;p12">
            <a:extLst>
              <a:ext uri="{FF2B5EF4-FFF2-40B4-BE49-F238E27FC236}">
                <a16:creationId xmlns:a16="http://schemas.microsoft.com/office/drawing/2014/main" id="{6C0387A1-B053-BF9B-3FDD-7B08C2C0A390}"/>
              </a:ext>
            </a:extLst>
          </p:cNvPr>
          <p:cNvSpPr txBox="1"/>
          <p:nvPr userDrawn="1"/>
        </p:nvSpPr>
        <p:spPr>
          <a:xfrm>
            <a:off x="11615868" y="6457497"/>
            <a:ext cx="48823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400">
                <a:solidFill>
                  <a:schemeClr val="lt1"/>
                </a:solidFill>
                <a:latin typeface="+mj-lt"/>
                <a:ea typeface="Raleway"/>
                <a:cs typeface="Raleway"/>
                <a:sym typeface="Raleway"/>
              </a:rPr>
              <a:t>‹#›</a:t>
            </a:fld>
            <a:endParaRPr sz="1400" dirty="0">
              <a:solidFill>
                <a:schemeClr val="lt1"/>
              </a:solidFill>
              <a:latin typeface="+mj-lt"/>
              <a:ea typeface="Raleway"/>
              <a:cs typeface="Raleway"/>
              <a:sym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30017563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A7A07B-8690-CC40-B9E5-494D76444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92161D-B445-B8E9-A3FE-0FF77A7A97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DDF0756-F549-1FD5-84EB-1456732689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7436FF9-2598-7923-C2B6-0A6BB80C5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35606-E776-4DBA-A345-720CADE276F1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11C8721-E372-FC87-BD26-E607DBFEF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B02F676-A0A3-C2F6-B442-58356C37D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FF8E3-04E0-4830-96A8-2876EF1EE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8316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259B3C-2226-2985-19C0-E09C6FEC5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360DBBB-4610-A336-E550-ECD0AD29E6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27A33EC-D05A-F440-20D8-3568A82925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AF83188-EA1B-FA6B-DF66-0A950E85F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35606-E776-4DBA-A345-720CADE276F1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D76E4FD-66F9-F2A2-2520-A99E1CDD3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BED7789-F11A-6299-5BBA-0A00B1A5C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FF8E3-04E0-4830-96A8-2876EF1EE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760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8DFB78-19CD-3963-2B97-F396FEBCB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B2AD079-61D3-4E38-3CCA-A6118F3729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726C0F-2000-EA81-4ADA-25C55C1AC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35606-E776-4DBA-A345-720CADE276F1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9134B7-8058-670B-FE49-9FE339C74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C7488A-E9F0-5EF5-4214-2F3EABA02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FF8E3-04E0-4830-96A8-2876EF1EE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4019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2E3DF84-01F8-6097-CC94-DD8262A7E7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EF5946B-1F22-57AF-96AE-EBE953F671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9879B5-B364-0F27-3BFD-09F718F99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35606-E776-4DBA-A345-720CADE276F1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23687D-E154-A2E0-F9F6-6A9B6E721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0D93EEF-9823-1E43-07E5-20FB44557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FF8E3-04E0-4830-96A8-2876EF1EE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5204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6;p12">
            <a:extLst>
              <a:ext uri="{FF2B5EF4-FFF2-40B4-BE49-F238E27FC236}">
                <a16:creationId xmlns:a16="http://schemas.microsoft.com/office/drawing/2014/main" id="{7EA9FF61-F177-A504-AB99-D42179CEABFB}"/>
              </a:ext>
            </a:extLst>
          </p:cNvPr>
          <p:cNvSpPr/>
          <p:nvPr userDrawn="1"/>
        </p:nvSpPr>
        <p:spPr>
          <a:xfrm>
            <a:off x="10756900" y="6351157"/>
            <a:ext cx="1435100" cy="512763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" name="Google Shape;17;p12">
            <a:extLst>
              <a:ext uri="{FF2B5EF4-FFF2-40B4-BE49-F238E27FC236}">
                <a16:creationId xmlns:a16="http://schemas.microsoft.com/office/drawing/2014/main" id="{587E7347-3A65-7134-1752-585E8800C387}"/>
              </a:ext>
            </a:extLst>
          </p:cNvPr>
          <p:cNvSpPr/>
          <p:nvPr userDrawn="1"/>
        </p:nvSpPr>
        <p:spPr>
          <a:xfrm>
            <a:off x="2" y="6351157"/>
            <a:ext cx="656167" cy="506843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8" name="Google Shape;21;p12">
            <a:extLst>
              <a:ext uri="{FF2B5EF4-FFF2-40B4-BE49-F238E27FC236}">
                <a16:creationId xmlns:a16="http://schemas.microsoft.com/office/drawing/2014/main" id="{DCADEB0F-AFED-054E-94D9-2547825B9B38}"/>
              </a:ext>
            </a:extLst>
          </p:cNvPr>
          <p:cNvGrpSpPr/>
          <p:nvPr userDrawn="1"/>
        </p:nvGrpSpPr>
        <p:grpSpPr>
          <a:xfrm>
            <a:off x="0" y="318239"/>
            <a:ext cx="2624903" cy="123086"/>
            <a:chOff x="0" y="556376"/>
            <a:chExt cx="2624903" cy="369327"/>
          </a:xfrm>
        </p:grpSpPr>
        <p:sp>
          <p:nvSpPr>
            <p:cNvPr id="9" name="Google Shape;22;p12">
              <a:extLst>
                <a:ext uri="{FF2B5EF4-FFF2-40B4-BE49-F238E27FC236}">
                  <a16:creationId xmlns:a16="http://schemas.microsoft.com/office/drawing/2014/main" id="{241C8859-B0C0-035F-2718-B1EEBBB98BD7}"/>
                </a:ext>
              </a:extLst>
            </p:cNvPr>
            <p:cNvSpPr/>
            <p:nvPr/>
          </p:nvSpPr>
          <p:spPr>
            <a:xfrm>
              <a:off x="0" y="556376"/>
              <a:ext cx="1294463" cy="36932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Raleway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0" name="Google Shape;23;p12">
              <a:extLst>
                <a:ext uri="{FF2B5EF4-FFF2-40B4-BE49-F238E27FC236}">
                  <a16:creationId xmlns:a16="http://schemas.microsoft.com/office/drawing/2014/main" id="{D5B974B5-30DB-E4CA-66E6-3A5CE56DB079}"/>
                </a:ext>
              </a:extLst>
            </p:cNvPr>
            <p:cNvSpPr/>
            <p:nvPr/>
          </p:nvSpPr>
          <p:spPr>
            <a:xfrm>
              <a:off x="336583" y="556376"/>
              <a:ext cx="1294463" cy="36932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Raleway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1" name="Google Shape;24;p12">
              <a:extLst>
                <a:ext uri="{FF2B5EF4-FFF2-40B4-BE49-F238E27FC236}">
                  <a16:creationId xmlns:a16="http://schemas.microsoft.com/office/drawing/2014/main" id="{0513E26F-D5A5-B495-85EA-2F016C263F07}"/>
                </a:ext>
              </a:extLst>
            </p:cNvPr>
            <p:cNvSpPr/>
            <p:nvPr/>
          </p:nvSpPr>
          <p:spPr>
            <a:xfrm>
              <a:off x="673165" y="556376"/>
              <a:ext cx="1294463" cy="36932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Raleway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2" name="Google Shape;25;p12">
              <a:extLst>
                <a:ext uri="{FF2B5EF4-FFF2-40B4-BE49-F238E27FC236}">
                  <a16:creationId xmlns:a16="http://schemas.microsoft.com/office/drawing/2014/main" id="{731B0AE5-0968-969E-4352-13AC080042EC}"/>
                </a:ext>
              </a:extLst>
            </p:cNvPr>
            <p:cNvSpPr/>
            <p:nvPr/>
          </p:nvSpPr>
          <p:spPr>
            <a:xfrm>
              <a:off x="993857" y="556376"/>
              <a:ext cx="1294463" cy="36932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Raleway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3" name="Google Shape;26;p12">
              <a:extLst>
                <a:ext uri="{FF2B5EF4-FFF2-40B4-BE49-F238E27FC236}">
                  <a16:creationId xmlns:a16="http://schemas.microsoft.com/office/drawing/2014/main" id="{987E196A-1059-8CA2-DC06-F5BA6A71FA3C}"/>
                </a:ext>
              </a:extLst>
            </p:cNvPr>
            <p:cNvSpPr/>
            <p:nvPr/>
          </p:nvSpPr>
          <p:spPr>
            <a:xfrm>
              <a:off x="1330440" y="556376"/>
              <a:ext cx="1294463" cy="36932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Raleway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pic>
        <p:nvPicPr>
          <p:cNvPr id="30" name="Google Shape;19;p12">
            <a:extLst>
              <a:ext uri="{FF2B5EF4-FFF2-40B4-BE49-F238E27FC236}">
                <a16:creationId xmlns:a16="http://schemas.microsoft.com/office/drawing/2014/main" id="{46BCEC2E-7795-B06D-DFB5-936170F18705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0998202" y="6440441"/>
            <a:ext cx="974724" cy="292484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18;p12">
            <a:extLst>
              <a:ext uri="{FF2B5EF4-FFF2-40B4-BE49-F238E27FC236}">
                <a16:creationId xmlns:a16="http://schemas.microsoft.com/office/drawing/2014/main" id="{170E11B0-6A6F-0B83-D116-386CC9E7C011}"/>
              </a:ext>
            </a:extLst>
          </p:cNvPr>
          <p:cNvSpPr txBox="1"/>
          <p:nvPr userDrawn="1"/>
        </p:nvSpPr>
        <p:spPr>
          <a:xfrm>
            <a:off x="80039" y="6428368"/>
            <a:ext cx="48823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" panose="00000500000000000000" pitchFamily="2" charset="-52"/>
                <a:ea typeface="Raleway"/>
                <a:cs typeface="Raleway"/>
                <a:sym typeface="Raleway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" panose="00000500000000000000" pitchFamily="2" charset="-52"/>
              <a:ea typeface="Raleway"/>
              <a:cs typeface="Raleway"/>
              <a:sym typeface="Raleway"/>
            </a:endParaRPr>
          </a:p>
        </p:txBody>
      </p:sp>
      <p:pic>
        <p:nvPicPr>
          <p:cNvPr id="16" name="Google Shape;13;p10">
            <a:extLst>
              <a:ext uri="{FF2B5EF4-FFF2-40B4-BE49-F238E27FC236}">
                <a16:creationId xmlns:a16="http://schemas.microsoft.com/office/drawing/2014/main" id="{33A5AFEB-FE8C-B8CF-2FA6-46C4DE9D3439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  <a:biLevel thresh="50000"/>
          </a:blip>
          <a:srcRect/>
          <a:stretch/>
        </p:blipFill>
        <p:spPr>
          <a:xfrm>
            <a:off x="418791" y="588227"/>
            <a:ext cx="1072936" cy="2816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20;p12">
            <a:extLst>
              <a:ext uri="{FF2B5EF4-FFF2-40B4-BE49-F238E27FC236}">
                <a16:creationId xmlns:a16="http://schemas.microsoft.com/office/drawing/2014/main" id="{3C7FB68A-3D56-4508-E725-042D2469303A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1665730" y="472068"/>
            <a:ext cx="609248" cy="480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;p10">
            <a:extLst>
              <a:ext uri="{FF2B5EF4-FFF2-40B4-BE49-F238E27FC236}">
                <a16:creationId xmlns:a16="http://schemas.microsoft.com/office/drawing/2014/main" id="{0B66D920-2239-FABC-7D5D-881388CBFC3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  <a:biLevel thresh="75000"/>
          </a:blip>
          <a:srcRect/>
          <a:stretch/>
        </p:blipFill>
        <p:spPr>
          <a:xfrm>
            <a:off x="2505136" y="575681"/>
            <a:ext cx="707116" cy="212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88A453C8-2805-AF32-7A20-2BB57D0BD5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-1" r="94682" b="91527"/>
          <a:stretch/>
        </p:blipFill>
        <p:spPr>
          <a:xfrm>
            <a:off x="3442410" y="472068"/>
            <a:ext cx="564213" cy="480081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60D3716-1C18-CD4E-D915-426D895B595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6781" y="533870"/>
            <a:ext cx="927519" cy="284297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F5D619B-A255-33D9-F501-6440BB94D88F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897471" y="6455213"/>
            <a:ext cx="4334632" cy="29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586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BB8356-D23B-26CE-6036-25F07CD97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A18262C-5BE6-B430-0E07-1679819690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64929D1-2C16-C127-91DE-42ED4C1DA9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435606-E776-4DBA-A345-720CADE276F1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C19259-96C3-4299-430C-31061504AB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7CAFEE7-CB58-10E3-7D1E-EE203D37B3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7FF8E3-04E0-4830-96A8-2876EF1EE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5164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  <p:sldLayoutId id="2147483682" r:id="rId17"/>
    <p:sldLayoutId id="2147483683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BB8356-D23B-26CE-6036-25F07CD97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A18262C-5BE6-B430-0E07-1679819690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64929D1-2C16-C127-91DE-42ED4C1DA9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435606-E776-4DBA-A345-720CADE276F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roy Black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13.11.2023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roy Black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C19259-96C3-4299-430C-31061504AB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roy Black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7CAFEE7-CB58-10E3-7D1E-EE203D37B3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7FF8E3-04E0-4830-96A8-2876EF1EE8E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roy Black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roy Black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1280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EA59320-EB7B-B003-EDC2-61BD347728E1}"/>
              </a:ext>
            </a:extLst>
          </p:cNvPr>
          <p:cNvSpPr txBox="1"/>
          <p:nvPr/>
        </p:nvSpPr>
        <p:spPr>
          <a:xfrm>
            <a:off x="409693" y="2111166"/>
            <a:ext cx="568630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roy Black" panose="00000A00000000000000" pitchFamily="2" charset="-52"/>
                <a:ea typeface="Inter SemiBold" panose="02000503000000020004" pitchFamily="2" charset="0"/>
                <a:cs typeface="+mn-cs"/>
              </a:rPr>
              <a:t>Стартап-акселератор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BDD99F-A3B9-45C7-E361-E2A413346B4F}"/>
              </a:ext>
            </a:extLst>
          </p:cNvPr>
          <p:cNvSpPr txBox="1"/>
          <p:nvPr/>
        </p:nvSpPr>
        <p:spPr>
          <a:xfrm>
            <a:off x="385291" y="2749125"/>
            <a:ext cx="6033640" cy="6647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kern="1200" dirty="0">
                <a:solidFill>
                  <a:schemeClr val="tx1"/>
                </a:solidFill>
                <a:latin typeface="Gilroy Black" panose="00000A00000000000000" pitchFamily="2" charset="-52"/>
                <a:ea typeface="Inter SemiBold" panose="02000503000000020004" pitchFamily="2" charset="0"/>
                <a:cs typeface="+mn-cs"/>
              </a:rPr>
              <a:t>«К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roy Black" panose="00000A00000000000000" pitchFamily="2" charset="-52"/>
                <a:ea typeface="Inter SemiBold" panose="02000503000000020004" pitchFamily="2" charset="0"/>
                <a:cs typeface="+mn-cs"/>
              </a:rPr>
              <a:t>осмос для жизни» </a:t>
            </a:r>
          </a:p>
        </p:txBody>
      </p:sp>
    </p:spTree>
    <p:extLst>
      <p:ext uri="{BB962C8B-B14F-4D97-AF65-F5344CB8AC3E}">
        <p14:creationId xmlns:p14="http://schemas.microsoft.com/office/powerpoint/2010/main" val="3830856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D3CE957-6956-B655-98C2-16B2C6ECC4EC}"/>
              </a:ext>
            </a:extLst>
          </p:cNvPr>
          <p:cNvSpPr txBox="1"/>
          <p:nvPr/>
        </p:nvSpPr>
        <p:spPr>
          <a:xfrm>
            <a:off x="3664407" y="1467472"/>
            <a:ext cx="743723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effectLst/>
                <a:latin typeface="+mj-lt"/>
              </a:rPr>
              <a:t>Интеллектуальная система технического сервиса</a:t>
            </a:r>
            <a:endParaRPr lang="ru-RU" sz="3600" dirty="0">
              <a:latin typeface="+mj-lt"/>
            </a:endParaRPr>
          </a:p>
          <a:p>
            <a:endParaRPr lang="ru-RU" sz="3600" kern="1200" dirty="0">
              <a:solidFill>
                <a:schemeClr val="tx1"/>
              </a:solidFill>
              <a:latin typeface="+mj-lt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21233B-E013-ACA3-C0CF-8B7C59DEE78C}"/>
              </a:ext>
            </a:extLst>
          </p:cNvPr>
          <p:cNvSpPr txBox="1"/>
          <p:nvPr/>
        </p:nvSpPr>
        <p:spPr>
          <a:xfrm>
            <a:off x="3812223" y="3614990"/>
            <a:ext cx="714160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+mj-lt"/>
              </a:rPr>
              <a:t>Интеллектуальная система технического сервиса предназначена для обеспечения технической поддержки и помощи принятия решения при выполнении регламентных работ по послепродажному обслуживанию сельскохозяйственной техники.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467472"/>
            <a:ext cx="2901523" cy="3288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416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F62ACA3-6BA9-31BD-FDAD-87C3F0E817AB}"/>
              </a:ext>
            </a:extLst>
          </p:cNvPr>
          <p:cNvSpPr txBox="1"/>
          <p:nvPr/>
        </p:nvSpPr>
        <p:spPr>
          <a:xfrm>
            <a:off x="2358189" y="1317402"/>
            <a:ext cx="71622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latin typeface="+mj-lt"/>
              </a:rPr>
              <a:t>Технологическое направление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B8292E-56D3-6D69-9BFD-F1EE970788F2}"/>
              </a:ext>
            </a:extLst>
          </p:cNvPr>
          <p:cNvSpPr txBox="1"/>
          <p:nvPr/>
        </p:nvSpPr>
        <p:spPr>
          <a:xfrm>
            <a:off x="2206927" y="1963733"/>
            <a:ext cx="755374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dirty="0">
                <a:solidFill>
                  <a:schemeClr val="tx1"/>
                </a:solidFill>
                <a:effectLst/>
                <a:latin typeface="ChevinMedium"/>
              </a:rPr>
              <a:t>Направление «</a:t>
            </a:r>
            <a:r>
              <a:rPr lang="ru-RU" sz="2800" b="0" i="0" dirty="0" err="1">
                <a:solidFill>
                  <a:schemeClr val="tx1"/>
                </a:solidFill>
                <a:effectLst/>
                <a:latin typeface="ChevinMedium"/>
              </a:rPr>
              <a:t>Технет</a:t>
            </a:r>
            <a:r>
              <a:rPr lang="ru-RU" sz="2800" b="0" i="0" dirty="0">
                <a:solidFill>
                  <a:schemeClr val="tx1"/>
                </a:solidFill>
                <a:effectLst/>
                <a:latin typeface="ChevinMedium"/>
              </a:rPr>
              <a:t>» посвящено развитию и применению одного из самых важных классов «сквозных технологий» – передовых производственных технологий (</a:t>
            </a:r>
            <a:r>
              <a:rPr lang="ru-RU" sz="2800" b="0" i="0" dirty="0" err="1">
                <a:solidFill>
                  <a:schemeClr val="tx1"/>
                </a:solidFill>
                <a:effectLst/>
                <a:latin typeface="ChevinMedium"/>
              </a:rPr>
              <a:t>Advanced</a:t>
            </a:r>
            <a:r>
              <a:rPr lang="ru-RU" sz="2800" b="0" i="0" dirty="0">
                <a:solidFill>
                  <a:schemeClr val="tx1"/>
                </a:solidFill>
                <a:effectLst/>
                <a:latin typeface="ChevinMedium"/>
              </a:rPr>
              <a:t> </a:t>
            </a:r>
            <a:r>
              <a:rPr lang="ru-RU" sz="2800" b="0" i="0" dirty="0" err="1">
                <a:solidFill>
                  <a:schemeClr val="tx1"/>
                </a:solidFill>
                <a:effectLst/>
                <a:latin typeface="ChevinMedium"/>
              </a:rPr>
              <a:t>Manufacturing</a:t>
            </a:r>
            <a:r>
              <a:rPr lang="ru-RU" sz="2800" b="0" i="0" dirty="0">
                <a:solidFill>
                  <a:schemeClr val="tx1"/>
                </a:solidFill>
                <a:effectLst/>
                <a:latin typeface="ChevinMedium"/>
              </a:rPr>
              <a:t> </a:t>
            </a:r>
            <a:r>
              <a:rPr lang="ru-RU" sz="2800" b="0" i="0" dirty="0" err="1">
                <a:solidFill>
                  <a:schemeClr val="tx1"/>
                </a:solidFill>
                <a:effectLst/>
                <a:latin typeface="ChevinMedium"/>
              </a:rPr>
              <a:t>Technologies</a:t>
            </a:r>
            <a:r>
              <a:rPr lang="ru-RU" sz="2800" b="0" i="0" dirty="0">
                <a:solidFill>
                  <a:schemeClr val="tx1"/>
                </a:solidFill>
                <a:effectLst/>
                <a:latin typeface="ChevinMedium"/>
              </a:rPr>
              <a:t>). </a:t>
            </a:r>
            <a:endParaRPr lang="ru-RU" sz="20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7F4B74D-2D9D-4BE5-ABC3-24F2C332F7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429000"/>
            <a:ext cx="6096000" cy="408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126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993E469-58F0-4F53-B72F-86F1651688D7}"/>
              </a:ext>
            </a:extLst>
          </p:cNvPr>
          <p:cNvSpPr txBox="1"/>
          <p:nvPr/>
        </p:nvSpPr>
        <p:spPr>
          <a:xfrm>
            <a:off x="2662417" y="1351777"/>
            <a:ext cx="60948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latin typeface="+mj-lt"/>
              </a:rPr>
              <a:t>Проблема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C863A5-DD8F-2BEB-B550-092D9C3AB8DF}"/>
              </a:ext>
            </a:extLst>
          </p:cNvPr>
          <p:cNvSpPr txBox="1"/>
          <p:nvPr/>
        </p:nvSpPr>
        <p:spPr>
          <a:xfrm>
            <a:off x="3513291" y="2187563"/>
            <a:ext cx="609485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latin typeface="Tahoma" panose="020B0604030504040204" pitchFamily="34" charset="0"/>
                <a:ea typeface="Calibri" panose="020F0502020204030204" pitchFamily="34" charset="0"/>
              </a:rPr>
              <a:t>П</a:t>
            </a:r>
            <a:r>
              <a:rPr lang="ru-RU" sz="18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</a:rPr>
              <a:t>роблема контроля над механизаторами по выполнению ежесменного технического обслуживания, ТО-1, ТО-2, диагностирования техники.</a:t>
            </a:r>
            <a:endParaRPr lang="ru-RU" sz="2000" dirty="0">
              <a:latin typeface="+mj-lt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3AF5CAE-E9DD-4387-B5A6-2F91E8816B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7779" y="3183762"/>
            <a:ext cx="4898984" cy="367423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ED3FCA5-4D7C-40CB-9B39-67EB84C0AF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" y="1153862"/>
            <a:ext cx="3412707" cy="4550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893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BC3A33D-1184-29D9-1CD3-1E98C29CBB03}"/>
              </a:ext>
            </a:extLst>
          </p:cNvPr>
          <p:cNvSpPr txBox="1"/>
          <p:nvPr/>
        </p:nvSpPr>
        <p:spPr>
          <a:xfrm>
            <a:off x="7797491" y="1230844"/>
            <a:ext cx="21399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latin typeface="+mj-lt"/>
              </a:rPr>
              <a:t>Решение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95B51F-FDAC-8DE3-A37C-854A56DF19D8}"/>
              </a:ext>
            </a:extLst>
          </p:cNvPr>
          <p:cNvSpPr txBox="1"/>
          <p:nvPr/>
        </p:nvSpPr>
        <p:spPr>
          <a:xfrm>
            <a:off x="5820049" y="1877175"/>
            <a:ext cx="609485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</a:rPr>
              <a:t>Система, в перспективе, может решить проблему сервисной службы программное обеспечение, входящее в систему будет применяться при проведении ремонтных работ с электрической и гидравлической системами тракторов и комбайнов, диагностирования, устранения неисправностей в короткий срок. </a:t>
            </a:r>
            <a:endParaRPr lang="ru-RU" sz="2000" dirty="0">
              <a:latin typeface="+mj-lt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0D1F3A8-B27A-4D6D-AA34-06652B1359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7917" y="3908498"/>
            <a:ext cx="4719201" cy="294950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FB2F1C8-CE94-4D50-9D81-43DF226EAC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4858" y="3908501"/>
            <a:ext cx="4719201" cy="29495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DD98055-9836-4BC4-9F47-DD4236D888A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8730" b="7936"/>
          <a:stretch/>
        </p:blipFill>
        <p:spPr>
          <a:xfrm>
            <a:off x="1667917" y="535273"/>
            <a:ext cx="3799697" cy="320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127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2F0ACB2-9160-C82C-55B7-17C211E5E4C9}"/>
              </a:ext>
            </a:extLst>
          </p:cNvPr>
          <p:cNvSpPr txBox="1"/>
          <p:nvPr/>
        </p:nvSpPr>
        <p:spPr>
          <a:xfrm>
            <a:off x="7662671" y="1260613"/>
            <a:ext cx="28229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latin typeface="+mj-lt"/>
              </a:rPr>
              <a:t>Продукт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7D19C0-C0A2-D66E-C722-FC009E3B2F67}"/>
              </a:ext>
            </a:extLst>
          </p:cNvPr>
          <p:cNvSpPr txBox="1"/>
          <p:nvPr/>
        </p:nvSpPr>
        <p:spPr>
          <a:xfrm>
            <a:off x="6314749" y="1906944"/>
            <a:ext cx="551884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+mj-lt"/>
              </a:rPr>
              <a:t>Интерактивные гидравлические схемы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+mj-lt"/>
              </a:rPr>
              <a:t>Интерактивные электрические схемы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+mj-lt"/>
              </a:rPr>
              <a:t>Интерактивные карты возможных</a:t>
            </a:r>
          </a:p>
          <a:p>
            <a:r>
              <a:rPr lang="ru-RU" sz="2000" dirty="0">
                <a:latin typeface="+mj-lt"/>
              </a:rPr>
              <a:t>     неисправностей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BE4D505-96B9-4E2D-BB6D-26E32B76C4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3"/>
          <a:stretch/>
        </p:blipFill>
        <p:spPr>
          <a:xfrm>
            <a:off x="6066703" y="3429000"/>
            <a:ext cx="6078750" cy="331359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80CCE39-0E1E-405E-B4E3-3197925F62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82"/>
          <a:stretch/>
        </p:blipFill>
        <p:spPr>
          <a:xfrm>
            <a:off x="323771" y="449473"/>
            <a:ext cx="5742931" cy="331359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FFF7AF2-4033-4C1C-8B13-62773E9068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659" y="3763067"/>
            <a:ext cx="4809043" cy="3005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745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1ACA501-6F7F-4039-A5D0-16527AC173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4960" y="2689611"/>
            <a:ext cx="6532645" cy="367461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F5A6A5-A983-1F2D-189E-6424A698EEF4}"/>
              </a:ext>
            </a:extLst>
          </p:cNvPr>
          <p:cNvSpPr txBox="1"/>
          <p:nvPr/>
        </p:nvSpPr>
        <p:spPr>
          <a:xfrm>
            <a:off x="2834297" y="1489282"/>
            <a:ext cx="609485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latin typeface="+mj-lt"/>
              </a:rPr>
              <a:t>Рост, рынок и потенциальные заказчики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9005C80-D571-4603-80FC-04139B5490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89611"/>
            <a:ext cx="6096000" cy="153358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A33857D-38FC-41DA-8892-9B3DBC18E6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611" y="3889940"/>
            <a:ext cx="5911390" cy="2364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452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E09EDD3-0944-ABDD-0B5B-6A2D127BF3F9}"/>
              </a:ext>
            </a:extLst>
          </p:cNvPr>
          <p:cNvSpPr txBox="1"/>
          <p:nvPr/>
        </p:nvSpPr>
        <p:spPr>
          <a:xfrm>
            <a:off x="2345332" y="152316"/>
            <a:ext cx="60948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latin typeface="+mj-lt"/>
              </a:rPr>
              <a:t>Рынок 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F910B602-7E75-402E-A439-58CECCBF59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8072224"/>
              </p:ext>
            </p:extLst>
          </p:nvPr>
        </p:nvGraphicFramePr>
        <p:xfrm>
          <a:off x="185996" y="1106424"/>
          <a:ext cx="5785036" cy="522396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176548">
                  <a:extLst>
                    <a:ext uri="{9D8B030D-6E8A-4147-A177-3AD203B41FA5}">
                      <a16:colId xmlns:a16="http://schemas.microsoft.com/office/drawing/2014/main" val="1928927097"/>
                    </a:ext>
                  </a:extLst>
                </a:gridCol>
                <a:gridCol w="548690">
                  <a:extLst>
                    <a:ext uri="{9D8B030D-6E8A-4147-A177-3AD203B41FA5}">
                      <a16:colId xmlns:a16="http://schemas.microsoft.com/office/drawing/2014/main" val="3422123200"/>
                    </a:ext>
                  </a:extLst>
                </a:gridCol>
                <a:gridCol w="511108">
                  <a:extLst>
                    <a:ext uri="{9D8B030D-6E8A-4147-A177-3AD203B41FA5}">
                      <a16:colId xmlns:a16="http://schemas.microsoft.com/office/drawing/2014/main" val="1122165380"/>
                    </a:ext>
                  </a:extLst>
                </a:gridCol>
                <a:gridCol w="548690">
                  <a:extLst>
                    <a:ext uri="{9D8B030D-6E8A-4147-A177-3AD203B41FA5}">
                      <a16:colId xmlns:a16="http://schemas.microsoft.com/office/drawing/2014/main" val="3072863152"/>
                    </a:ext>
                  </a:extLst>
                </a:gridCol>
              </a:tblGrid>
              <a:tr h="1665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2018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2019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2020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extLst>
                  <a:ext uri="{0D108BD9-81ED-4DB2-BD59-A6C34878D82A}">
                    <a16:rowId xmlns:a16="http://schemas.microsoft.com/office/drawing/2014/main" val="3100792777"/>
                  </a:ext>
                </a:extLst>
              </a:tr>
              <a:tr h="3539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Тракторы для сельского хозяйства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7,1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6,6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7,2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extLst>
                  <a:ext uri="{0D108BD9-81ED-4DB2-BD59-A6C34878D82A}">
                    <a16:rowId xmlns:a16="http://schemas.microsoft.com/office/drawing/2014/main" val="326073893"/>
                  </a:ext>
                </a:extLst>
              </a:tr>
              <a:tr h="1769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Плуги общего назначения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35,1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36,5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37,3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extLst>
                  <a:ext uri="{0D108BD9-81ED-4DB2-BD59-A6C34878D82A}">
                    <a16:rowId xmlns:a16="http://schemas.microsoft.com/office/drawing/2014/main" val="1178676442"/>
                  </a:ext>
                </a:extLst>
              </a:tr>
              <a:tr h="1769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Культиваторы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40,7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47,5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43,6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extLst>
                  <a:ext uri="{0D108BD9-81ED-4DB2-BD59-A6C34878D82A}">
                    <a16:rowId xmlns:a16="http://schemas.microsoft.com/office/drawing/2014/main" val="2865471366"/>
                  </a:ext>
                </a:extLst>
              </a:tr>
              <a:tr h="1769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Рыхлители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33,4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30,1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35,7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extLst>
                  <a:ext uri="{0D108BD9-81ED-4DB2-BD59-A6C34878D82A}">
                    <a16:rowId xmlns:a16="http://schemas.microsoft.com/office/drawing/2014/main" val="1885093584"/>
                  </a:ext>
                </a:extLst>
              </a:tr>
              <a:tr h="1769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Сеялки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8,9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8,6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extLst>
                  <a:ext uri="{0D108BD9-81ED-4DB2-BD59-A6C34878D82A}">
                    <a16:rowId xmlns:a16="http://schemas.microsoft.com/office/drawing/2014/main" val="2108791923"/>
                  </a:ext>
                </a:extLst>
              </a:tr>
              <a:tr h="1769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Сеялки зернотуковые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6,7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6,3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8,4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extLst>
                  <a:ext uri="{0D108BD9-81ED-4DB2-BD59-A6C34878D82A}">
                    <a16:rowId xmlns:a16="http://schemas.microsoft.com/office/drawing/2014/main" val="1391386169"/>
                  </a:ext>
                </a:extLst>
              </a:tr>
              <a:tr h="4996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Разбрасыватели органических и минеральных удобрений, шт.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808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973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1 500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extLst>
                  <a:ext uri="{0D108BD9-81ED-4DB2-BD59-A6C34878D82A}">
                    <a16:rowId xmlns:a16="http://schemas.microsoft.com/office/drawing/2014/main" val="3764524007"/>
                  </a:ext>
                </a:extLst>
              </a:tr>
              <a:tr h="1499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Машины сельскохозяйственные для обработки почвы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5,9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5,7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5,2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extLst>
                  <a:ext uri="{0D108BD9-81ED-4DB2-BD59-A6C34878D82A}">
                    <a16:rowId xmlns:a16="http://schemas.microsoft.com/office/drawing/2014/main" val="308163885"/>
                  </a:ext>
                </a:extLst>
              </a:tr>
              <a:tr h="2082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Косилки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5,7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5,6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8,9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extLst>
                  <a:ext uri="{0D108BD9-81ED-4DB2-BD59-A6C34878D82A}">
                    <a16:rowId xmlns:a16="http://schemas.microsoft.com/office/drawing/2014/main" val="1355789670"/>
                  </a:ext>
                </a:extLst>
              </a:tr>
              <a:tr h="2868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Прессы для соломы или сена, включая пресс-подборщики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3,3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3,3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3,4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extLst>
                  <a:ext uri="{0D108BD9-81ED-4DB2-BD59-A6C34878D82A}">
                    <a16:rowId xmlns:a16="http://schemas.microsoft.com/office/drawing/2014/main" val="2152489477"/>
                  </a:ext>
                </a:extLst>
              </a:tr>
              <a:tr h="1499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Машины для уборки и первичной обработки картофеля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14,9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extLst>
                  <a:ext uri="{0D108BD9-81ED-4DB2-BD59-A6C34878D82A}">
                    <a16:rowId xmlns:a16="http://schemas.microsoft.com/office/drawing/2014/main" val="394321584"/>
                  </a:ext>
                </a:extLst>
              </a:tr>
              <a:tr h="1769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Комбайны зерноуборочные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4,6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4,8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5,4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extLst>
                  <a:ext uri="{0D108BD9-81ED-4DB2-BD59-A6C34878D82A}">
                    <a16:rowId xmlns:a16="http://schemas.microsoft.com/office/drawing/2014/main" val="2051711505"/>
                  </a:ext>
                </a:extLst>
              </a:tr>
              <a:tr h="1769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Жатки рядковые, шт.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436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552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655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extLst>
                  <a:ext uri="{0D108BD9-81ED-4DB2-BD59-A6C34878D82A}">
                    <a16:rowId xmlns:a16="http://schemas.microsoft.com/office/drawing/2014/main" val="2821541607"/>
                  </a:ext>
                </a:extLst>
              </a:tr>
              <a:tr h="1769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Молотилки, шт.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28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extLst>
                  <a:ext uri="{0D108BD9-81ED-4DB2-BD59-A6C34878D82A}">
                    <a16:rowId xmlns:a16="http://schemas.microsoft.com/office/drawing/2014/main" val="4013766786"/>
                  </a:ext>
                </a:extLst>
              </a:tr>
              <a:tr h="3633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Подборщики для зерновых, масличных, бобовых и крупяных культур, шт.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125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19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extLst>
                  <a:ext uri="{0D108BD9-81ED-4DB2-BD59-A6C34878D82A}">
                    <a16:rowId xmlns:a16="http://schemas.microsoft.com/office/drawing/2014/main" val="3307849499"/>
                  </a:ext>
                </a:extLst>
              </a:tr>
              <a:tr h="3877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Машины для уборки зерновых, масличных, бобовых и крупяных культур прочие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11,9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12,5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4,4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extLst>
                  <a:ext uri="{0D108BD9-81ED-4DB2-BD59-A6C34878D82A}">
                    <a16:rowId xmlns:a16="http://schemas.microsoft.com/office/drawing/2014/main" val="2501035977"/>
                  </a:ext>
                </a:extLst>
              </a:tr>
              <a:tr h="2649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Машины для уборки и первичной обработки кукурзы, шт.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109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132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extLst>
                  <a:ext uri="{0D108BD9-81ED-4DB2-BD59-A6C34878D82A}">
                    <a16:rowId xmlns:a16="http://schemas.microsoft.com/office/drawing/2014/main" val="1470221023"/>
                  </a:ext>
                </a:extLst>
              </a:tr>
              <a:tr h="4632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Устройства механические для разбрасывания или распыления жидкостей или порошков, используемые в сельском хозяйстве или садоводстве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1,5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3,5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3,4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extLst>
                  <a:ext uri="{0D108BD9-81ED-4DB2-BD59-A6C34878D82A}">
                    <a16:rowId xmlns:a16="http://schemas.microsoft.com/office/drawing/2014/main" val="2930070619"/>
                  </a:ext>
                </a:extLst>
              </a:tr>
              <a:tr h="1769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Установки доильные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3,3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2,5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extLst>
                  <a:ext uri="{0D108BD9-81ED-4DB2-BD59-A6C34878D82A}">
                    <a16:rowId xmlns:a16="http://schemas.microsoft.com/office/drawing/2014/main" val="185156757"/>
                  </a:ext>
                </a:extLst>
              </a:tr>
              <a:tr h="1769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Дробилки для кормов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116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80,8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92,6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extLst>
                  <a:ext uri="{0D108BD9-81ED-4DB2-BD59-A6C34878D82A}">
                    <a16:rowId xmlns:a16="http://schemas.microsoft.com/office/drawing/2014/main" val="633019780"/>
                  </a:ext>
                </a:extLst>
              </a:tr>
              <a:tr h="1597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Инкубаторы птицеводческие, шт.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1 089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206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333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8" marR="47788" marT="0" marB="0" anchor="ctr"/>
                </a:tc>
                <a:extLst>
                  <a:ext uri="{0D108BD9-81ED-4DB2-BD59-A6C34878D82A}">
                    <a16:rowId xmlns:a16="http://schemas.microsoft.com/office/drawing/2014/main" val="2915992906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DBD9D5C-FC51-420B-A02B-CDBFE083041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665637"/>
            <a:ext cx="6096000" cy="352672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28D5122-0AF8-4F81-A41B-26140E03738A}"/>
              </a:ext>
            </a:extLst>
          </p:cNvPr>
          <p:cNvSpPr txBox="1"/>
          <p:nvPr/>
        </p:nvSpPr>
        <p:spPr>
          <a:xfrm>
            <a:off x="67124" y="798647"/>
            <a:ext cx="630707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Производство основных видов сельскохозяйственной техники, тыс. штук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71012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8876AA0-E39F-7804-D068-D8687FAFB2F8}"/>
              </a:ext>
            </a:extLst>
          </p:cNvPr>
          <p:cNvSpPr txBox="1"/>
          <p:nvPr/>
        </p:nvSpPr>
        <p:spPr>
          <a:xfrm>
            <a:off x="6096000" y="1594939"/>
            <a:ext cx="60960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</a:rPr>
              <a:t>Среди выявленных аналогов существуют компания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</a:rPr>
              <a:t>Itorum</a:t>
            </a:r>
            <a:r>
              <a:rPr lang="ru-RU" sz="20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</a:rPr>
              <a:t> (платформа совместной работы с технических оборудованием). Компания не занимается в направлении сельскохозяйственной техники. Основные потребители являются: нефтегазовая отрасль, добыча полезных ископаемых, пищевая промышленность, энергетическая отрасль и т.д. Вторым косвенным аналогом является Белорусский стартап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</a:rPr>
              <a:t>OneSoil</a:t>
            </a:r>
            <a:r>
              <a:rPr lang="ru-RU" sz="20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</a:rPr>
              <a:t>. Тренажёр обладает только управлением трактором. Количество моделей в тренажёре - 1. Третьим аналогом является компания CROC VR, которая занимается разработкой дополненной реальности.</a:t>
            </a:r>
            <a:endParaRPr lang="ru-RU" sz="2000" dirty="0">
              <a:latin typeface="+mj-lt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F806639-9B21-4058-9398-04177DFEEE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7081" y="809783"/>
            <a:ext cx="3857904" cy="212511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C83AB08-D95A-37DE-5017-DEAA5DB08122}"/>
              </a:ext>
            </a:extLst>
          </p:cNvPr>
          <p:cNvSpPr txBox="1"/>
          <p:nvPr/>
        </p:nvSpPr>
        <p:spPr>
          <a:xfrm>
            <a:off x="248607" y="455735"/>
            <a:ext cx="60948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latin typeface="+mj-lt"/>
              </a:rPr>
              <a:t>Анализ конкурентов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EEE519E-BA13-47CB-B5AE-FC6C1F529A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384" y="2642616"/>
            <a:ext cx="5127299" cy="3630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9272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21E0E99-0BFA-5C60-887F-531F88744C49}"/>
              </a:ext>
            </a:extLst>
          </p:cNvPr>
          <p:cNvSpPr txBox="1"/>
          <p:nvPr/>
        </p:nvSpPr>
        <p:spPr>
          <a:xfrm>
            <a:off x="3015617" y="440150"/>
            <a:ext cx="35589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latin typeface="+mj-lt"/>
              </a:rPr>
              <a:t>Бизнес-модель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5A73EF35-46DA-4F22-884A-E9F6AA6529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4886945"/>
              </p:ext>
            </p:extLst>
          </p:nvPr>
        </p:nvGraphicFramePr>
        <p:xfrm>
          <a:off x="2156142" y="2093976"/>
          <a:ext cx="7879715" cy="368989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203711">
                  <a:extLst>
                    <a:ext uri="{9D8B030D-6E8A-4147-A177-3AD203B41FA5}">
                      <a16:colId xmlns:a16="http://schemas.microsoft.com/office/drawing/2014/main" val="3099279983"/>
                    </a:ext>
                  </a:extLst>
                </a:gridCol>
                <a:gridCol w="669001">
                  <a:extLst>
                    <a:ext uri="{9D8B030D-6E8A-4147-A177-3AD203B41FA5}">
                      <a16:colId xmlns:a16="http://schemas.microsoft.com/office/drawing/2014/main" val="1127660063"/>
                    </a:ext>
                  </a:extLst>
                </a:gridCol>
                <a:gridCol w="669001">
                  <a:extLst>
                    <a:ext uri="{9D8B030D-6E8A-4147-A177-3AD203B41FA5}">
                      <a16:colId xmlns:a16="http://schemas.microsoft.com/office/drawing/2014/main" val="3611137396"/>
                    </a:ext>
                  </a:extLst>
                </a:gridCol>
                <a:gridCol w="669001">
                  <a:extLst>
                    <a:ext uri="{9D8B030D-6E8A-4147-A177-3AD203B41FA5}">
                      <a16:colId xmlns:a16="http://schemas.microsoft.com/office/drawing/2014/main" val="2178416189"/>
                    </a:ext>
                  </a:extLst>
                </a:gridCol>
                <a:gridCol w="669001">
                  <a:extLst>
                    <a:ext uri="{9D8B030D-6E8A-4147-A177-3AD203B41FA5}">
                      <a16:colId xmlns:a16="http://schemas.microsoft.com/office/drawing/2014/main" val="1534641383"/>
                    </a:ext>
                  </a:extLst>
                </a:gridCol>
              </a:tblGrid>
              <a:tr h="2816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2022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2023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2024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2025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24514476"/>
                  </a:ext>
                </a:extLst>
              </a:tr>
              <a:tr h="5070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Продажа подписок для агропромышленных комплексов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22464569"/>
                  </a:ext>
                </a:extLst>
              </a:tr>
              <a:tr h="5985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Продажа подписок для производителей и продавцов СХ техники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86325916"/>
                  </a:ext>
                </a:extLst>
              </a:tr>
              <a:tr h="5985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Продажа подписок для производителей и продавцов специализированной техники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2273443"/>
                  </a:ext>
                </a:extLst>
              </a:tr>
              <a:tr h="5070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АR-приложения для агропромышленных комплексов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33265456"/>
                  </a:ext>
                </a:extLst>
              </a:tr>
              <a:tr h="5985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АR-приложения для производителей и продавцов СХ техники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74832316"/>
                  </a:ext>
                </a:extLst>
              </a:tr>
              <a:tr h="5985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АR-приложения для производителей и продавцов специализированной техники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76478245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E113FCE-972F-454B-958C-A5E34457037E}"/>
              </a:ext>
            </a:extLst>
          </p:cNvPr>
          <p:cNvSpPr txBox="1"/>
          <p:nvPr/>
        </p:nvSpPr>
        <p:spPr>
          <a:xfrm>
            <a:off x="4685061" y="1472916"/>
            <a:ext cx="28218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План продаж по годам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4432104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D953198-B31D-C507-54F6-0D2F4211C5A0}"/>
              </a:ext>
            </a:extLst>
          </p:cNvPr>
          <p:cNvSpPr txBox="1"/>
          <p:nvPr/>
        </p:nvSpPr>
        <p:spPr>
          <a:xfrm>
            <a:off x="3724152" y="419708"/>
            <a:ext cx="23707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latin typeface="+mj-lt"/>
              </a:rPr>
              <a:t>Финансы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1A5DE7AC-8835-4CA6-A5D9-9A37F7C0E3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6064262"/>
              </p:ext>
            </p:extLst>
          </p:nvPr>
        </p:nvGraphicFramePr>
        <p:xfrm>
          <a:off x="2318577" y="1838800"/>
          <a:ext cx="7554846" cy="487165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324011">
                  <a:extLst>
                    <a:ext uri="{9D8B030D-6E8A-4147-A177-3AD203B41FA5}">
                      <a16:colId xmlns:a16="http://schemas.microsoft.com/office/drawing/2014/main" val="2470641411"/>
                    </a:ext>
                  </a:extLst>
                </a:gridCol>
                <a:gridCol w="2230835">
                  <a:extLst>
                    <a:ext uri="{9D8B030D-6E8A-4147-A177-3AD203B41FA5}">
                      <a16:colId xmlns:a16="http://schemas.microsoft.com/office/drawing/2014/main" val="1929254287"/>
                    </a:ext>
                  </a:extLst>
                </a:gridCol>
              </a:tblGrid>
              <a:tr h="2512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Показатель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значение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6639686"/>
                  </a:ext>
                </a:extLst>
              </a:tr>
              <a:tr h="2512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Горизонт расчёта проекта, лет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60310518"/>
                  </a:ext>
                </a:extLst>
              </a:tr>
              <a:tr h="2512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Горизонт расчёт проекта, мес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16507248"/>
                  </a:ext>
                </a:extLst>
              </a:tr>
              <a:tr h="4256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Объём вложенного капитала в проект (LDC), рублей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1 797 000 ₽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96292555"/>
                  </a:ext>
                </a:extLst>
              </a:tr>
              <a:tr h="4256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Объём выручки за период проекта (SP), рублей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48 677 452 ₽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61123595"/>
                  </a:ext>
                </a:extLst>
              </a:tr>
              <a:tr h="2512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Средняя прибыль от продаж, рублей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935 836 ₽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88031100"/>
                  </a:ext>
                </a:extLst>
              </a:tr>
              <a:tr h="5025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Средний остаток денежных средств в месяц (ADB), рублей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8 525 982 ₽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17013012"/>
                  </a:ext>
                </a:extLst>
              </a:tr>
              <a:tr h="2512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Чистая прибыль за весь период, рублей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30 016 983 ₽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69620796"/>
                  </a:ext>
                </a:extLst>
              </a:tr>
              <a:tr h="2512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Средняя рентабельность продаж, 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63%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42047591"/>
                  </a:ext>
                </a:extLst>
              </a:tr>
              <a:tr h="2512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Ставка дисконтирования, 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15,56%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28318506"/>
                  </a:ext>
                </a:extLst>
              </a:tr>
              <a:tr h="2512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Чистый приведённый доход (NPV), рублей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16 935 898,31 ₽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8138898"/>
                  </a:ext>
                </a:extLst>
              </a:tr>
              <a:tr h="5025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Средняя норма рентабельности инвестиций (ARR),  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314%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86590670"/>
                  </a:ext>
                </a:extLst>
              </a:tr>
              <a:tr h="2512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Индекс доходности (PI), 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942%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99218362"/>
                  </a:ext>
                </a:extLst>
              </a:tr>
              <a:tr h="2512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Внутренняя ставка доходности (IRR), 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149%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71000202"/>
                  </a:ext>
                </a:extLst>
              </a:tr>
              <a:tr h="2512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Срок окупаемости проекта (PP), мес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82796712"/>
                  </a:ext>
                </a:extLst>
              </a:tr>
              <a:tr h="2512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Срок окупаемости проекта (PP), лет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9953910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F0F922C-32FC-45F7-AB6C-A25619354B95}"/>
              </a:ext>
            </a:extLst>
          </p:cNvPr>
          <p:cNvSpPr txBox="1"/>
          <p:nvPr/>
        </p:nvSpPr>
        <p:spPr>
          <a:xfrm>
            <a:off x="1453896" y="1233603"/>
            <a:ext cx="8814816" cy="458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Показатели экономически-финансовой эффективности проекта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 3 года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4841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808159E-84F2-BCE2-C985-C9708BB6503D}"/>
              </a:ext>
            </a:extLst>
          </p:cNvPr>
          <p:cNvSpPr txBox="1"/>
          <p:nvPr/>
        </p:nvSpPr>
        <p:spPr>
          <a:xfrm>
            <a:off x="3709038" y="249000"/>
            <a:ext cx="60948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latin typeface="+mj-lt"/>
              </a:rPr>
              <a:t>Инвестиции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67C27C19-5B17-485B-BED7-5E7800CCFA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8668846"/>
              </p:ext>
            </p:extLst>
          </p:nvPr>
        </p:nvGraphicFramePr>
        <p:xfrm>
          <a:off x="2388107" y="1490473"/>
          <a:ext cx="7415785" cy="479536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107158">
                  <a:extLst>
                    <a:ext uri="{9D8B030D-6E8A-4147-A177-3AD203B41FA5}">
                      <a16:colId xmlns:a16="http://schemas.microsoft.com/office/drawing/2014/main" val="3104276039"/>
                    </a:ext>
                  </a:extLst>
                </a:gridCol>
                <a:gridCol w="545198">
                  <a:extLst>
                    <a:ext uri="{9D8B030D-6E8A-4147-A177-3AD203B41FA5}">
                      <a16:colId xmlns:a16="http://schemas.microsoft.com/office/drawing/2014/main" val="3896719719"/>
                    </a:ext>
                  </a:extLst>
                </a:gridCol>
                <a:gridCol w="911013">
                  <a:extLst>
                    <a:ext uri="{9D8B030D-6E8A-4147-A177-3AD203B41FA5}">
                      <a16:colId xmlns:a16="http://schemas.microsoft.com/office/drawing/2014/main" val="1670059551"/>
                    </a:ext>
                  </a:extLst>
                </a:gridCol>
                <a:gridCol w="958012">
                  <a:extLst>
                    <a:ext uri="{9D8B030D-6E8A-4147-A177-3AD203B41FA5}">
                      <a16:colId xmlns:a16="http://schemas.microsoft.com/office/drawing/2014/main" val="760912088"/>
                    </a:ext>
                  </a:extLst>
                </a:gridCol>
                <a:gridCol w="958012">
                  <a:extLst>
                    <a:ext uri="{9D8B030D-6E8A-4147-A177-3AD203B41FA5}">
                      <a16:colId xmlns:a16="http://schemas.microsoft.com/office/drawing/2014/main" val="1116659095"/>
                    </a:ext>
                  </a:extLst>
                </a:gridCol>
                <a:gridCol w="978380">
                  <a:extLst>
                    <a:ext uri="{9D8B030D-6E8A-4147-A177-3AD203B41FA5}">
                      <a16:colId xmlns:a16="http://schemas.microsoft.com/office/drawing/2014/main" val="2493740846"/>
                    </a:ext>
                  </a:extLst>
                </a:gridCol>
                <a:gridCol w="958012">
                  <a:extLst>
                    <a:ext uri="{9D8B030D-6E8A-4147-A177-3AD203B41FA5}">
                      <a16:colId xmlns:a16="http://schemas.microsoft.com/office/drawing/2014/main" val="225807163"/>
                    </a:ext>
                  </a:extLst>
                </a:gridCol>
              </a:tblGrid>
              <a:tr h="742257">
                <a:tc>
                  <a:txBody>
                    <a:bodyPr/>
                    <a:lstStyle/>
                    <a:p>
                      <a:endParaRPr lang="ru-RU" sz="1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2022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2023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2024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2025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ИТОГ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Доля от общего объёма продаж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extLst>
                  <a:ext uri="{0D108BD9-81ED-4DB2-BD59-A6C34878D82A}">
                    <a16:rowId xmlns:a16="http://schemas.microsoft.com/office/drawing/2014/main" val="1405887525"/>
                  </a:ext>
                </a:extLst>
              </a:tr>
              <a:tr h="4922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Продажа подписок для агропромышленных комплексов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   ₽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656 460 ₽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1 856 656 ₽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1 424 153 ₽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3 937 270 ₽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11,1%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extLst>
                  <a:ext uri="{0D108BD9-81ED-4DB2-BD59-A6C34878D82A}">
                    <a16:rowId xmlns:a16="http://schemas.microsoft.com/office/drawing/2014/main" val="834016935"/>
                  </a:ext>
                </a:extLst>
              </a:tr>
              <a:tr h="5566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Продажа подписок для производителей и продавцов СХ техники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   ₽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656 460 ₽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1 856 656 ₽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1 424 153 ₽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3 937 270 ₽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11,1%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extLst>
                  <a:ext uri="{0D108BD9-81ED-4DB2-BD59-A6C34878D82A}">
                    <a16:rowId xmlns:a16="http://schemas.microsoft.com/office/drawing/2014/main" val="2478346781"/>
                  </a:ext>
                </a:extLst>
              </a:tr>
              <a:tr h="8204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Продажа подписок для производителей и продавцов специализированной техники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   ₽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656 460 ₽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1 856 656 ₽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1 424 153 ₽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3 937 270 ₽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11,1%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extLst>
                  <a:ext uri="{0D108BD9-81ED-4DB2-BD59-A6C34878D82A}">
                    <a16:rowId xmlns:a16="http://schemas.microsoft.com/office/drawing/2014/main" val="3311232843"/>
                  </a:ext>
                </a:extLst>
              </a:tr>
              <a:tr h="4922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АR-приложения для агропромышленных комплексов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   ₽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1 312 920 ₽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3 713 313 ₽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2 848 306 ₽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7 874 539 ₽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22,2%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extLst>
                  <a:ext uri="{0D108BD9-81ED-4DB2-BD59-A6C34878D82A}">
                    <a16:rowId xmlns:a16="http://schemas.microsoft.com/office/drawing/2014/main" val="2863205793"/>
                  </a:ext>
                </a:extLst>
              </a:tr>
              <a:tr h="5566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АR-приложения для производителей и продавцов СХ техники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   ₽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1 312 920 ₽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3 713 313 ₽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2 848 306 ₽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7 874 539 ₽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22,2%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extLst>
                  <a:ext uri="{0D108BD9-81ED-4DB2-BD59-A6C34878D82A}">
                    <a16:rowId xmlns:a16="http://schemas.microsoft.com/office/drawing/2014/main" val="694845562"/>
                  </a:ext>
                </a:extLst>
              </a:tr>
              <a:tr h="8204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АR-приложения для производителей и продавцов специализированной техники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   ₽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1 312 920 ₽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3 713 313 ₽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2 848 306 ₽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7 874 539 ₽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22,2%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extLst>
                  <a:ext uri="{0D108BD9-81ED-4DB2-BD59-A6C34878D82A}">
                    <a16:rowId xmlns:a16="http://schemas.microsoft.com/office/drawing/2014/main" val="978996576"/>
                  </a:ext>
                </a:extLst>
              </a:tr>
              <a:tr h="3143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Общий доход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   ₽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5 908 140 ₽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16 709 907 ₽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12 817 377 ₽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35 435 427 ₽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47" marR="54747" marT="0" marB="0" anchor="ctr"/>
                </a:tc>
                <a:extLst>
                  <a:ext uri="{0D108BD9-81ED-4DB2-BD59-A6C34878D82A}">
                    <a16:rowId xmlns:a16="http://schemas.microsoft.com/office/drawing/2014/main" val="396349771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D1CD7041-EA4D-434D-B0F0-62E9B50E8263}"/>
              </a:ext>
            </a:extLst>
          </p:cNvPr>
          <p:cNvSpPr txBox="1"/>
          <p:nvPr/>
        </p:nvSpPr>
        <p:spPr>
          <a:xfrm>
            <a:off x="3709416" y="895331"/>
            <a:ext cx="60944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Динамика выручки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334587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C7A234-DE1A-CF81-8463-B5F61F20AE79}"/>
              </a:ext>
            </a:extLst>
          </p:cNvPr>
          <p:cNvSpPr txBox="1"/>
          <p:nvPr/>
        </p:nvSpPr>
        <p:spPr>
          <a:xfrm>
            <a:off x="3048573" y="1177920"/>
            <a:ext cx="60948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+mj-lt"/>
              </a:rPr>
              <a:t>Интеллектуальная собственность</a:t>
            </a:r>
          </a:p>
        </p:txBody>
      </p:sp>
      <p:pic>
        <p:nvPicPr>
          <p:cNvPr id="4" name="Рисунок 3" descr="C:\Users\user\Desktop\2022-05-12 2022617980\2022617980 001.jpg">
            <a:extLst>
              <a:ext uri="{FF2B5EF4-FFF2-40B4-BE49-F238E27FC236}">
                <a16:creationId xmlns:a16="http://schemas.microsoft.com/office/drawing/2014/main" id="{D848799C-38F3-4021-85B6-54F65786E01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84" y="1711027"/>
            <a:ext cx="3602736" cy="4653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C229D109-6D31-4DD5-9AAA-942B21A67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5270" y="1711027"/>
            <a:ext cx="3281268" cy="4644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60F305FA-DCA3-41FF-BD8E-AD63615380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39888" y="1711027"/>
            <a:ext cx="3042639" cy="4306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596113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C667199-ED7B-E8DF-B96A-9C37EC837544}"/>
              </a:ext>
            </a:extLst>
          </p:cNvPr>
          <p:cNvSpPr txBox="1"/>
          <p:nvPr/>
        </p:nvSpPr>
        <p:spPr>
          <a:xfrm>
            <a:off x="3377435" y="1344903"/>
            <a:ext cx="60948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latin typeface="+mj-lt"/>
              </a:rPr>
              <a:t>Дорожная карта проекта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1A7DDE-C11C-B1FF-419E-2DA9F159A6A9}"/>
              </a:ext>
            </a:extLst>
          </p:cNvPr>
          <p:cNvSpPr txBox="1"/>
          <p:nvPr/>
        </p:nvSpPr>
        <p:spPr>
          <a:xfrm>
            <a:off x="3508064" y="2690336"/>
            <a:ext cx="609485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2000" dirty="0">
                <a:latin typeface="+mj-lt"/>
              </a:rPr>
              <a:t>План развития проекта на ближайшие два-три года, желательно поквартально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9768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BCF2EA5-CB2D-2EC8-7B65-5215AA678A4A}"/>
              </a:ext>
            </a:extLst>
          </p:cNvPr>
          <p:cNvSpPr txBox="1"/>
          <p:nvPr/>
        </p:nvSpPr>
        <p:spPr>
          <a:xfrm>
            <a:off x="5656102" y="1294050"/>
            <a:ext cx="60948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latin typeface="+mj-lt"/>
              </a:rPr>
              <a:t>Команда</a:t>
            </a:r>
            <a:r>
              <a:rPr lang="ru-RU" sz="1400" b="1" dirty="0">
                <a:effectLst/>
                <a:latin typeface="TT Norms Bold" panose="02000503030000020003" pitchFamily="2" charset="0"/>
              </a:rPr>
              <a:t> 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B7A2C4D0-1451-456E-A5E2-52D56688BD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044" y="1028873"/>
            <a:ext cx="4800256" cy="480025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oogle Shape;80;p8">
            <a:extLst>
              <a:ext uri="{FF2B5EF4-FFF2-40B4-BE49-F238E27FC236}">
                <a16:creationId xmlns:a16="http://schemas.microsoft.com/office/drawing/2014/main" id="{3B82E3F5-4ABB-4C99-B18F-3648044D2FD1}"/>
              </a:ext>
            </a:extLst>
          </p:cNvPr>
          <p:cNvGrpSpPr/>
          <p:nvPr/>
        </p:nvGrpSpPr>
        <p:grpSpPr>
          <a:xfrm>
            <a:off x="6241937" y="2106831"/>
            <a:ext cx="4923184" cy="3288644"/>
            <a:chOff x="0" y="0"/>
            <a:chExt cx="9102969" cy="7023863"/>
          </a:xfrm>
        </p:grpSpPr>
        <p:cxnSp>
          <p:nvCxnSpPr>
            <p:cNvPr id="11" name="Google Shape;81;p8">
              <a:extLst>
                <a:ext uri="{FF2B5EF4-FFF2-40B4-BE49-F238E27FC236}">
                  <a16:creationId xmlns:a16="http://schemas.microsoft.com/office/drawing/2014/main" id="{14C35359-B6F2-4648-BA1E-D59CC71B9291}"/>
                </a:ext>
              </a:extLst>
            </p:cNvPr>
            <p:cNvCxnSpPr/>
            <p:nvPr/>
          </p:nvCxnSpPr>
          <p:spPr>
            <a:xfrm>
              <a:off x="0" y="0"/>
              <a:ext cx="9102969" cy="0"/>
            </a:xfrm>
            <a:prstGeom prst="straightConnector1">
              <a:avLst/>
            </a:prstGeom>
            <a:solidFill>
              <a:schemeClr val="accent6"/>
            </a:solidFill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2" name="Google Shape;82;p8">
              <a:extLst>
                <a:ext uri="{FF2B5EF4-FFF2-40B4-BE49-F238E27FC236}">
                  <a16:creationId xmlns:a16="http://schemas.microsoft.com/office/drawing/2014/main" id="{03AB5B19-D0E5-43DF-BD9D-10C7E63A5149}"/>
                </a:ext>
              </a:extLst>
            </p:cNvPr>
            <p:cNvSpPr/>
            <p:nvPr/>
          </p:nvSpPr>
          <p:spPr>
            <a:xfrm>
              <a:off x="0" y="0"/>
              <a:ext cx="9102969" cy="19875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83;p8">
              <a:extLst>
                <a:ext uri="{FF2B5EF4-FFF2-40B4-BE49-F238E27FC236}">
                  <a16:creationId xmlns:a16="http://schemas.microsoft.com/office/drawing/2014/main" id="{921D4214-FE2E-4EB3-857A-001788FB6F3B}"/>
                </a:ext>
              </a:extLst>
            </p:cNvPr>
            <p:cNvSpPr txBox="1"/>
            <p:nvPr/>
          </p:nvSpPr>
          <p:spPr>
            <a:xfrm>
              <a:off x="0" y="0"/>
              <a:ext cx="9102969" cy="19875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625" tIns="87625" rIns="87625" bIns="876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None/>
              </a:pPr>
              <a:r>
                <a:rPr lang="ru-RU" sz="23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Исаев Александр Дмитриевич</a:t>
              </a:r>
              <a:endParaRPr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4" name="Google Shape;84;p8">
              <a:extLst>
                <a:ext uri="{FF2B5EF4-FFF2-40B4-BE49-F238E27FC236}">
                  <a16:creationId xmlns:a16="http://schemas.microsoft.com/office/drawing/2014/main" id="{5BBEF196-BD11-4D68-8C9B-D94528F5DAF2}"/>
                </a:ext>
              </a:extLst>
            </p:cNvPr>
            <p:cNvCxnSpPr/>
            <p:nvPr/>
          </p:nvCxnSpPr>
          <p:spPr>
            <a:xfrm>
              <a:off x="0" y="1987513"/>
              <a:ext cx="9102969" cy="0"/>
            </a:xfrm>
            <a:prstGeom prst="straightConnector1">
              <a:avLst/>
            </a:prstGeom>
            <a:solidFill>
              <a:schemeClr val="accent6"/>
            </a:solidFill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5" name="Google Shape;85;p8">
              <a:extLst>
                <a:ext uri="{FF2B5EF4-FFF2-40B4-BE49-F238E27FC236}">
                  <a16:creationId xmlns:a16="http://schemas.microsoft.com/office/drawing/2014/main" id="{61AC34E4-070E-4329-8506-C6D41453B39A}"/>
                </a:ext>
              </a:extLst>
            </p:cNvPr>
            <p:cNvSpPr/>
            <p:nvPr/>
          </p:nvSpPr>
          <p:spPr>
            <a:xfrm>
              <a:off x="0" y="1987513"/>
              <a:ext cx="9102969" cy="19875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86;p8">
              <a:extLst>
                <a:ext uri="{FF2B5EF4-FFF2-40B4-BE49-F238E27FC236}">
                  <a16:creationId xmlns:a16="http://schemas.microsoft.com/office/drawing/2014/main" id="{EA51F18D-9626-47E9-BA68-03AC7F4531B8}"/>
                </a:ext>
              </a:extLst>
            </p:cNvPr>
            <p:cNvSpPr txBox="1"/>
            <p:nvPr/>
          </p:nvSpPr>
          <p:spPr>
            <a:xfrm>
              <a:off x="0" y="1987511"/>
              <a:ext cx="9102969" cy="24963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625" tIns="87625" rIns="87625" bIns="876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None/>
              </a:pPr>
              <a:r>
                <a:rPr lang="ru-RU" sz="23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М.н.с</a:t>
              </a:r>
              <a:r>
                <a:rPr lang="ru-RU" sz="23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лаборатории прикладных и фундаментальных исследований, аспирант.</a:t>
              </a:r>
              <a:br>
                <a:rPr lang="ru-RU" sz="23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br>
                <a:rPr lang="ru-RU" sz="23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endParaRPr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7" name="Google Shape;87;p8">
              <a:extLst>
                <a:ext uri="{FF2B5EF4-FFF2-40B4-BE49-F238E27FC236}">
                  <a16:creationId xmlns:a16="http://schemas.microsoft.com/office/drawing/2014/main" id="{40D13603-4706-4919-8B86-BAEA758E981D}"/>
                </a:ext>
              </a:extLst>
            </p:cNvPr>
            <p:cNvCxnSpPr/>
            <p:nvPr/>
          </p:nvCxnSpPr>
          <p:spPr>
            <a:xfrm>
              <a:off x="0" y="4326561"/>
              <a:ext cx="9102969" cy="0"/>
            </a:xfrm>
            <a:prstGeom prst="straightConnector1">
              <a:avLst/>
            </a:prstGeom>
            <a:solidFill>
              <a:schemeClr val="accent6"/>
            </a:solidFill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8" name="Google Shape;88;p8">
              <a:extLst>
                <a:ext uri="{FF2B5EF4-FFF2-40B4-BE49-F238E27FC236}">
                  <a16:creationId xmlns:a16="http://schemas.microsoft.com/office/drawing/2014/main" id="{4D76871F-5D5B-42BF-9B4C-C5FDCB325731}"/>
                </a:ext>
              </a:extLst>
            </p:cNvPr>
            <p:cNvSpPr/>
            <p:nvPr/>
          </p:nvSpPr>
          <p:spPr>
            <a:xfrm>
              <a:off x="0" y="4327663"/>
              <a:ext cx="9102969" cy="16348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92;p8">
              <a:extLst>
                <a:ext uri="{FF2B5EF4-FFF2-40B4-BE49-F238E27FC236}">
                  <a16:creationId xmlns:a16="http://schemas.microsoft.com/office/drawing/2014/main" id="{EBCBA2B9-9E99-4F0B-9873-31BBEA7EE742}"/>
                </a:ext>
              </a:extLst>
            </p:cNvPr>
            <p:cNvSpPr txBox="1"/>
            <p:nvPr/>
          </p:nvSpPr>
          <p:spPr>
            <a:xfrm>
              <a:off x="0" y="4655151"/>
              <a:ext cx="9102969" cy="23687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625" tIns="87625" rIns="87625" bIns="876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None/>
              </a:pPr>
              <a:r>
                <a:rPr lang="ru-RU" sz="23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Руководитель проекта</a:t>
              </a: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None/>
              </a:pPr>
              <a:r>
                <a:rPr lang="ru-RU" sz="23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Разработчик программного обеспечения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814202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A47C7A3-0FCE-CE6E-27C7-1CF0D5B37B33}"/>
              </a:ext>
            </a:extLst>
          </p:cNvPr>
          <p:cNvSpPr txBox="1"/>
          <p:nvPr/>
        </p:nvSpPr>
        <p:spPr>
          <a:xfrm>
            <a:off x="2799920" y="1399905"/>
            <a:ext cx="60948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latin typeface="+mj-lt"/>
              </a:rPr>
              <a:t>Контактная информация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4B8D8B-4B20-4760-865F-903684F464AB}"/>
              </a:ext>
            </a:extLst>
          </p:cNvPr>
          <p:cNvSpPr txBox="1"/>
          <p:nvPr/>
        </p:nvSpPr>
        <p:spPr>
          <a:xfrm>
            <a:off x="2197989" y="2520321"/>
            <a:ext cx="7796022" cy="1817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ru-RU" sz="2000" b="1" dirty="0"/>
              <a:t>г. Саратов, Саратовская область</a:t>
            </a:r>
          </a:p>
          <a:p>
            <a:pPr algn="ctr">
              <a:lnSpc>
                <a:spcPct val="114000"/>
              </a:lnSpc>
            </a:pPr>
            <a:r>
              <a:rPr lang="ru-RU" sz="2000" dirty="0"/>
              <a:t>ФГБОУ ФО Вавиловский университет им. </a:t>
            </a:r>
            <a:r>
              <a:rPr lang="ru-RU" sz="2000" dirty="0" err="1"/>
              <a:t>Н.И.Вавилова</a:t>
            </a:r>
            <a:endParaRPr lang="ru-RU" sz="2000" dirty="0"/>
          </a:p>
          <a:p>
            <a:pPr algn="ctr">
              <a:lnSpc>
                <a:spcPct val="114000"/>
              </a:lnSpc>
            </a:pPr>
            <a:r>
              <a:rPr lang="en-US" sz="2000" dirty="0"/>
              <a:t>Email:</a:t>
            </a:r>
            <a:r>
              <a:rPr lang="ru-RU" sz="2000" dirty="0"/>
              <a:t> </a:t>
            </a:r>
            <a:r>
              <a:rPr lang="en-US" sz="2000" dirty="0"/>
              <a:t>alexisaev110400@gmail.com</a:t>
            </a:r>
          </a:p>
          <a:p>
            <a:pPr algn="ctr">
              <a:lnSpc>
                <a:spcPct val="114000"/>
              </a:lnSpc>
            </a:pPr>
            <a:r>
              <a:rPr lang="en-US" sz="2000" dirty="0" err="1"/>
              <a:t>Tg</a:t>
            </a:r>
            <a:r>
              <a:rPr lang="en-US" sz="2000" dirty="0"/>
              <a:t>:</a:t>
            </a:r>
            <a:r>
              <a:rPr lang="ru-RU" sz="2000" dirty="0"/>
              <a:t> </a:t>
            </a:r>
            <a:r>
              <a:rPr lang="en-US" sz="2000" dirty="0"/>
              <a:t>@dva_nyla</a:t>
            </a:r>
          </a:p>
          <a:p>
            <a:pPr algn="ctr">
              <a:lnSpc>
                <a:spcPct val="114000"/>
              </a:lnSpc>
            </a:pPr>
            <a:r>
              <a:rPr lang="ru-RU" sz="2000" dirty="0"/>
              <a:t>Тел: +7(967)802-14-21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356939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B3C1"/>
      </a:accent1>
      <a:accent2>
        <a:srgbClr val="9F00FF"/>
      </a:accent2>
      <a:accent3>
        <a:srgbClr val="FD493D"/>
      </a:accent3>
      <a:accent4>
        <a:srgbClr val="FCAF17"/>
      </a:accent4>
      <a:accent5>
        <a:srgbClr val="B5D8E1"/>
      </a:accent5>
      <a:accent6>
        <a:srgbClr val="000000"/>
      </a:accent6>
      <a:hlink>
        <a:srgbClr val="0563C1"/>
      </a:hlink>
      <a:folHlink>
        <a:srgbClr val="954F72"/>
      </a:folHlink>
    </a:clrScheme>
    <a:fontScheme name="Другая 3">
      <a:majorFont>
        <a:latin typeface="Gilroy"/>
        <a:ea typeface=""/>
        <a:cs typeface=""/>
      </a:majorFont>
      <a:minorFont>
        <a:latin typeface="Gilroy Blac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Другая 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B3C1"/>
      </a:accent1>
      <a:accent2>
        <a:srgbClr val="9F00FF"/>
      </a:accent2>
      <a:accent3>
        <a:srgbClr val="FD493D"/>
      </a:accent3>
      <a:accent4>
        <a:srgbClr val="FCAF17"/>
      </a:accent4>
      <a:accent5>
        <a:srgbClr val="B5D8E1"/>
      </a:accent5>
      <a:accent6>
        <a:srgbClr val="000000"/>
      </a:accent6>
      <a:hlink>
        <a:srgbClr val="0563C1"/>
      </a:hlink>
      <a:folHlink>
        <a:srgbClr val="954F72"/>
      </a:folHlink>
    </a:clrScheme>
    <a:fontScheme name="Другая 3">
      <a:majorFont>
        <a:latin typeface="Gilroy"/>
        <a:ea typeface=""/>
        <a:cs typeface=""/>
      </a:majorFont>
      <a:minorFont>
        <a:latin typeface="Gilroy Blac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3315</TotalTime>
  <Words>895</Words>
  <Application>Microsoft Office PowerPoint</Application>
  <PresentationFormat>Широкоэкранный</PresentationFormat>
  <Paragraphs>249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7" baseType="lpstr">
      <vt:lpstr>Gilroy</vt:lpstr>
      <vt:lpstr>TT Norms Bold</vt:lpstr>
      <vt:lpstr>Arial</vt:lpstr>
      <vt:lpstr>Calibri</vt:lpstr>
      <vt:lpstr>ChevinMedium</vt:lpstr>
      <vt:lpstr>Gilroy Black</vt:lpstr>
      <vt:lpstr>Raleway</vt:lpstr>
      <vt:lpstr>Times New Roman</vt:lpstr>
      <vt:lpstr>Tahoma</vt:lpstr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Mikely</dc:creator>
  <cp:lastModifiedBy>VR&amp;AR</cp:lastModifiedBy>
  <cp:revision>66</cp:revision>
  <dcterms:created xsi:type="dcterms:W3CDTF">2022-11-28T09:29:04Z</dcterms:created>
  <dcterms:modified xsi:type="dcterms:W3CDTF">2023-11-13T12:33:05Z</dcterms:modified>
</cp:coreProperties>
</file>