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7" r:id="rId2"/>
    <p:sldId id="577" r:id="rId3"/>
    <p:sldId id="588" r:id="rId4"/>
    <p:sldId id="548" r:id="rId5"/>
    <p:sldId id="576" r:id="rId6"/>
    <p:sldId id="517" r:id="rId7"/>
    <p:sldId id="518" r:id="rId8"/>
    <p:sldId id="424" r:id="rId9"/>
    <p:sldId id="595" r:id="rId10"/>
    <p:sldId id="596" r:id="rId11"/>
    <p:sldId id="607" r:id="rId12"/>
    <p:sldId id="622" r:id="rId13"/>
    <p:sldId id="606" r:id="rId14"/>
    <p:sldId id="609" r:id="rId15"/>
    <p:sldId id="608" r:id="rId16"/>
    <p:sldId id="612" r:id="rId17"/>
    <p:sldId id="613" r:id="rId18"/>
    <p:sldId id="614" r:id="rId19"/>
    <p:sldId id="615" r:id="rId20"/>
    <p:sldId id="616" r:id="rId21"/>
    <p:sldId id="620" r:id="rId22"/>
    <p:sldId id="621" r:id="rId23"/>
    <p:sldId id="623" r:id="rId24"/>
    <p:sldId id="597" r:id="rId25"/>
    <p:sldId id="603" r:id="rId26"/>
    <p:sldId id="604" r:id="rId27"/>
    <p:sldId id="605" r:id="rId28"/>
    <p:sldId id="598" r:id="rId29"/>
    <p:sldId id="618" r:id="rId30"/>
    <p:sldId id="619" r:id="rId31"/>
    <p:sldId id="599" r:id="rId32"/>
    <p:sldId id="600" r:id="rId33"/>
    <p:sldId id="471" r:id="rId34"/>
    <p:sldId id="601" r:id="rId35"/>
    <p:sldId id="602" r:id="rId36"/>
    <p:sldId id="579" r:id="rId37"/>
    <p:sldId id="582" r:id="rId38"/>
    <p:sldId id="583" r:id="rId39"/>
    <p:sldId id="593" r:id="rId40"/>
    <p:sldId id="587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B3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271" autoAdjust="0"/>
  </p:normalViewPr>
  <p:slideViewPr>
    <p:cSldViewPr snapToGrid="0" showGuides="1">
      <p:cViewPr varScale="1">
        <p:scale>
          <a:sx n="83" d="100"/>
          <a:sy n="83" d="100"/>
        </p:scale>
        <p:origin x="51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r>
              <a:rPr lang="ru-RU" b="0" dirty="0" smtClean="0"/>
              <a:t>Какой</a:t>
            </a:r>
            <a:r>
              <a:rPr lang="ru-RU" b="0" baseline="0" dirty="0" smtClean="0"/>
              <a:t> формат стимулятора Вы бы предпочли ?</a:t>
            </a:r>
            <a:endParaRPr lang="ru-RU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52250146113399"/>
          <c:y val="0.27166611606651198"/>
          <c:w val="0.30181180596142598"/>
          <c:h val="0.6513599823807949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f5e32cb-56c2-4ccd-8f0c-9aa89583f23d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2000"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Ассоциации при словах космическая еда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Ассоциации при словах космическая еда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5E-4CB7-BD14-0D56A9870E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5E-4CB7-BD14-0D56A9870E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5E-4CB7-BD14-0D56A9870E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5E-4CB7-BD14-0D56A9870E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B5E-4CB7-BD14-0D56A9870E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Легкось и компактность</c:v>
                </c:pt>
                <c:pt idx="1">
                  <c:v>Экстремальные вкусы</c:v>
                </c:pt>
                <c:pt idx="2">
                  <c:v>Высокотехнологичность</c:v>
                </c:pt>
                <c:pt idx="3">
                  <c:v>Полезная и сбалансированная еда</c:v>
                </c:pt>
                <c:pt idx="4">
                  <c:v>Другое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</c:v>
                </c:pt>
                <c:pt idx="1">
                  <c:v>0.08</c:v>
                </c:pt>
                <c:pt idx="2">
                  <c:v>0.1</c:v>
                </c:pt>
                <c:pt idx="3">
                  <c:v>0.5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B5E-4CB7-BD14-0D56A9870E4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15212999452387"/>
          <c:y val="0.25190006885514266"/>
          <c:w val="0.33704918003874723"/>
          <c:h val="0.703024657348743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для вас сам удобный вид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упаковки?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для вас сам удобный вид упаковки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E5-4B0E-A08B-81189665C3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E5-4B0E-A08B-81189665C3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E5-4B0E-A08B-81189665C3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E5-4B0E-A08B-81189665C3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EE5-4B0E-A08B-81189665C3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Пакеты с зип застёжкой</c:v>
                </c:pt>
                <c:pt idx="1">
                  <c:v>Одноразовые контейнеры</c:v>
                </c:pt>
                <c:pt idx="2">
                  <c:v>Тубы и тюбики</c:v>
                </c:pt>
                <c:pt idx="3">
                  <c:v>Бутылки с трубочками</c:v>
                </c:pt>
                <c:pt idx="4">
                  <c:v>Всё из перечисленного подходит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</c:v>
                </c:pt>
                <c:pt idx="1">
                  <c:v>0.6</c:v>
                </c:pt>
                <c:pt idx="2">
                  <c:v>0.04</c:v>
                </c:pt>
                <c:pt idx="3">
                  <c:v>0.1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EE5-4B0E-A08B-81189665C3E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945997282227679"/>
          <c:y val="0.19295548004484045"/>
          <c:w val="0.2865411188721157"/>
          <c:h val="0.806387092582045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ваш любимый продукт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тех, что были предложены астронавтам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2776950681880956E-2"/>
          <c:y val="0.301197111022521"/>
          <c:w val="0.57194635606783106"/>
          <c:h val="0.697357872217220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Выберите ваш любимый продукт питаня из тех, что были предложены астронавтам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2D-4AC3-BA6C-4175593C98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2D-4AC3-BA6C-4175593C98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2D-4AC3-BA6C-4175593C98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22D-4AC3-BA6C-4175593C98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22D-4AC3-BA6C-4175593C98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22D-4AC3-BA6C-4175593C98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Паста в тюбиках</c:v>
                </c:pt>
                <c:pt idx="1">
                  <c:v>Сухофрукты и орехи</c:v>
                </c:pt>
                <c:pt idx="2">
                  <c:v>Супы-пюре в пакетах</c:v>
                </c:pt>
                <c:pt idx="3">
                  <c:v>Растворимые соки</c:v>
                </c:pt>
                <c:pt idx="4">
                  <c:v>Всё из перечисленного нравится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0.3</c:v>
                </c:pt>
                <c:pt idx="1">
                  <c:v>7.0000000000000007E-2</c:v>
                </c:pt>
                <c:pt idx="2">
                  <c:v>0.45</c:v>
                </c:pt>
                <c:pt idx="3">
                  <c:v>0.1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22D-4AC3-BA6C-4175593C989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895500095754934"/>
          <c:y val="0.32965361546068195"/>
          <c:w val="0.31576751665606467"/>
          <c:h val="0.64426802684809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Восполняете</a:t>
            </a:r>
            <a:r>
              <a:rPr lang="ru-RU" sz="2000" b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 Вы энергию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49c7e81-d97e-426a-aee4-5de70589dbfd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</a:t>
            </a:r>
            <a:r>
              <a:rPr lang="ru-RU" b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Вам лет?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072267343010778"/>
          <c:y val="0.20282204491062067"/>
          <c:w val="0.26883981888892866"/>
          <c:h val="0.6678510018624039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98a5aae-489c-47b3-abb0-c4feb29e4e20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18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уровень вашей готовности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попробовать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новую линию продуктов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Cosmo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Оцените уровень вашей готовности пропробывать новую линию продуктов Cosmo Food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80-485A-86B1-41A918A015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80-485A-86B1-41A918A015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80-485A-86B1-41A918A015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80-485A-86B1-41A918A015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680-485A-86B1-41A918A015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Уже хочу заказать первый набор!</c:v>
                </c:pt>
                <c:pt idx="1">
                  <c:v>Попробовал хотя бы раз</c:v>
                </c:pt>
                <c:pt idx="2">
                  <c:v>Возможно попробую позже</c:v>
                </c:pt>
                <c:pt idx="3">
                  <c:v>Не уверен , надо подумать</c:v>
                </c:pt>
                <c:pt idx="4">
                  <c:v>Нет желания пробовать новое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0.45</c:v>
                </c:pt>
                <c:pt idx="1">
                  <c:v>0.4</c:v>
                </c:pt>
                <c:pt idx="2">
                  <c:v>0.15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680-485A-86B1-41A918A01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 возраст</a:t>
            </a:r>
          </a:p>
        </c:rich>
      </c:tx>
      <c:layout>
        <c:manualLayout>
          <c:xMode val="edge"/>
          <c:yMode val="edge"/>
          <c:x val="0.27500711569409908"/>
          <c:y val="2.45811843614634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Ваш возраст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AA-4AA8-9F4A-098EBBCE3F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AA-4AA8-9F4A-098EBBCE3F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AA-4AA8-9F4A-098EBBCE3F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AA-4AA8-9F4A-098EBBCE3F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 18 лет</c:v>
                </c:pt>
                <c:pt idx="1">
                  <c:v>От 18 до 25 лет</c:v>
                </c:pt>
                <c:pt idx="2">
                  <c:v>От 26 до 35 лет</c:v>
                </c:pt>
                <c:pt idx="3">
                  <c:v>Старше 35 лет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0.35</c:v>
                </c:pt>
                <c:pt idx="1">
                  <c:v>0.4</c:v>
                </c:pt>
                <c:pt idx="2">
                  <c:v>0.2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AA-4AA8-9F4A-098EBBCE3F2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чаще покупаете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Где чаще покупаете продукты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80-4A1A-BA17-49C9849B4F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80-4A1A-BA17-49C9849B4F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80-4A1A-BA17-49C9849B4F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80-4A1A-BA17-49C9849B4F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80-4A1A-BA17-49C9849B4F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Онлайн магазины</c:v>
                </c:pt>
                <c:pt idx="1">
                  <c:v>Обычные супермаркеты</c:v>
                </c:pt>
                <c:pt idx="2">
                  <c:v>Специализированные магазины здорового питания</c:v>
                </c:pt>
                <c:pt idx="3">
                  <c:v>Фермерские рынки</c:v>
                </c:pt>
                <c:pt idx="4">
                  <c:v>Закупаюсь редко и нерегулярно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</c:v>
                </c:pt>
                <c:pt idx="1">
                  <c:v>0.2</c:v>
                </c:pt>
                <c:pt idx="2">
                  <c:v>0.1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80-4A1A-BA17-49C9849B4F5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965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329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30" y="4185636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6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t>31.05.2025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t>31.05.2025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t>31.05.2025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t>31.05.2025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t>31.05.2025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t>31.05.2025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t>31.05.2025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/>
          <p:nvPr userDrawn="1"/>
        </p:nvSpPr>
        <p:spPr>
          <a:xfrm>
            <a:off x="3631842" y="3078052"/>
            <a:ext cx="8560159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78053"/>
            <a:ext cx="3880852" cy="24222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6FE0-8952-4EF4-92CA-A4ECC1D3D745}" type="datetime1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17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2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4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666" y="5153891"/>
            <a:ext cx="11208385" cy="37511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««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– создание линейки продуктов из растительного сырья для быстрого питания 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органамичной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упаковке »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1265" y="6217287"/>
            <a:ext cx="4658360" cy="76009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73883" y="5547470"/>
            <a:ext cx="91008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команды: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Наталья Анатольевна, ст. преподаватель каф. плодоовощеводства и декоративного садоводства ФГБОУ ВО СПбГАУ.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135121" y="3674110"/>
            <a:ext cx="4760595" cy="907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 университет 20.35 «От идеи к прототипу»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Инициативная разработка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КосмоФуд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5146" y="1795627"/>
            <a:ext cx="10515600" cy="48246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быстрого темпа жизни необходим быстрый источник энергии, удобный для употребления в любом месте. Наш продукт – оптимальное решение: он быстро восполняет энергию, имеет удобную форму, органическую упаковку и нейтральный запах, что позволяет употреблять его в общественных местах без дискомфорта для окружающих. Удобство, практичность и польза – главные преимущества нашего продукта.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2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20760" y="697635"/>
            <a:ext cx="9151513" cy="831610"/>
          </a:xfrm>
        </p:spPr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ьер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965" y="4599709"/>
            <a:ext cx="2258291" cy="225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5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45825" y="1283999"/>
            <a:ext cx="5157787" cy="82391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и проблема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93243" y="2181803"/>
            <a:ext cx="5157787" cy="368458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которым приходится питаться вне дома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пользователя: приходиться питаться вне дома, однако такая еда за частую вредна и не удобна для потребления</a:t>
            </a:r>
            <a:r>
              <a:rPr lang="ru-RU" dirty="0"/>
              <a:t> </a:t>
            </a:r>
          </a:p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6430820" y="822181"/>
            <a:ext cx="5183188" cy="8239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>
          <a:xfrm>
            <a:off x="6153727" y="1867766"/>
            <a:ext cx="5183188" cy="368458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Наша линейка полезных и вкусных блюд создана специально для питания вне дома, обеспечивая вас необходимыми питательными веществами, где бы вы ни находились.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</a:t>
            </a:fld>
            <a:endParaRPr lang="ru-RU"/>
          </a:p>
        </p:txBody>
      </p:sp>
      <p:pic>
        <p:nvPicPr>
          <p:cNvPr id="1030" name="Picture 6" descr="Решение проблем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357" y="46427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роблема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08" y="4649786"/>
            <a:ext cx="2115127" cy="211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776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Анализ рынка – Бесплатные иконки: бизнес и финанс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08" y="4472560"/>
            <a:ext cx="2212977" cy="221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мещающее содержимое 1"/>
          <p:cNvSpPr>
            <a:spLocks noGrp="1"/>
          </p:cNvSpPr>
          <p:nvPr>
            <p:ph idx="4294967295"/>
          </p:nvPr>
        </p:nvSpPr>
        <p:spPr>
          <a:xfrm>
            <a:off x="534786" y="989158"/>
            <a:ext cx="5257800" cy="2335934"/>
          </a:xfrm>
          <a:ln w="38100">
            <a:solidFill>
              <a:srgbClr val="3FAB3C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Космическое питание </a:t>
            </a:r>
            <a:r>
              <a:rPr lang="ru-RU" alt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Роскосмос</a:t>
            </a: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«Крем-суп грибной» </a:t>
            </a:r>
            <a:endParaRPr lang="ru-RU" altLang="en-US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Грибы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свежие шампиньоны, картофель, лук репчатый, морковь столовая, масло растительное, соль пищевая, перец чёрный молотый, мука пшеничная высший сорт, сливки, бульон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dirty="0">
              <a:solidFill>
                <a:schemeClr val="dk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ru-RU" altLang="en-US" dirty="0"/>
          </a:p>
          <a:p>
            <a:pPr marL="0" indent="0">
              <a:buNone/>
            </a:pPr>
            <a:endParaRPr lang="ru-RU" alt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226041" y="286212"/>
            <a:ext cx="5176578" cy="831850"/>
          </a:xfrm>
        </p:spPr>
        <p:txBody>
          <a:bodyPr/>
          <a:lstStyle/>
          <a:p>
            <a:r>
              <a:rPr lang="ru-RU" altLang="en-US" sz="40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altLang="en-US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</a:t>
            </a:r>
            <a:r>
              <a:rPr lang="ru-RU" altLang="en-US" sz="4000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4000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816437" y="933739"/>
            <a:ext cx="5283200" cy="3398116"/>
          </a:xfrm>
          <a:prstGeom prst="rect">
            <a:avLst/>
          </a:prstGeom>
          <a:noFill/>
          <a:ln w="38100">
            <a:solidFill>
              <a:srgbClr val="3FAB3C"/>
            </a:solidFill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Космическое питание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Космопит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«Гороховый суп в тюбике» 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  :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Мясо свинина, горох, лук репчатый, морковь столовая, масло растительное, картофель, соль пищевая, перец черный молотый, петрушка сушёная, петрушка корень сушенный, бульон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50026" y="3460122"/>
            <a:ext cx="6090920" cy="3323987"/>
          </a:xfrm>
          <a:prstGeom prst="rect">
            <a:avLst/>
          </a:prstGeom>
          <a:noFill/>
          <a:ln w="38100">
            <a:solidFill>
              <a:srgbClr val="3FAB3C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Космическое питание </a:t>
            </a:r>
            <a:r>
              <a:rPr lang="ru-RU" alt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Бирюлевский</a:t>
            </a: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экспериментальный завод «Первое блюдо суп Харчо в космической тубе» </a:t>
            </a:r>
            <a:endParaRPr lang="ru-RU" altLang="en-US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Мясо баранина, рис, масло топленое, лук репчатый, чеснок, петрушка зелень, паста томатная, перец красный молотый, перец черный молотый, соль поваренная, кислота лимонная, кардамон, бульон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Цел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181638"/>
            <a:ext cx="3505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10929" y="1224876"/>
            <a:ext cx="10515600" cy="4824682"/>
          </a:xfrm>
          <a:noFill/>
          <a:effectLst>
            <a:softEdge rad="635000"/>
          </a:effectLst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ингредиентов, выявление их пищевой ценности и полезных свойств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создание Эко;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эффективной маркетинговой стратегии для продвижения линейки продукции и формирования ценностного предложения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социологического опроса;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  на основе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5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проекта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5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18560" y="365125"/>
            <a:ext cx="4754245" cy="831850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опроса: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0684211"/>
              </p:ext>
            </p:extLst>
          </p:nvPr>
        </p:nvGraphicFramePr>
        <p:xfrm>
          <a:off x="6747510" y="850092"/>
          <a:ext cx="5050155" cy="539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75930905"/>
              </p:ext>
            </p:extLst>
          </p:nvPr>
        </p:nvGraphicFramePr>
        <p:xfrm>
          <a:off x="0" y="799340"/>
          <a:ext cx="4343400" cy="322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841288654"/>
              </p:ext>
            </p:extLst>
          </p:nvPr>
        </p:nvGraphicFramePr>
        <p:xfrm>
          <a:off x="3899915" y="3410039"/>
          <a:ext cx="4298512" cy="3302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115036633"/>
              </p:ext>
            </p:extLst>
          </p:nvPr>
        </p:nvGraphicFramePr>
        <p:xfrm>
          <a:off x="7598459" y="919546"/>
          <a:ext cx="4156444" cy="3408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32833" y="309708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опроса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68472490"/>
              </p:ext>
            </p:extLst>
          </p:nvPr>
        </p:nvGraphicFramePr>
        <p:xfrm>
          <a:off x="110491" y="1007112"/>
          <a:ext cx="4808220" cy="299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89678128"/>
              </p:ext>
            </p:extLst>
          </p:nvPr>
        </p:nvGraphicFramePr>
        <p:xfrm>
          <a:off x="1910255" y="2379519"/>
          <a:ext cx="6475209" cy="447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18028407"/>
              </p:ext>
            </p:extLst>
          </p:nvPr>
        </p:nvGraphicFramePr>
        <p:xfrm>
          <a:off x="147443" y="707850"/>
          <a:ext cx="4736791" cy="3640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02312088"/>
              </p:ext>
            </p:extLst>
          </p:nvPr>
        </p:nvGraphicFramePr>
        <p:xfrm>
          <a:off x="3850410" y="2753592"/>
          <a:ext cx="5220854" cy="464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39942682"/>
              </p:ext>
            </p:extLst>
          </p:nvPr>
        </p:nvGraphicFramePr>
        <p:xfrm>
          <a:off x="7091106" y="954697"/>
          <a:ext cx="3967356" cy="3528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551873" y="1389227"/>
            <a:ext cx="10515600" cy="482468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Еда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разрабатывается специально таким образом, чтобы обеспечивать организм всеми необходимыми витаминами, минералами и микроэлементами.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Продукт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компактен и удобен для хранения, транспортировки и потребления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   даже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в условиях ограниченного пространства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.</a:t>
            </a:r>
            <a:endParaRPr lang="ru-RU" altLang="en-US" sz="2400" dirty="0">
              <a:latin typeface="Times New Roman" panose="02020603050405020304" pitchFamily="18" charset="0"/>
              <a:ea typeface="+Основной текст (восточно-азиат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Благодаря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современным технологиям консервации продукты имеют длительный срок годности, сохраняя при этом полезные свойства и вкусовые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качества.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Также </a:t>
            </a:r>
            <a:r>
              <a:rPr lang="ru-RU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наш продукт 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отличается </a:t>
            </a:r>
            <a:r>
              <a:rPr lang="ru-RU" alt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тем,что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его можно купить как в боксе,</a:t>
            </a:r>
            <a:r>
              <a:rPr lang="en-US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который отлично подойдёт для подарка ,так и каждый товар по отдельности.</a:t>
            </a:r>
            <a:endParaRPr lang="ru-RU" altLang="en-US" sz="2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+Основной текст (восточно-азиат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7565" y="365125"/>
            <a:ext cx="10516235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 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8</a:t>
            </a:fld>
            <a:endParaRPr lang="ru-RU" dirty="0"/>
          </a:p>
        </p:txBody>
      </p:sp>
      <p:pic>
        <p:nvPicPr>
          <p:cNvPr id="1026" name="Picture 2" descr="Космос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909" y="4546744"/>
            <a:ext cx="1670338" cy="167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59556" y="18473"/>
            <a:ext cx="10516235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Рецептуры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, которые входят в состав </a:t>
            </a:r>
            <a:r>
              <a:rPr lang="ru-RU" alt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космобокса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«КОСМОФУД»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13" name="Замещающее 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21039068"/>
              </p:ext>
            </p:extLst>
          </p:nvPr>
        </p:nvGraphicFramePr>
        <p:xfrm>
          <a:off x="563417" y="1089893"/>
          <a:ext cx="4694555" cy="123660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69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0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1 компоненты сырников :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41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Творог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07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Тыква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Замещающее содержимое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366261"/>
              </p:ext>
            </p:extLst>
          </p:nvPr>
        </p:nvGraphicFramePr>
        <p:xfrm>
          <a:off x="558799" y="2332184"/>
          <a:ext cx="4694555" cy="123660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69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0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41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07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Замещающее 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56715155"/>
              </p:ext>
            </p:extLst>
          </p:nvPr>
        </p:nvGraphicFramePr>
        <p:xfrm>
          <a:off x="558799" y="3579093"/>
          <a:ext cx="4694555" cy="123660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69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0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Корица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41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07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растительное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Замещающее содержимое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79388680"/>
              </p:ext>
            </p:extLst>
          </p:nvPr>
        </p:nvGraphicFramePr>
        <p:xfrm>
          <a:off x="5843327" y="1130202"/>
          <a:ext cx="4919980" cy="363150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919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3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2 компоненты карри-супа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нутом </a:t>
                      </a: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3005055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Морковь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репчатый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Нут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консервированный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399218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Томатная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паста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271096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Карри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398963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Куркума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378410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Чеснок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600993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лимона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растительное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470204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1496173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930993"/>
              </p:ext>
            </p:extLst>
          </p:nvPr>
        </p:nvGraphicFramePr>
        <p:xfrm>
          <a:off x="5844309" y="4760767"/>
          <a:ext cx="4916055" cy="89316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916055">
                  <a:extLst>
                    <a:ext uri="{9D8B030D-6E8A-4147-A177-3AD203B41FA5}">
                      <a16:colId xmlns:a16="http://schemas.microsoft.com/office/drawing/2014/main" val="2554467119"/>
                    </a:ext>
                  </a:extLst>
                </a:gridCol>
              </a:tblGrid>
              <a:tr h="2453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Соль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4784075"/>
                  </a:ext>
                </a:extLst>
              </a:tr>
              <a:tr h="25664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Перец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чёрный молотый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8621361"/>
                  </a:ext>
                </a:extLst>
              </a:tr>
              <a:tr h="306169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Паприка 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9953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270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59556" y="18473"/>
            <a:ext cx="10516235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Рецептуры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, которые входят в состав </a:t>
            </a:r>
            <a:r>
              <a:rPr lang="ru-RU" alt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космобокса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«КОСМОФУД»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7" name="Замещающее содержимое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33096930"/>
              </p:ext>
            </p:extLst>
          </p:nvPr>
        </p:nvGraphicFramePr>
        <p:xfrm>
          <a:off x="532418" y="1330037"/>
          <a:ext cx="4919980" cy="293497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919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49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3 компоненты  риса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нутом и тыквой </a:t>
                      </a: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3005055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Нут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консервированный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Тыква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Уксус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399218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 растительное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271096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398963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Перец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красный жгучий молотый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378410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Чеснок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600993"/>
                  </a:ext>
                </a:extLst>
              </a:tr>
            </a:tbl>
          </a:graphicData>
        </a:graphic>
      </p:graphicFrame>
      <p:graphicFrame>
        <p:nvGraphicFramePr>
          <p:cNvPr id="19" name="Замещающее содержимое 1"/>
          <p:cNvGraphicFramePr/>
          <p:nvPr>
            <p:extLst>
              <p:ext uri="{D42A27DB-BD31-4B8C-83A1-F6EECF244321}">
                <p14:modId xmlns:p14="http://schemas.microsoft.com/office/powerpoint/2010/main" val="1551444458"/>
              </p:ext>
            </p:extLst>
          </p:nvPr>
        </p:nvGraphicFramePr>
        <p:xfrm>
          <a:off x="6380017" y="1330037"/>
          <a:ext cx="4651375" cy="158864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65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189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4 компоненты творожного мусса</a:t>
                      </a:r>
                      <a:r>
                        <a:rPr lang="ru-RU" altLang="en-US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крыжовником  :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091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Творог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28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Крыжовник  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5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Сливки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4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11</a:t>
            </a:fld>
            <a:endParaRPr lang="ru-RU" dirty="0"/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2202288" y="77212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 сырников , карри-супа с нутом ,риса с нутом и тыквой ,творожного мусса с крыжовником на основе натуральных продуктов 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555" b="4331"/>
          <a:stretch/>
        </p:blipFill>
        <p:spPr>
          <a:xfrm rot="16200000">
            <a:off x="1247912" y="1604530"/>
            <a:ext cx="2983838" cy="3946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127" r="9576" b="4228"/>
          <a:stretch/>
        </p:blipFill>
        <p:spPr>
          <a:xfrm rot="5400000">
            <a:off x="7176804" y="1356575"/>
            <a:ext cx="2976274" cy="43043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5165889"/>
            <a:ext cx="38932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приготовления сырников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23526" y="5157976"/>
            <a:ext cx="4127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приготовления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карри-супа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нутом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9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12</a:t>
            </a:fld>
            <a:endParaRPr lang="ru-RU" dirty="0"/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2202288" y="77212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 сырников , карри-супа с нутом ,риса с нутом и тыквой ,творожного мусса с крыжовником на основе натуральных продуктов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1485" r="2465"/>
          <a:stretch/>
        </p:blipFill>
        <p:spPr>
          <a:xfrm rot="5400000">
            <a:off x="1609392" y="1549182"/>
            <a:ext cx="2826328" cy="43646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5542" t="19117" r="12567" b="16088"/>
          <a:stretch/>
        </p:blipFill>
        <p:spPr>
          <a:xfrm>
            <a:off x="6853286" y="2187019"/>
            <a:ext cx="4378784" cy="296001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74633" y="5289951"/>
            <a:ext cx="54550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приготовления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творожного мусса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крыжовника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8941" y="5214537"/>
            <a:ext cx="469417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приготовления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риса с нутом и тыквой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6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сырников: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09" y="1789547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01817" y="2133600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9936" y="1573644"/>
            <a:ext cx="3140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18787" y="1996114"/>
            <a:ext cx="3140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сырников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236355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260495" y="3675269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950823" y="479560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Обжарка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492999" y="5040745"/>
            <a:ext cx="1256144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02076" y="4905569"/>
            <a:ext cx="2429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блендере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311808" y="4974138"/>
            <a:ext cx="1309255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29409" y="4300683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Байджас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253" y="102647"/>
            <a:ext cx="1452776" cy="145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рем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40" y="1111314"/>
            <a:ext cx="1255369" cy="125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Готовка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185" y="3922107"/>
            <a:ext cx="1574277" cy="157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Готов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768" y="3818379"/>
            <a:ext cx="1217662" cy="121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Смешивать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236" y="771949"/>
            <a:ext cx="1462759" cy="146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40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641599" y="110836"/>
            <a:ext cx="7499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сырников : 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98" y="1810327"/>
            <a:ext cx="3828857" cy="34293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2658" b="15971"/>
          <a:stretch/>
        </p:blipFill>
        <p:spPr>
          <a:xfrm rot="16200000">
            <a:off x="7034836" y="1137368"/>
            <a:ext cx="3109972" cy="45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659418" y="4729018"/>
            <a:ext cx="422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89527" y="4664364"/>
            <a:ext cx="414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-142" t="7459" r="3564" b="31010"/>
          <a:stretch/>
        </p:blipFill>
        <p:spPr>
          <a:xfrm>
            <a:off x="1145310" y="1607127"/>
            <a:ext cx="3044362" cy="25861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-629" t="7718" r="6910" b="30401"/>
          <a:stretch/>
        </p:blipFill>
        <p:spPr>
          <a:xfrm>
            <a:off x="5118104" y="1607127"/>
            <a:ext cx="3000563" cy="26416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24057" b="11363"/>
          <a:stretch/>
        </p:blipFill>
        <p:spPr>
          <a:xfrm>
            <a:off x="8898658" y="1625599"/>
            <a:ext cx="3024940" cy="260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8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карри-супа с нутом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09" y="1789547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01817" y="2312709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9936" y="1573644"/>
            <a:ext cx="3140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96733" y="1298531"/>
            <a:ext cx="31403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Варка  и постепенное добавление ингредиентов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236355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10052347" y="3477306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753600" y="4373395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Доведение до кипения, остывание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8484123" y="4795648"/>
            <a:ext cx="1000310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400799" y="4119514"/>
            <a:ext cx="27649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2501103" y="4710188"/>
            <a:ext cx="958534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18705" y="4140427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16198" y="4477732"/>
            <a:ext cx="19136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блендере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 rot="10800000">
            <a:off x="5337142" y="4712378"/>
            <a:ext cx="1000310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Суп икон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385" y="0"/>
            <a:ext cx="1019699" cy="101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810" y="1101889"/>
            <a:ext cx="1453332" cy="145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повар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709" y="3345467"/>
            <a:ext cx="1453332" cy="145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Готов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381" y="3497866"/>
            <a:ext cx="1217662" cy="121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Смешивать иконк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58" y="1573229"/>
            <a:ext cx="802882" cy="80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Еда на вынос иконк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094" y="3911075"/>
            <a:ext cx="840589" cy="84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0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856509" y="203200"/>
            <a:ext cx="9679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Процесс приготовления  карри-супа с нутом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7404" t="5425" b="21155"/>
          <a:stretch/>
        </p:blipFill>
        <p:spPr>
          <a:xfrm>
            <a:off x="1136072" y="1930400"/>
            <a:ext cx="2577262" cy="27247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766" y="1865745"/>
            <a:ext cx="2594842" cy="34597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5278" t="29464" r="14018" b="16509"/>
          <a:stretch/>
        </p:blipFill>
        <p:spPr>
          <a:xfrm>
            <a:off x="8746836" y="2364509"/>
            <a:ext cx="2623128" cy="267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8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5118" r="10272" b="7470"/>
          <a:stretch/>
        </p:blipFill>
        <p:spPr>
          <a:xfrm>
            <a:off x="1484168" y="1681018"/>
            <a:ext cx="2746086" cy="31588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933" t="21860" r="613" b="11066"/>
          <a:stretch/>
        </p:blipFill>
        <p:spPr>
          <a:xfrm>
            <a:off x="6797963" y="1681018"/>
            <a:ext cx="3263111" cy="305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риса с нутом и тыквой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564" y="2195948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75708" y="2540000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0700" y="2183244"/>
            <a:ext cx="3140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26500" y="2125520"/>
            <a:ext cx="3140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Варка ингредиентов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578100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297440" y="3739923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072420" y="457431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640781" y="5031508"/>
            <a:ext cx="1256144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21119" y="4591627"/>
            <a:ext cx="2429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в блендере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302001" y="5008418"/>
            <a:ext cx="1309255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01700" y="4457701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065" y="1431828"/>
            <a:ext cx="1264795" cy="126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Готовк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163" y="1711554"/>
            <a:ext cx="1132820" cy="86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Тыква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034" y="772997"/>
            <a:ext cx="1273175" cy="127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Готов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353" y="3846658"/>
            <a:ext cx="1217662" cy="121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ипячение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814" y="3175785"/>
            <a:ext cx="1236515" cy="123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Еда на вынос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52" y="3731966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2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406" t="7906" r="6192" b="18551"/>
          <a:stretch/>
        </p:blipFill>
        <p:spPr>
          <a:xfrm>
            <a:off x="923636" y="1745673"/>
            <a:ext cx="2835564" cy="30757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672" y="1723698"/>
            <a:ext cx="2586499" cy="34486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14586" b="16555"/>
          <a:stretch/>
        </p:blipFill>
        <p:spPr>
          <a:xfrm>
            <a:off x="8584620" y="2068945"/>
            <a:ext cx="2887259" cy="265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4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творожного мусса с крыжовником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564" y="2195948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75708" y="2540000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0700" y="2183244"/>
            <a:ext cx="31403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3061" y="2483739"/>
            <a:ext cx="314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578100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297440" y="3739923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072420" y="457431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охлаждения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640781" y="5031508"/>
            <a:ext cx="1256144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21119" y="4591627"/>
            <a:ext cx="24291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302001" y="5008418"/>
            <a:ext cx="1309255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01700" y="4457701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Крем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178" y="319463"/>
            <a:ext cx="1283649" cy="128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рыжовник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70" y="1431827"/>
            <a:ext cx="1132820" cy="113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Смешивать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932" y="1516668"/>
            <a:ext cx="1151673" cy="115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Изменение климат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669" y="3185211"/>
            <a:ext cx="1311930" cy="13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Еда на вынос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699" y="3816807"/>
            <a:ext cx="1283649" cy="128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Крем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88" y="3824663"/>
            <a:ext cx="1283649" cy="128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09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856509" y="203200"/>
            <a:ext cx="9679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Процесс приготовления творожного мусса с крыжовником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05" y="2151064"/>
            <a:ext cx="3994626" cy="29959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b="3305"/>
          <a:stretch/>
        </p:blipFill>
        <p:spPr>
          <a:xfrm>
            <a:off x="5773112" y="2140851"/>
            <a:ext cx="4184210" cy="303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9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856509" y="203200"/>
            <a:ext cx="9679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Процесс приготовления творожного мусса с крыжовником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813" y="1992346"/>
            <a:ext cx="3350345" cy="32089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115" y="1979629"/>
            <a:ext cx="4323760" cy="324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9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24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549573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Для сырников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Глубокая миска (для замеса теста)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Вилка 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(для взбивания яиц)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Лопатка 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для перемешивания ингредиентов)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Сковорода 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(антипригарная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)  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 </a:t>
            </a:r>
            <a:endParaRPr lang="ru-RU" sz="20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Кухонные весы (для точного измерения ингредиентов)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Мерный стакан (для муки, сахара)  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Блендер (для превращения в </a:t>
            </a:r>
            <a:r>
              <a:rPr lang="ru-RU" sz="2000" dirty="0" err="1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кремаобразную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массу)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Газовая плита </a:t>
            </a:r>
            <a:endParaRPr lang="ru-RU" dirty="0"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026" name="Picture 2" descr="Еда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08" y="980387"/>
            <a:ext cx="1584259" cy="158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суда икон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780" y="1310326"/>
            <a:ext cx="962090" cy="96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Шпатель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619" y="1139594"/>
            <a:ext cx="1508289" cy="150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Сковород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189" y="2638457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Шкала иконк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160" y="2861677"/>
            <a:ext cx="1041575" cy="10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Измерительная чашка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3910" y="2846895"/>
            <a:ext cx="1273174" cy="127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Блендер иконк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474" y="4467257"/>
            <a:ext cx="1472185" cy="147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Печь иконка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493" y="4250441"/>
            <a:ext cx="1830404" cy="183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68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25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500419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Для карри-супа с нутом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Кастрюля (2–3 л) (для варки супа)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Сковорода (для обжарки лука,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моркови) 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Нож и разделочная доска (для нарезки овощей)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Тёрка (для моркови)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Половник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342900" indent="-34290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Блендер (дли превращения в крем-суп) </a:t>
            </a:r>
          </a:p>
          <a:p>
            <a:pPr marL="342900" indent="-34290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Газовая плита  </a:t>
            </a:r>
          </a:p>
          <a:p>
            <a:pPr marL="0" indent="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2050" name="Picture 2" descr="Горшок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65" y="1139595"/>
            <a:ext cx="1406197" cy="140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Сковород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13" y="1035900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508" y="1168924"/>
            <a:ext cx="1489990" cy="148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Тер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725" y="2685591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Готовка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928" y="2619604"/>
            <a:ext cx="1623014" cy="16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Блендер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815" y="2864700"/>
            <a:ext cx="1472185" cy="147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Печь иконк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622" y="4486111"/>
            <a:ext cx="1754989" cy="175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75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26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486389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3. Для риса с нутом и тыквой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Кастрюля с толстым дном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(для варки риса)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Сковорода (для обжарки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тыквы) 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Дуршлаг (для промывания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риса) 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Лопатка (для перемешивания)  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Нож 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доска (для нарезки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чеснока)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Блендер (для превращения в </a:t>
            </a:r>
            <a:r>
              <a:rPr lang="ru-RU" sz="2400" dirty="0" err="1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кремаобразную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массу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)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Газовая плита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76923C"/>
                </a:solidFill>
                <a:latin typeface="Arial" panose="020B0604020202020204"/>
                <a:ea typeface="Arial" panose="020B0604020202020204"/>
              </a:rPr>
              <a:t>  </a:t>
            </a: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marL="0" indent="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9" name="Picture 2" descr="Горшок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65" y="1139595"/>
            <a:ext cx="1406197" cy="140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Сковород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13" y="1035900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ситечко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630" y="1101888"/>
            <a:ext cx="1538173" cy="153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Шпатель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751" y="2525334"/>
            <a:ext cx="1508289" cy="150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550" y="2639505"/>
            <a:ext cx="1489990" cy="148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Блендер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739" y="2742152"/>
            <a:ext cx="1472185" cy="147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Печь иконк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08" y="4137320"/>
            <a:ext cx="1754989" cy="175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27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280570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76923C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4. Для творожного мусса с крыжовником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Блендер </a:t>
            </a:r>
            <a:r>
              <a:rPr lang="ru-RU" sz="28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(для измельчения творога и крыжовника)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Миска (для смешивания)  </a:t>
            </a:r>
            <a:r>
              <a:rPr lang="ru-RU" sz="28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  </a:t>
            </a:r>
            <a:endParaRPr lang="ru-RU" sz="28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9" name="Picture 2" descr="Еда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981" y="1611983"/>
            <a:ext cx="2639506" cy="263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Блендер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098" y="2016290"/>
            <a:ext cx="2612828" cy="261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8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Замещающее содержимое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468383"/>
              </p:ext>
            </p:extLst>
          </p:nvPr>
        </p:nvGraphicFramePr>
        <p:xfrm>
          <a:off x="895928" y="868217"/>
          <a:ext cx="10778837" cy="589494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31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4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374">
                  <a:extLst>
                    <a:ext uri="{9D8B030D-6E8A-4147-A177-3AD203B41FA5}">
                      <a16:colId xmlns:a16="http://schemas.microsoft.com/office/drawing/2014/main" val="2250978300"/>
                    </a:ext>
                  </a:extLst>
                </a:gridCol>
                <a:gridCol w="2984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965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Продукты</a:t>
                      </a:r>
                      <a:r>
                        <a:rPr lang="ru-RU" altLang="en-US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0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Сырники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Карри</a:t>
                      </a:r>
                      <a:r>
                        <a:rPr lang="ru-RU" altLang="en-US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-суп с нутом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r>
                        <a:rPr lang="ru-RU" altLang="en-US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нутом и тыквой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Творожный</a:t>
                      </a:r>
                      <a:r>
                        <a:rPr lang="ru-RU" altLang="en-US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мусс с крыжовником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4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Золотисто-коричневый снаружи, светло-бежевый внутри с вкраплениями тыквы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Насыщенный оранжево-красный от томатной пасты, куркумы и паприки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Желто-оранжевый от тыквы и куркумы, с темными вкраплениями нута.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Нежно-кремовый с зеленоватыми/розоватыми вкраплениями крыжовника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2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Консистенция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Нежная, слегка плотная, но воздушная внутри, с хрустящей корочкой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Густая, с мягкими кусочками картофеля, нута и овощей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Рассыпчатый рис, мягкий нут, нежная тыква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Воздушная, нежная, слегка плотная от творога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12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Сладковатый, с нотами творога, корицы и легким карамельным оттенком от тыквы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Пряный, с доминирующими нотами карри, чеснока и легкой кислинкой от лимона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Пряный, с чесночными и острыми перечными нотами, легкой кислинкой от уксуса.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Свежий, молочный от творога и сливок, с кисло-сладкими ягодными нотками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2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Умеренно сладкий, с балансом творожной кислинки, тыквенной сладости и пряности корицы.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Богатый, с гармоничным сочетанием сладости моркови, остроты чеснока, кисло-пряного оттенка томатов и лимона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Умеренно острый (за счет жгучего перца), с балансом сладости тыквы и пикантности чеснока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Сливочный, с приятной кислинкой крыжовника и легкой сладостью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47850" y="135255"/>
            <a:ext cx="9601200" cy="831850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Органолептическая оценка качества готового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34954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готовой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 логотип 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097" t="15973" r="22284" b="20134"/>
          <a:stretch/>
        </p:blipFill>
        <p:spPr>
          <a:xfrm>
            <a:off x="9012024" y="1432875"/>
            <a:ext cx="2634119" cy="30731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0034" t="10770" r="15472" b="4502"/>
          <a:stretch/>
        </p:blipFill>
        <p:spPr>
          <a:xfrm>
            <a:off x="5296626" y="1076368"/>
            <a:ext cx="2573518" cy="39026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7418" t="17432" r="21652" b="4611"/>
          <a:stretch/>
        </p:blipFill>
        <p:spPr>
          <a:xfrm>
            <a:off x="1018053" y="1189300"/>
            <a:ext cx="2898641" cy="3327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54272" y="5073335"/>
            <a:ext cx="3035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Творожный мусс с крыжовником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36056" y="4676075"/>
            <a:ext cx="2611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Сырники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74318" y="4741682"/>
            <a:ext cx="2771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готовой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 логотип 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30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14887" t="14244" r="14629" b="7519"/>
          <a:stretch/>
        </p:blipFill>
        <p:spPr>
          <a:xfrm>
            <a:off x="1885360" y="1310325"/>
            <a:ext cx="2515937" cy="372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2880" t="15923" r="19810" b="11138"/>
          <a:stretch/>
        </p:blipFill>
        <p:spPr>
          <a:xfrm>
            <a:off x="7072198" y="1261669"/>
            <a:ext cx="2648932" cy="38272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49690" y="5165888"/>
            <a:ext cx="370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Карри-суп с нутом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4686" y="5156462"/>
            <a:ext cx="4402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 с тыквой и нутом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9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31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65417" y="0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graphicFrame>
        <p:nvGraphicFramePr>
          <p:cNvPr id="3" name="Таблица 2"/>
          <p:cNvGraphicFramePr/>
          <p:nvPr>
            <p:extLst>
              <p:ext uri="{D42A27DB-BD31-4B8C-83A1-F6EECF244321}">
                <p14:modId xmlns:p14="http://schemas.microsoft.com/office/powerpoint/2010/main" val="1962421595"/>
              </p:ext>
            </p:extLst>
          </p:nvPr>
        </p:nvGraphicFramePr>
        <p:xfrm>
          <a:off x="1459622" y="1068058"/>
          <a:ext cx="9375458" cy="547225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1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3946">
                  <a:extLst>
                    <a:ext uri="{9D8B030D-6E8A-4147-A177-3AD203B41FA5}">
                      <a16:colId xmlns:a16="http://schemas.microsoft.com/office/drawing/2014/main" val="3345342995"/>
                    </a:ext>
                  </a:extLst>
                </a:gridCol>
              </a:tblGrid>
              <a:tr h="1295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завтрак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(сырники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обед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(карри-суп с нутом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ужин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(рис с нутом и тыквой )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десерт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(творожный мусс с крыжовником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Бокс (завтрак , обед,  </a:t>
                      </a:r>
                      <a:r>
                        <a:rPr lang="ru-RU" altLang="en-US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ужин,десерт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Тыква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31052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Лук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4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Морковь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70640"/>
                  </a:ext>
                </a:extLst>
              </a:tr>
              <a:tr h="375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Нут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0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Крыжовник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0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Томатная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паста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67991"/>
                  </a:ext>
                </a:extLst>
              </a:tr>
              <a:tr h="3770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937"/>
                  </a:ext>
                </a:extLst>
              </a:tr>
              <a:tr h="348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Чеснок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884867"/>
                  </a:ext>
                </a:extLst>
              </a:tr>
              <a:tr h="348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Творог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р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13189"/>
                  </a:ext>
                </a:extLst>
              </a:tr>
            </a:tbl>
          </a:graphicData>
        </a:graphic>
      </p:graphicFrame>
      <p:sp>
        <p:nvSpPr>
          <p:cNvPr id="4" name="Текстовое поле 3"/>
          <p:cNvSpPr txBox="1"/>
          <p:nvPr/>
        </p:nvSpPr>
        <p:spPr>
          <a:xfrm>
            <a:off x="3795931" y="529579"/>
            <a:ext cx="10465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продукта на 1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упаковку.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62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65417" y="0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graphicFrame>
        <p:nvGraphicFramePr>
          <p:cNvPr id="3" name="Таблица 2"/>
          <p:cNvGraphicFramePr/>
          <p:nvPr>
            <p:extLst>
              <p:ext uri="{D42A27DB-BD31-4B8C-83A1-F6EECF244321}">
                <p14:modId xmlns:p14="http://schemas.microsoft.com/office/powerpoint/2010/main" val="3320413900"/>
              </p:ext>
            </p:extLst>
          </p:nvPr>
        </p:nvGraphicFramePr>
        <p:xfrm>
          <a:off x="1393634" y="904974"/>
          <a:ext cx="9375458" cy="557422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1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3946">
                  <a:extLst>
                    <a:ext uri="{9D8B030D-6E8A-4147-A177-3AD203B41FA5}">
                      <a16:colId xmlns:a16="http://schemas.microsoft.com/office/drawing/2014/main" val="3345342995"/>
                    </a:ext>
                  </a:extLst>
                </a:gridCol>
              </a:tblGrid>
              <a:tr h="1295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завтрак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(сырники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обед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(карри-суп с нутом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ужин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(рис с нутом и тыквой )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десерт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(творожный мусс с   крыжовником)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Бокс (завтрак , обед,  </a:t>
                      </a:r>
                      <a:r>
                        <a:rPr lang="ru-RU" altLang="en-US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ужин,десерт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Растительное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масло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31052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Специи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4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70640"/>
                  </a:ext>
                </a:extLst>
              </a:tr>
              <a:tr h="3946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себестоимость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1145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с учётом прибыльной наценки 10%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325,2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67991"/>
                  </a:ext>
                </a:extLst>
              </a:tr>
            </a:tbl>
          </a:graphicData>
        </a:graphic>
      </p:graphicFrame>
      <p:sp>
        <p:nvSpPr>
          <p:cNvPr id="4" name="Текстовое поле 3"/>
          <p:cNvSpPr txBox="1"/>
          <p:nvPr/>
        </p:nvSpPr>
        <p:spPr>
          <a:xfrm>
            <a:off x="3795931" y="529579"/>
            <a:ext cx="10465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продукта на 1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упаковку.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34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181905" y="199294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293870" y="3159760"/>
            <a:ext cx="3220720" cy="440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готового продукта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505325" y="1435735"/>
            <a:ext cx="2932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товара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8223885" y="5134610"/>
            <a:ext cx="2797810" cy="960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и этикетка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21970" y="3008630"/>
            <a:ext cx="3211830" cy="3347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помещения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персонала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банковское обслуживание (бухгалтерские услуги, аудит, юридические консультации)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представительские расходы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имущества</a:t>
            </a:r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411980" y="5134610"/>
            <a:ext cx="2884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Наценка магазина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8295640" y="921385"/>
            <a:ext cx="31292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сырья и материалов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 на транспорт товара до точки сбыта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товара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 на производство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лицензии и регистрации юридического лица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патента продукта </a:t>
            </a:r>
          </a:p>
          <a:p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95445" y="2988310"/>
            <a:ext cx="3317240" cy="782955"/>
          </a:xfrm>
          <a:prstGeom prst="roundRect">
            <a:avLst/>
          </a:prstGeom>
          <a:noFill/>
          <a:ln w="38100">
            <a:solidFill>
              <a:srgbClr val="3FAB3C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1052195" y="1435735"/>
            <a:ext cx="2594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торговой точки</a:t>
            </a:r>
            <a:r>
              <a:rPr lang="ru-RU" altLang="en-US"/>
              <a:t>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93140" y="1347470"/>
            <a:ext cx="2582545" cy="54483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411980" y="1362075"/>
            <a:ext cx="2633345" cy="53022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74660" y="805815"/>
            <a:ext cx="3288665" cy="353060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4970" y="2854960"/>
            <a:ext cx="3328035" cy="352996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20540" y="5032375"/>
            <a:ext cx="2122170" cy="58039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092440" y="5033645"/>
            <a:ext cx="2459355" cy="61722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cxnSp>
        <p:nvCxnSpPr>
          <p:cNvPr id="23" name="Прямое соединение 22"/>
          <p:cNvCxnSpPr/>
          <p:nvPr/>
        </p:nvCxnSpPr>
        <p:spPr>
          <a:xfrm>
            <a:off x="3539490" y="1870075"/>
            <a:ext cx="1061085" cy="111887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Прямое соединение 23"/>
          <p:cNvCxnSpPr>
            <a:endCxn id="14" idx="1"/>
          </p:cNvCxnSpPr>
          <p:nvPr/>
        </p:nvCxnSpPr>
        <p:spPr>
          <a:xfrm flipV="1">
            <a:off x="3703320" y="3380105"/>
            <a:ext cx="492125" cy="8255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Прямое соединение 24"/>
          <p:cNvCxnSpPr>
            <a:stCxn id="21" idx="0"/>
            <a:endCxn id="14" idx="2"/>
          </p:cNvCxnSpPr>
          <p:nvPr/>
        </p:nvCxnSpPr>
        <p:spPr>
          <a:xfrm flipV="1">
            <a:off x="5381625" y="3771265"/>
            <a:ext cx="472440" cy="12611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Прямое соединение 25"/>
          <p:cNvCxnSpPr>
            <a:stCxn id="18" idx="2"/>
            <a:endCxn id="14" idx="0"/>
          </p:cNvCxnSpPr>
          <p:nvPr/>
        </p:nvCxnSpPr>
        <p:spPr>
          <a:xfrm>
            <a:off x="5728970" y="1892300"/>
            <a:ext cx="125095" cy="10960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ое соединение 26"/>
          <p:cNvCxnSpPr>
            <a:stCxn id="19" idx="1"/>
            <a:endCxn id="14" idx="3"/>
          </p:cNvCxnSpPr>
          <p:nvPr/>
        </p:nvCxnSpPr>
        <p:spPr>
          <a:xfrm flipH="1">
            <a:off x="7512685" y="2571115"/>
            <a:ext cx="561975" cy="80899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ое соединение 27"/>
          <p:cNvCxnSpPr/>
          <p:nvPr/>
        </p:nvCxnSpPr>
        <p:spPr>
          <a:xfrm flipH="1" flipV="1">
            <a:off x="6722745" y="3751580"/>
            <a:ext cx="1446530" cy="1273175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170" name="Picture 2" descr="Эффективност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003" y="50732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34</a:t>
            </a:fld>
            <a:endParaRPr lang="ru-RU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692400" y="212090"/>
            <a:ext cx="82759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реализации готовой продукции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292350" y="995045"/>
            <a:ext cx="7932420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реализации готовых </a:t>
            </a:r>
            <a:r>
              <a:rPr lang="ru-RU" alt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космобоксов</a:t>
            </a: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ассортименте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67130" y="1835150"/>
            <a:ext cx="2257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патента и продажа лицензии компаниям, производящим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боксы 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837430" y="3822700"/>
            <a:ext cx="1981200" cy="16954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в различных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магазинах с подарками и боксами 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826000" y="1835150"/>
            <a:ext cx="27197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магазинами быстрого питания , реализация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 там, с целью большей популяризации 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453120" y="1835150"/>
            <a:ext cx="22377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на различный продовольственных я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рмарках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типу </a:t>
            </a:r>
            <a:r>
              <a:rPr lang="ru-RU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Агроруси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167765" y="5253355"/>
            <a:ext cx="2035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вуза</a:t>
            </a:r>
            <a:r>
              <a:rPr lang="ru-RU" altLang="en-US"/>
              <a:t> 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1167130" y="3472815"/>
            <a:ext cx="32023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команды в студенческом стартапе с возможностью в будущем зарегистрировать собственное «ООО»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8453120" y="3822700"/>
            <a:ext cx="2225040" cy="2210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на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выставках,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высока потребность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 с сбалансированным</a:t>
            </a:r>
          </a:p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БЖУ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омб 12"/>
          <p:cNvSpPr/>
          <p:nvPr/>
        </p:nvSpPr>
        <p:spPr>
          <a:xfrm>
            <a:off x="599440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4" name="Ромб 13"/>
          <p:cNvSpPr/>
          <p:nvPr/>
        </p:nvSpPr>
        <p:spPr>
          <a:xfrm>
            <a:off x="599440" y="358838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5" name="Ромб 14"/>
          <p:cNvSpPr/>
          <p:nvPr/>
        </p:nvSpPr>
        <p:spPr>
          <a:xfrm>
            <a:off x="599440" y="52685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Ромб 15"/>
          <p:cNvSpPr/>
          <p:nvPr/>
        </p:nvSpPr>
        <p:spPr>
          <a:xfrm>
            <a:off x="4369435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7" name="Ромб 16"/>
          <p:cNvSpPr/>
          <p:nvPr/>
        </p:nvSpPr>
        <p:spPr>
          <a:xfrm>
            <a:off x="4369435" y="38588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8" name="Ромб 17"/>
          <p:cNvSpPr/>
          <p:nvPr/>
        </p:nvSpPr>
        <p:spPr>
          <a:xfrm>
            <a:off x="8139430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9" name="Ромб 18"/>
          <p:cNvSpPr/>
          <p:nvPr/>
        </p:nvSpPr>
        <p:spPr>
          <a:xfrm>
            <a:off x="8139430" y="38588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37105" y="963930"/>
            <a:ext cx="7320915" cy="492125"/>
          </a:xfrm>
          <a:prstGeom prst="roundRect">
            <a:avLst/>
          </a:prstGeom>
          <a:noFill/>
          <a:ln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8194" name="Picture 2" descr="Эффективност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788" y="4748646"/>
            <a:ext cx="1571768" cy="157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76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56321" y="207390"/>
            <a:ext cx="7569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команды:</a:t>
            </a:r>
            <a:endParaRPr lang="ru-RU" sz="4400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ачественный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484" y="4676053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4" y="1357460"/>
            <a:ext cx="10232558" cy="233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15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Наша команда :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64" y="1249299"/>
            <a:ext cx="2771571" cy="3440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255" y="1440873"/>
            <a:ext cx="3154218" cy="31542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0508" y="4996872"/>
            <a:ext cx="2059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Лидер команды :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Пляшко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3382" y="4707082"/>
            <a:ext cx="32142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Наставник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Наталья Анатольевна, ст. преподаватель каф.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плодоовощеводства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и декоративного садоводства ФГБОУ 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СПбГАУ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61664" y="4558145"/>
            <a:ext cx="315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Левин Герман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08" y="1355717"/>
            <a:ext cx="3140869" cy="314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855" y="1540161"/>
            <a:ext cx="2627168" cy="35028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30355" y="4672444"/>
            <a:ext cx="4027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Демчинская Мария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56882" y="5373255"/>
            <a:ext cx="2835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Ягунов Артур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5572" y="5185064"/>
            <a:ext cx="266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Пичкасков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Фёдор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74" y="1153194"/>
            <a:ext cx="2586340" cy="38901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181" y="1516755"/>
            <a:ext cx="4098289" cy="307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830" y="1237672"/>
            <a:ext cx="2951019" cy="39346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71" y="1126836"/>
            <a:ext cx="2937416" cy="39577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03055" y="5246255"/>
            <a:ext cx="2863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Парамонов Пётр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4905663"/>
            <a:ext cx="3011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03128" y="5153890"/>
            <a:ext cx="314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Первачук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Даниил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33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72" y="628073"/>
            <a:ext cx="7444509" cy="558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3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95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3629</TotalTime>
  <Words>1788</Words>
  <Application>Microsoft Office PowerPoint</Application>
  <PresentationFormat>Широкоэкранный</PresentationFormat>
  <Paragraphs>411</Paragraphs>
  <Slides>40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+Основной текст (восточно-азиат</vt:lpstr>
      <vt:lpstr>Arial</vt:lpstr>
      <vt:lpstr>Calibri</vt:lpstr>
      <vt:lpstr>Calibri Light</vt:lpstr>
      <vt:lpstr>Courier New</vt:lpstr>
      <vt:lpstr>Times New Roman</vt:lpstr>
      <vt:lpstr>Тема Office</vt:lpstr>
      <vt:lpstr>    ««КосмоБокс» – создание линейки продуктов из растительного сырья для быстрого питания в органамичной упаковке »  </vt:lpstr>
      <vt:lpstr>Цель проекта </vt:lpstr>
      <vt:lpstr>Презентация PowerPoint</vt:lpstr>
      <vt:lpstr>Анализ рынка </vt:lpstr>
      <vt:lpstr>Основные задачи проекта </vt:lpstr>
      <vt:lpstr>Результаты опроса: </vt:lpstr>
      <vt:lpstr>Результаты опроса :</vt:lpstr>
      <vt:lpstr>Преимущества продукта </vt:lpstr>
      <vt:lpstr>Рецептуры  компонентов , которые входят в состав космобокса «КОСМОФУД»</vt:lpstr>
      <vt:lpstr>Рецептуры  компонентов , которые входят в состав космобокса «КОСМОФУД»</vt:lpstr>
      <vt:lpstr>Разработка рецептур сырников , карри-супа с нутом ,риса с нутом и тыквой ,творожного мусса с крыжовником на основе натуральных продуктов  </vt:lpstr>
      <vt:lpstr>Разработка рецептур сырников , карри-супа с нутом ,риса с нутом и тыквой ,творожного мусса с крыжовником на основе натуральных продуктов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Необходимое оборудование</vt:lpstr>
      <vt:lpstr>Необходимое оборудование</vt:lpstr>
      <vt:lpstr>Необходимое оборудование</vt:lpstr>
      <vt:lpstr>Необходимое оборудование</vt:lpstr>
      <vt:lpstr>Органолептическая оценка качества готового продукта</vt:lpstr>
      <vt:lpstr>Вид готовой продукции и логотип </vt:lpstr>
      <vt:lpstr>Вид готовой продукции и логотип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Наша команда :</vt:lpstr>
      <vt:lpstr>Презентация PowerPoint</vt:lpstr>
      <vt:lpstr>Презентация PowerPoint</vt:lpstr>
      <vt:lpstr>Презентация PowerPoint</vt:lpstr>
      <vt:lpstr> 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admin</cp:lastModifiedBy>
  <cp:revision>398</cp:revision>
  <dcterms:created xsi:type="dcterms:W3CDTF">2022-01-27T09:29:00Z</dcterms:created>
  <dcterms:modified xsi:type="dcterms:W3CDTF">2025-05-30T23:06:44Z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3D3BB5537CD34E9C856E2A7F349884A9_12</vt:lpwstr>
  </property>
  <property fmtid="{D5CDD505-2E9C-101B-9397-08002B2CF9AE}" pid="3" name="KSOProductBuildVer">
    <vt:lpwstr>1049-12.2.0.18607</vt:lpwstr>
  </property>
</Properties>
</file>