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8" r:id="rId6"/>
    <p:sldId id="291" r:id="rId7"/>
    <p:sldId id="298" r:id="rId8"/>
    <p:sldId id="292" r:id="rId9"/>
    <p:sldId id="300" r:id="rId10"/>
    <p:sldId id="301" r:id="rId11"/>
    <p:sldId id="302" r:id="rId12"/>
    <p:sldId id="296" r:id="rId13"/>
    <p:sldId id="303" r:id="rId14"/>
    <p:sldId id="297" r:id="rId15"/>
    <p:sldId id="304" r:id="rId16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05D5C"/>
    <a:srgbClr val="E63538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12" autoAdjust="0"/>
    <p:restoredTop sz="88673" autoAdjust="0"/>
  </p:normalViewPr>
  <p:slideViewPr>
    <p:cSldViewPr snapToGrid="0" snapToObjects="1" showGuides="1">
      <p:cViewPr>
        <p:scale>
          <a:sx n="70" d="100"/>
          <a:sy n="70" d="100"/>
        </p:scale>
        <p:origin x="-870" y="-168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35media.ru/paper--rech/2022/06/28/35-i-kran-sobirayut-na-CherMK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2519" y="1636354"/>
            <a:ext cx="6234546" cy="198562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Разработка методики прогнозирования отказов механизмов </a:t>
            </a:r>
            <a:r>
              <a:rPr lang="ru-RU" sz="2800" dirty="0" err="1" smtClean="0"/>
              <a:t>электромостового</a:t>
            </a:r>
            <a:r>
              <a:rPr lang="ru-RU" sz="2800" dirty="0" smtClean="0"/>
              <a:t> крана за счет внедрения специального программного обеспечения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6030" y="4094328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Мы разрабатываем ПО для </a:t>
            </a:r>
            <a:r>
              <a:rPr lang="ru-RU" sz="2000" dirty="0" smtClean="0"/>
              <a:t>предприятий, эксплуатирующих </a:t>
            </a:r>
            <a:r>
              <a:rPr lang="ru-RU" sz="2000" dirty="0" smtClean="0"/>
              <a:t>мостовые </a:t>
            </a:r>
            <a:r>
              <a:rPr lang="ru-RU" sz="2000" dirty="0" smtClean="0"/>
              <a:t>краны, которое </a:t>
            </a:r>
            <a:r>
              <a:rPr lang="ru-RU" sz="2000" dirty="0" smtClean="0"/>
              <a:t>позволит им снизить затраты на их ремонт и обслуживание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 и проблема клиента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0" y="1899776"/>
            <a:ext cx="6266292" cy="5170668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Данные, демонстрирующие актуальность проблемы, были собраны нами в результате анализа работы кранов на различных предприятиях и портах.</a:t>
            </a:r>
            <a:r>
              <a:rPr lang="ru-RU" dirty="0"/>
              <a:t> 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Мы убедились в этом, благодаря обратной связи от наших клиентов.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  Существующих вариантов решения оказалось недостаточно, т.к. они не позволяли эффективно прогнозировать отказы, а также не учитывали специфику работы конкретного крана.</a:t>
            </a:r>
            <a:endParaRPr lang="ru-RU" dirty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95752" y="983009"/>
            <a:ext cx="10644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Проблема клиентов заключается в неэффективном расходовании денежных средств (не то отремонтировали, не в те сроки), что может привести к простоям и финансовым потерям.</a:t>
            </a:r>
            <a:endParaRPr lang="ru-RU" sz="2400" dirty="0"/>
          </a:p>
        </p:txBody>
      </p:sp>
      <p:pic>
        <p:nvPicPr>
          <p:cNvPr id="9" name="Picture 2" descr="https://sc-dantist.ru/upload/medialibrary/3a1/3a11152f932a6152b95b62d8393753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110" y="983009"/>
            <a:ext cx="1117140" cy="1373291"/>
          </a:xfrm>
          <a:prstGeom prst="rect">
            <a:avLst/>
          </a:prstGeom>
          <a:noFill/>
        </p:spPr>
      </p:pic>
      <p:pic>
        <p:nvPicPr>
          <p:cNvPr id="1027" name="Picture 3" descr="C:\Users\Lenovo\Pictures\Picasa\Screen Captures\Скриншот 24.10.2023 183245.bm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4998" y="2657088"/>
            <a:ext cx="5825415" cy="37007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290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Мы решаем проблему путем разработки </a:t>
            </a:r>
            <a:r>
              <a:rPr lang="ru-RU" dirty="0" smtClean="0"/>
              <a:t>программы, которая </a:t>
            </a:r>
            <a:r>
              <a:rPr lang="ru-RU" dirty="0" smtClean="0"/>
              <a:t>позволяет анализировать данные о работе крана и прогнозировать возможные отказы.</a:t>
            </a:r>
            <a:r>
              <a:rPr lang="ru-RU" dirty="0"/>
              <a:t> 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Суть нашей технологии заключается в использовании </a:t>
            </a:r>
            <a:r>
              <a:rPr lang="ru-RU" dirty="0" smtClean="0"/>
              <a:t> </a:t>
            </a:r>
            <a:r>
              <a:rPr lang="ru-RU" dirty="0" smtClean="0"/>
              <a:t>                      </a:t>
            </a:r>
            <a:r>
              <a:rPr lang="ru-RU" dirty="0" smtClean="0"/>
              <a:t>алгоритмов </a:t>
            </a:r>
            <a:r>
              <a:rPr lang="ru-RU" dirty="0" smtClean="0"/>
              <a:t>сравнения 3</a:t>
            </a:r>
            <a:r>
              <a:rPr lang="en-US" dirty="0" smtClean="0"/>
              <a:t>D </a:t>
            </a:r>
            <a:r>
              <a:rPr lang="ru-RU" dirty="0" smtClean="0"/>
              <a:t>моделей для анализа </a:t>
            </a:r>
            <a:r>
              <a:rPr lang="ru-RU" dirty="0" smtClean="0"/>
              <a:t> </a:t>
            </a:r>
            <a:r>
              <a:rPr lang="ru-RU" dirty="0" smtClean="0"/>
              <a:t>                       </a:t>
            </a:r>
            <a:r>
              <a:rPr lang="ru-RU" dirty="0" smtClean="0"/>
              <a:t>закономерностей </a:t>
            </a:r>
            <a:r>
              <a:rPr lang="ru-RU" dirty="0" smtClean="0"/>
              <a:t>в работе крана и </a:t>
            </a:r>
            <a:r>
              <a:rPr lang="ru-RU" dirty="0" smtClean="0"/>
              <a:t>предсказания                                 возможных проблем.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Наша </a:t>
            </a:r>
            <a:r>
              <a:rPr lang="ru-RU" dirty="0" smtClean="0"/>
              <a:t>уникальность заключается в использовании современных технологий и алгоритмов, которые позволяют более точно предсказывать отказы, =</a:t>
            </a:r>
            <a:r>
              <a:rPr lang="en-US" dirty="0" smtClean="0"/>
              <a:t>&gt; </a:t>
            </a:r>
            <a:r>
              <a:rPr lang="ru-RU" dirty="0" smtClean="0"/>
              <a:t>снизить простои, затраты на ремонт и обслуживание </a:t>
            </a:r>
            <a:r>
              <a:rPr lang="ru-RU" dirty="0" smtClean="0"/>
              <a:t>кранов, что </a:t>
            </a:r>
            <a:r>
              <a:rPr lang="ru-RU" dirty="0" smtClean="0"/>
              <a:t>повысит </a:t>
            </a:r>
            <a:r>
              <a:rPr lang="ru-RU" dirty="0" smtClean="0"/>
              <a:t>производительность и эффективность </a:t>
            </a:r>
            <a:r>
              <a:rPr lang="ru-RU" dirty="0" smtClean="0"/>
              <a:t>их работы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3314" name="Picture 2" descr="Логотип СУ ТОиР-системы 1С:ТОИ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110" y="4850500"/>
            <a:ext cx="1872532" cy="187253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53469" y="5157494"/>
            <a:ext cx="9623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Системы </a:t>
            </a:r>
            <a:r>
              <a:rPr lang="ru-RU" sz="1800" dirty="0" err="1" smtClean="0"/>
              <a:t>предиктивного</a:t>
            </a:r>
            <a:r>
              <a:rPr lang="ru-RU" sz="1800" dirty="0" smtClean="0"/>
              <a:t> технического обслуживания (</a:t>
            </a:r>
            <a:r>
              <a:rPr lang="ru-RU" sz="1800" dirty="0" err="1" smtClean="0"/>
              <a:t>PdM</a:t>
            </a:r>
            <a:r>
              <a:rPr lang="ru-RU" sz="1800" dirty="0" smtClean="0"/>
              <a:t>) предназначены для контроля </a:t>
            </a:r>
            <a:r>
              <a:rPr lang="ru-RU" sz="1800" dirty="0" smtClean="0"/>
              <a:t>тех. </a:t>
            </a:r>
            <a:r>
              <a:rPr lang="ru-RU" sz="1800" dirty="0" smtClean="0"/>
              <a:t>состояния оборудования в реальном времени (при помощи сенсоров и датчиков на оборудовании) </a:t>
            </a:r>
          </a:p>
          <a:p>
            <a:r>
              <a:rPr lang="ru-RU" sz="1800" dirty="0" smtClean="0"/>
              <a:t>и планирования </a:t>
            </a:r>
            <a:r>
              <a:rPr lang="ru-RU" sz="1800" dirty="0" smtClean="0"/>
              <a:t>тех. </a:t>
            </a:r>
            <a:r>
              <a:rPr lang="ru-RU" sz="1800" dirty="0" smtClean="0"/>
              <a:t>обслуживания на основе полученных данных о состоянии активов</a:t>
            </a:r>
            <a:endParaRPr lang="ru-RU" sz="1800" dirty="0"/>
          </a:p>
        </p:txBody>
      </p:sp>
      <p:pic>
        <p:nvPicPr>
          <p:cNvPr id="8" name="Picture 3" descr="C:\Users\Lenovo\Desktop\pvwlOLSA0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5677" y="1741104"/>
            <a:ext cx="2424099" cy="15699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53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09521" y="983009"/>
            <a:ext cx="11267666" cy="845791"/>
          </a:xfrm>
        </p:spPr>
        <p:txBody>
          <a:bodyPr>
            <a:noAutofit/>
          </a:bodyPr>
          <a:lstStyle/>
          <a:p>
            <a:pPr indent="2036"/>
            <a:r>
              <a:rPr lang="ru-RU" sz="2400" dirty="0" smtClean="0"/>
              <a:t>ПО представляет собой удобный интерфейс, который позволяет пользователям вводить данные о работе крана и получать прогнозы отказов.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80BF28D-F1FC-49E1-B0EE-785C815202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996" y="2033439"/>
            <a:ext cx="5601304" cy="4689594"/>
          </a:xfrm>
          <a:prstGeom prst="rect">
            <a:avLst/>
          </a:prstGeom>
        </p:spPr>
      </p:pic>
      <p:pic>
        <p:nvPicPr>
          <p:cNvPr id="7" name="Picture 2" descr="https://sun9-56.userapi.com/impg/aYxBSjntvX5LJ36x8GMkvOW-LKQkz3oFvSO2Zw/skXoM2_180Q.jpg?size=1045x678&amp;quality=96&amp;sign=bf57039f22ec15c3cdc5d4a4b6ab6bac&amp;type=album">
            <a:extLst>
              <a:ext uri="{FF2B5EF4-FFF2-40B4-BE49-F238E27FC236}">
                <a16:creationId xmlns="" xmlns:a16="http://schemas.microsoft.com/office/drawing/2014/main" id="{E5CAD021-915B-4FED-A4B2-E83F8B615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4402" y="2033439"/>
            <a:ext cx="5601304" cy="468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540000"/>
            <a:r>
              <a:rPr lang="ru-RU" dirty="0" smtClean="0"/>
              <a:t>Наш клиент - это владелец или оператор мостового крана, у которого есть потребность в точном прогнозировании отказов механизмов крана для обеспечения его безопасной и эффективной работы.</a:t>
            </a:r>
          </a:p>
          <a:p>
            <a:pPr indent="540000"/>
            <a:r>
              <a:rPr lang="ru-RU" dirty="0" smtClean="0"/>
              <a:t>Потребность в таком ПО обусловлена желанием снизить риски аварий и простоев, а также оптимизировать график технического обслуживания.</a:t>
            </a:r>
          </a:p>
        </p:txBody>
      </p:sp>
      <p:pic>
        <p:nvPicPr>
          <p:cNvPr id="12290" name="Picture 2" descr="https://pic.rutubelist.ru/video/a1/54/a15463b93ed5015e5b3b2361bffd8ec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21" y="3324127"/>
            <a:ext cx="3971499" cy="2233968"/>
          </a:xfrm>
          <a:prstGeom prst="rect">
            <a:avLst/>
          </a:prstGeom>
          <a:noFill/>
        </p:spPr>
      </p:pic>
      <p:pic>
        <p:nvPicPr>
          <p:cNvPr id="12292" name="Picture 4" descr="C:\Users\Lenovo\Pictures\Picasa\Screen Captures\Скриншот 05.11.2023 233333.bm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8095"/>
            <a:ext cx="5114959" cy="130149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114959" y="3227825"/>
            <a:ext cx="685023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«Крановый парк устарел, были поломки и, как следствие, внеплановые простои, которые влияли на производственный цикл, особенно если это технологические краны»</a:t>
            </a:r>
            <a:r>
              <a:rPr lang="ru-RU" dirty="0" smtClean="0"/>
              <a:t>, </a:t>
            </a:r>
          </a:p>
          <a:p>
            <a:endParaRPr lang="ru-RU" dirty="0" smtClean="0"/>
          </a:p>
          <a:p>
            <a:r>
              <a:rPr lang="ru-RU" dirty="0" smtClean="0"/>
              <a:t>— рассказывает Константин Тутов, старший менеджер конструкторского центра. </a:t>
            </a:r>
          </a:p>
          <a:p>
            <a:endParaRPr lang="ru-RU" dirty="0" smtClean="0"/>
          </a:p>
          <a:p>
            <a:r>
              <a:rPr lang="ru-RU" dirty="0" smtClean="0"/>
              <a:t>Источник: </a:t>
            </a:r>
            <a:r>
              <a:rPr lang="ru-RU" dirty="0" smtClean="0">
                <a:hlinkClick r:id="rId4"/>
              </a:rPr>
              <a:t>https://35media.ru/paper--rech/2022/06/28/35-i-kran-sobirayut-na-CherMK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039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1111" y="1"/>
            <a:ext cx="11119190" cy="77701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Бизнес-модель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374814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Бизнес для бизнеса (B2B)</a:t>
            </a:r>
            <a:r>
              <a:rPr lang="ru-RU" sz="24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Модель </a:t>
            </a:r>
            <a:r>
              <a:rPr lang="ru-RU" sz="2400" dirty="0" smtClean="0"/>
              <a:t>(</a:t>
            </a:r>
            <a:r>
              <a:rPr lang="ru-RU" sz="2400" dirty="0" err="1" smtClean="0"/>
              <a:t>Business-to-business</a:t>
            </a:r>
            <a:r>
              <a:rPr lang="ru-RU" sz="2400" dirty="0" smtClean="0"/>
              <a:t>) относится к любой коммерции между </a:t>
            </a:r>
            <a:r>
              <a:rPr lang="ru-RU" sz="2400" dirty="0" smtClean="0"/>
              <a:t>2 предприятиями (когда </a:t>
            </a:r>
            <a:r>
              <a:rPr lang="ru-RU" sz="2400" dirty="0" smtClean="0"/>
              <a:t>компания продает программное обеспечение для другой </a:t>
            </a:r>
            <a:r>
              <a:rPr lang="ru-RU" sz="2400" dirty="0" smtClean="0"/>
              <a:t>компании).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Ключевой партнер – ПАО «Северсталь»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Ключевые ресурсы – </a:t>
            </a:r>
            <a:r>
              <a:rPr lang="en-US" sz="2400" dirty="0" smtClean="0"/>
              <a:t>IT </a:t>
            </a:r>
            <a:r>
              <a:rPr lang="ru-RU" sz="2400" dirty="0" smtClean="0"/>
              <a:t>разработчик, </a:t>
            </a:r>
            <a:r>
              <a:rPr lang="ru-RU" sz="2400" dirty="0" smtClean="0"/>
              <a:t>инженеры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Ценностное </a:t>
            </a:r>
            <a:r>
              <a:rPr lang="ru-RU" sz="2400" dirty="0"/>
              <a:t>предложение - </a:t>
            </a:r>
            <a:r>
              <a:rPr lang="ru-RU" sz="2400" dirty="0" smtClean="0"/>
              <a:t>прибыль </a:t>
            </a:r>
            <a:r>
              <a:rPr lang="ru-RU" sz="2400" dirty="0"/>
              <a:t>будет </a:t>
            </a:r>
            <a:endParaRPr lang="ru-RU" sz="2400" dirty="0" smtClean="0"/>
          </a:p>
          <a:p>
            <a:pPr marL="0" indent="0"/>
            <a:r>
              <a:rPr lang="ru-RU" sz="2400" dirty="0" smtClean="0"/>
              <a:t>складываться из </a:t>
            </a:r>
            <a:r>
              <a:rPr lang="ru-RU" sz="2400" dirty="0" smtClean="0"/>
              <a:t>сокращения времени </a:t>
            </a:r>
            <a:r>
              <a:rPr lang="ru-RU" sz="2400" dirty="0" smtClean="0"/>
              <a:t>простоев </a:t>
            </a:r>
            <a:r>
              <a:rPr lang="ru-RU" sz="2400" dirty="0" smtClean="0"/>
              <a:t>крана</a:t>
            </a:r>
            <a:r>
              <a:rPr lang="ru-RU" sz="2400" dirty="0" smtClean="0"/>
              <a:t>, </a:t>
            </a:r>
            <a:r>
              <a:rPr lang="ru-RU" sz="2400" dirty="0" smtClean="0"/>
              <a:t>затрат на </a:t>
            </a:r>
            <a:r>
              <a:rPr lang="ru-RU" sz="2400" dirty="0" smtClean="0"/>
              <a:t>ремонт </a:t>
            </a:r>
            <a:r>
              <a:rPr lang="ru-RU" sz="2400" dirty="0" smtClean="0"/>
              <a:t>и </a:t>
            </a:r>
            <a:r>
              <a:rPr lang="ru-RU" sz="2400" dirty="0" smtClean="0"/>
              <a:t>обслуживание, улучшение безопасности конкурентоспособности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Стоимость разработки программного обеспечения </a:t>
            </a:r>
            <a:r>
              <a:rPr lang="ru-RU" sz="2400" dirty="0" smtClean="0"/>
              <a:t>составляет 1 млн рублей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Ожидаемая прибыль от использования методики прогнозируется на уровне </a:t>
            </a:r>
            <a:r>
              <a:rPr lang="ru-RU" sz="2400" dirty="0" smtClean="0"/>
              <a:t>2 млн рублей в год</a:t>
            </a:r>
          </a:p>
          <a:p>
            <a:pPr marL="0" indent="0"/>
            <a:endParaRPr lang="ru-RU" sz="2400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7170" name="Picture 2" descr="https://market-sms.ru/wp-content/uploads/c/e/0/ce0cf6d7cc35928dca0f21057b0a7b0d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5524" y="2034073"/>
            <a:ext cx="2824252" cy="1882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95244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9521" y="913570"/>
            <a:ext cx="10971372" cy="5946018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Где продаем (география</a:t>
            </a:r>
            <a:r>
              <a:rPr lang="ru-RU" sz="2200" dirty="0" smtClean="0">
                <a:solidFill>
                  <a:srgbClr val="FF0000"/>
                </a:solidFill>
              </a:rPr>
              <a:t>)?</a:t>
            </a:r>
          </a:p>
          <a:p>
            <a:r>
              <a:rPr lang="ru-RU" sz="2200" dirty="0" smtClean="0"/>
              <a:t>Продаем методику прогнозирования отказов на промышленных предприятиях, где используются мостовые краны. География продаж - РФ, но основной акцент делается на Вологодскую область.</a:t>
            </a:r>
          </a:p>
          <a:p>
            <a:r>
              <a:rPr lang="ru-RU" sz="2200" dirty="0" smtClean="0">
                <a:solidFill>
                  <a:srgbClr val="FF0000"/>
                </a:solidFill>
              </a:rPr>
              <a:t>Какой </a:t>
            </a:r>
            <a:r>
              <a:rPr lang="ru-RU" sz="2200" dirty="0">
                <a:solidFill>
                  <a:srgbClr val="FF0000"/>
                </a:solidFill>
              </a:rPr>
              <a:t>потенциал продаж</a:t>
            </a:r>
            <a:r>
              <a:rPr lang="ru-RU" sz="2200" dirty="0" smtClean="0">
                <a:solidFill>
                  <a:srgbClr val="FF0000"/>
                </a:solidFill>
              </a:rPr>
              <a:t>? </a:t>
            </a:r>
            <a:endParaRPr lang="ru-RU" sz="2200" dirty="0" smtClean="0"/>
          </a:p>
          <a:p>
            <a:r>
              <a:rPr lang="ru-RU" sz="2200" dirty="0" smtClean="0"/>
              <a:t>В нашей области эксплуатируются десятки мостовых кранов на предприятиях:</a:t>
            </a:r>
          </a:p>
          <a:p>
            <a:r>
              <a:rPr lang="ru-RU" sz="2200" dirty="0" smtClean="0"/>
              <a:t>ПАО </a:t>
            </a:r>
            <a:r>
              <a:rPr lang="ru-RU" sz="2200" dirty="0"/>
              <a:t>«</a:t>
            </a:r>
            <a:r>
              <a:rPr lang="ru-RU" sz="2200" b="1" dirty="0"/>
              <a:t>Северсталь</a:t>
            </a:r>
            <a:r>
              <a:rPr lang="ru-RU" sz="2200" dirty="0"/>
              <a:t>», ОАО «</a:t>
            </a:r>
            <a:r>
              <a:rPr lang="ru-RU" sz="2200" b="1" dirty="0"/>
              <a:t>Череповецкий Порт</a:t>
            </a:r>
            <a:r>
              <a:rPr lang="ru-RU" sz="2200" dirty="0"/>
              <a:t>», ООО "</a:t>
            </a:r>
            <a:r>
              <a:rPr lang="ru-RU" sz="2200" b="1" dirty="0" err="1"/>
              <a:t>Сухонский</a:t>
            </a:r>
            <a:r>
              <a:rPr lang="ru-RU" sz="2200" b="1" dirty="0"/>
              <a:t> </a:t>
            </a:r>
            <a:r>
              <a:rPr lang="ru-RU" sz="2200" b="1" dirty="0" smtClean="0"/>
              <a:t>КБК</a:t>
            </a:r>
            <a:r>
              <a:rPr lang="ru-RU" sz="2200" dirty="0" smtClean="0"/>
              <a:t>»,</a:t>
            </a:r>
          </a:p>
          <a:p>
            <a:r>
              <a:rPr lang="ru-RU" sz="2200" dirty="0"/>
              <a:t>«Вологодский </a:t>
            </a:r>
            <a:r>
              <a:rPr lang="ru-RU" sz="2200" dirty="0" smtClean="0"/>
              <a:t>машиностроительный завод» (</a:t>
            </a:r>
            <a:r>
              <a:rPr lang="ru-RU" sz="2200" b="1" dirty="0" smtClean="0"/>
              <a:t>ВМЗ</a:t>
            </a:r>
            <a:r>
              <a:rPr lang="ru-RU" sz="2200" dirty="0" smtClean="0"/>
              <a:t>)</a:t>
            </a:r>
          </a:p>
          <a:p>
            <a:r>
              <a:rPr lang="ru-RU" sz="2200" dirty="0" smtClean="0">
                <a:solidFill>
                  <a:srgbClr val="FF0000"/>
                </a:solidFill>
              </a:rPr>
              <a:t>TAM</a:t>
            </a:r>
            <a:r>
              <a:rPr lang="ru-RU" sz="2200" dirty="0">
                <a:solidFill>
                  <a:srgbClr val="FF0000"/>
                </a:solidFill>
              </a:rPr>
              <a:t>, SAM, SOM (оценка рынка</a:t>
            </a:r>
            <a:r>
              <a:rPr lang="ru-RU" sz="2200" dirty="0" smtClean="0">
                <a:solidFill>
                  <a:srgbClr val="FF0000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TAM - общий объем рынка, на котором может </a:t>
            </a:r>
          </a:p>
          <a:p>
            <a:r>
              <a:rPr lang="ru-RU" sz="2200" dirty="0" smtClean="0"/>
              <a:t>продаваться методика прогнозирования отказов. 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SAM – часть, на которой реально возможно </a:t>
            </a:r>
          </a:p>
          <a:p>
            <a:r>
              <a:rPr lang="ru-RU" sz="2200" dirty="0" smtClean="0"/>
              <a:t>продать методику прогнозирования отказов. 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/>
              <a:t>SOM - часть, которую реально удается продать.</a:t>
            </a:r>
            <a:endParaRPr lang="ru-RU" sz="2200" dirty="0">
              <a:solidFill>
                <a:srgbClr val="FF0000"/>
              </a:solidFill>
            </a:endParaRPr>
          </a:p>
          <a:p>
            <a:endParaRPr lang="ru-RU" sz="20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027" name="Picture 3" descr="C:\Users\Lenovo\Desktop\1083247-midd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813" y="3694383"/>
            <a:ext cx="3024080" cy="316520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104339" y="4396435"/>
            <a:ext cx="209794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dirty="0" smtClean="0"/>
              <a:t>Предприятия </a:t>
            </a:r>
          </a:p>
          <a:p>
            <a:pPr algn="ctr"/>
            <a:r>
              <a:rPr lang="ru-RU" sz="1300" dirty="0" smtClean="0"/>
              <a:t>эксплуатирующие краны</a:t>
            </a:r>
            <a:endParaRPr lang="ru-RU" sz="1300" dirty="0"/>
          </a:p>
        </p:txBody>
      </p:sp>
      <p:sp>
        <p:nvSpPr>
          <p:cNvPr id="8" name="TextBox 7"/>
          <p:cNvSpPr txBox="1"/>
          <p:nvPr/>
        </p:nvSpPr>
        <p:spPr>
          <a:xfrm>
            <a:off x="9608024" y="5277918"/>
            <a:ext cx="1001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мостовые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31823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Конкуренты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09521" y="983009"/>
            <a:ext cx="8630013" cy="5144573"/>
          </a:xfrm>
        </p:spPr>
        <p:txBody>
          <a:bodyPr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400" b="1" dirty="0" smtClean="0"/>
              <a:t>«</a:t>
            </a:r>
            <a:r>
              <a:rPr lang="ru-RU" sz="2400" b="1" dirty="0" err="1" smtClean="0"/>
              <a:t>Инфосистемы</a:t>
            </a:r>
            <a:r>
              <a:rPr lang="ru-RU" sz="2400" dirty="0" smtClean="0"/>
              <a:t> </a:t>
            </a:r>
            <a:r>
              <a:rPr lang="ru-RU" sz="2400" b="1" dirty="0" err="1" smtClean="0"/>
              <a:t>Джет</a:t>
            </a:r>
            <a:r>
              <a:rPr lang="ru-RU" sz="2400" b="1" dirty="0" smtClean="0"/>
              <a:t>»</a:t>
            </a:r>
            <a:r>
              <a:rPr lang="ru-RU" sz="2400" dirty="0" smtClean="0"/>
              <a:t> — российская </a:t>
            </a:r>
            <a:r>
              <a:rPr lang="ru-RU" sz="2400" dirty="0" err="1" smtClean="0"/>
              <a:t>ИТ-компания</a:t>
            </a:r>
            <a:r>
              <a:rPr lang="ru-RU" sz="2400" dirty="0" smtClean="0"/>
              <a:t>, прогнозный сервис для предотвращения аварийных ситуаций и неплановых остановов оборудования</a:t>
            </a:r>
          </a:p>
          <a:p>
            <a:pPr marL="457200" indent="-457200">
              <a:buFont typeface="Arial" pitchFamily="34" charset="0"/>
              <a:buChar char="•"/>
            </a:pPr>
            <a:endParaRPr lang="ru-RU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/>
              <a:t>«</a:t>
            </a:r>
            <a:r>
              <a:rPr lang="ru-RU" sz="2400" b="1" dirty="0" err="1" smtClean="0"/>
              <a:t>Технорос</a:t>
            </a:r>
            <a:r>
              <a:rPr lang="ru-RU" sz="2400" dirty="0" smtClean="0"/>
              <a:t>» предлагает систему круглосуточного </a:t>
            </a:r>
            <a:r>
              <a:rPr lang="ru-RU" sz="2400" dirty="0" smtClean="0"/>
              <a:t>мониторинга </a:t>
            </a:r>
            <a:r>
              <a:rPr lang="ru-RU" sz="2400" dirty="0" smtClean="0"/>
              <a:t>работы кранов на всех удаленных площадках, что позволяет получить информацию о каждом кране в режиме </a:t>
            </a:r>
            <a:r>
              <a:rPr lang="ru-RU" sz="2400" dirty="0" err="1" smtClean="0"/>
              <a:t>онлайн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Отличие от наших конкурентов тем, что предлагаем комплексное решение для прогнозирования отказов. </a:t>
            </a:r>
            <a:r>
              <a:rPr lang="ru-RU" sz="2400" dirty="0" smtClean="0"/>
              <a:t>     Мы </a:t>
            </a:r>
            <a:r>
              <a:rPr lang="ru-RU" sz="2400" dirty="0" smtClean="0"/>
              <a:t>не просто разрабатываем программное обеспечение, но и поможем нашим клиентам внедрить его и использовать для повышения эффективности их работы. 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33794" name="Picture 2" descr="https://dis-group.ru/up124jload/2021/03/4fa166ad20ca7fad8faf0a1162f55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3959" y="983009"/>
            <a:ext cx="2486855" cy="1649587"/>
          </a:xfrm>
          <a:prstGeom prst="rect">
            <a:avLst/>
          </a:prstGeom>
          <a:noFill/>
        </p:spPr>
      </p:pic>
      <p:pic>
        <p:nvPicPr>
          <p:cNvPr id="10" name="Picture 6" descr="https://tehnoros.ru/bitrix/templates/tehnoros2022/img/logo201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03558" y="3033215"/>
            <a:ext cx="2457450" cy="485775"/>
          </a:xfrm>
          <a:prstGeom prst="rect">
            <a:avLst/>
          </a:prstGeom>
          <a:noFill/>
        </p:spPr>
      </p:pic>
      <p:pic>
        <p:nvPicPr>
          <p:cNvPr id="33802" name="Picture 10" descr="https://psaonline.ru/wp-content/uploads/2018/06/tehnor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39534" y="3033214"/>
            <a:ext cx="2801280" cy="620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Текущие результаты команды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1267666" cy="5144573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Количественные показатели:</a:t>
            </a:r>
          </a:p>
          <a:p>
            <a:r>
              <a:rPr lang="ru-RU" dirty="0" smtClean="0"/>
              <a:t>– Разработано программное обеспечение для прогнозирования отказов механизмов </a:t>
            </a:r>
            <a:r>
              <a:rPr lang="ru-RU" dirty="0" err="1" smtClean="0"/>
              <a:t>электромостового</a:t>
            </a:r>
            <a:r>
              <a:rPr lang="ru-RU" dirty="0" smtClean="0"/>
              <a:t> крана.</a:t>
            </a:r>
          </a:p>
          <a:p>
            <a:r>
              <a:rPr lang="ru-RU" b="1" dirty="0" smtClean="0"/>
              <a:t>Качественные показатели:</a:t>
            </a:r>
          </a:p>
          <a:p>
            <a:r>
              <a:rPr lang="ru-RU" dirty="0" smtClean="0"/>
              <a:t>– Улучшение производительности </a:t>
            </a:r>
            <a:r>
              <a:rPr lang="ru-RU" dirty="0" err="1" smtClean="0"/>
              <a:t>электромостовых</a:t>
            </a:r>
            <a:r>
              <a:rPr lang="ru-RU" dirty="0" smtClean="0"/>
              <a:t> кранов </a:t>
            </a:r>
            <a:r>
              <a:rPr lang="ru-RU" dirty="0" smtClean="0"/>
              <a:t>на </a:t>
            </a:r>
            <a:r>
              <a:rPr lang="ru-RU" b="1" dirty="0" smtClean="0"/>
              <a:t>20%                    </a:t>
            </a:r>
            <a:r>
              <a:rPr lang="ru-RU" dirty="0" smtClean="0"/>
              <a:t>за </a:t>
            </a:r>
            <a:r>
              <a:rPr lang="ru-RU" dirty="0" smtClean="0"/>
              <a:t>счет снижения времени простоя.</a:t>
            </a:r>
            <a:br>
              <a:rPr lang="ru-RU" dirty="0" smtClean="0"/>
            </a:br>
            <a:r>
              <a:rPr lang="ru-RU" dirty="0" smtClean="0"/>
              <a:t>– Снижение затрат на ремонт и обслуживание механизмов крана </a:t>
            </a:r>
            <a:r>
              <a:rPr lang="ru-RU" dirty="0" smtClean="0"/>
              <a:t>на </a:t>
            </a:r>
            <a:r>
              <a:rPr lang="ru-RU" b="1" dirty="0" smtClean="0"/>
              <a:t>10</a:t>
            </a:r>
            <a:r>
              <a:rPr lang="en-US" b="1" dirty="0" smtClean="0"/>
              <a:t>%</a:t>
            </a:r>
            <a:r>
              <a:rPr lang="en-US" dirty="0" smtClean="0"/>
              <a:t> </a:t>
            </a:r>
            <a:r>
              <a:rPr lang="ru-RU" dirty="0" smtClean="0"/>
              <a:t>благодаря </a:t>
            </a:r>
            <a:r>
              <a:rPr lang="ru-RU" dirty="0" smtClean="0"/>
              <a:t>своевременному выявлению и устранению неисправностей.</a:t>
            </a:r>
          </a:p>
          <a:p>
            <a:r>
              <a:rPr lang="ru-RU" dirty="0" smtClean="0"/>
              <a:t>Путь</a:t>
            </a:r>
            <a:r>
              <a:rPr lang="ru-RU" dirty="0" smtClean="0"/>
              <a:t>, который был пройден в рамках разработки методики прогнозирования отказов, включает в себя исследования, разработку программного обеспечения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pPr marL="344936" indent="-342900">
              <a:buFont typeface="Arial" pitchFamily="34" charset="0"/>
              <a:buChar char="•"/>
            </a:pPr>
            <a:r>
              <a:rPr lang="ru-RU" dirty="0" smtClean="0"/>
              <a:t>Большой </a:t>
            </a:r>
            <a:r>
              <a:rPr lang="ru-RU" dirty="0" smtClean="0"/>
              <a:t>вклад в разработку </a:t>
            </a:r>
            <a:r>
              <a:rPr lang="ru-RU" dirty="0" err="1" smtClean="0"/>
              <a:t>стартап-проекта</a:t>
            </a:r>
            <a:r>
              <a:rPr lang="ru-RU" dirty="0" smtClean="0"/>
              <a:t> </a:t>
            </a:r>
          </a:p>
          <a:p>
            <a:r>
              <a:rPr lang="ru-RU" dirty="0" smtClean="0"/>
              <a:t>внесли эксперты и спикеры образовательной </a:t>
            </a:r>
          </a:p>
          <a:p>
            <a:r>
              <a:rPr lang="ru-RU" dirty="0" smtClean="0"/>
              <a:t>программы акселератора </a:t>
            </a:r>
            <a:r>
              <a:rPr lang="ru-RU" dirty="0"/>
              <a:t>ИТИ «</a:t>
            </a:r>
            <a:r>
              <a:rPr lang="ru-RU" b="1" dirty="0"/>
              <a:t>Энергия роста</a:t>
            </a:r>
            <a:r>
              <a:rPr lang="ru-RU" dirty="0"/>
              <a:t>»</a:t>
            </a:r>
          </a:p>
        </p:txBody>
      </p:sp>
      <p:pic>
        <p:nvPicPr>
          <p:cNvPr id="1026" name="Picture 2" descr="Энергия рос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9464" y="4754386"/>
            <a:ext cx="3670836" cy="16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51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235" y="65953"/>
            <a:ext cx="8941620" cy="858359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cs typeface="Times New Roman" panose="02020603050405020304" pitchFamily="18" charset="0"/>
              </a:rPr>
              <a:t>План развития проекта</a:t>
            </a:r>
            <a:endParaRPr lang="ru-RU" sz="3200" dirty="0"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12582" y="2084602"/>
            <a:ext cx="293564" cy="463856"/>
          </a:xfrm>
          <a:prstGeom prst="rect">
            <a:avLst/>
          </a:prstGeom>
        </p:spPr>
        <p:txBody>
          <a:bodyPr wrap="none" lIns="108850" tIns="54425" rIns="108850" bIns="54425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586744" y="1909188"/>
            <a:ext cx="10467299" cy="64822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201621" y="178755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1946" y="1270347"/>
            <a:ext cx="2024030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2023-2024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65664" y="1270347"/>
            <a:ext cx="2975943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2025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7326" y="1270347"/>
            <a:ext cx="2495954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2027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89606" y="2608434"/>
            <a:ext cx="2024029" cy="8534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49483" y="2615916"/>
            <a:ext cx="3008252" cy="5177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>
            <a:defPPr>
              <a:defRPr lang="ru-RU"/>
            </a:defPPr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По всей стране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9160" y="2615916"/>
            <a:ext cx="1953422" cy="5177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>
            <a:defPPr>
              <a:defRPr lang="ru-RU"/>
            </a:defPPr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СЗФО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2585" y="2615916"/>
            <a:ext cx="2159351" cy="817799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Вологодская область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4235" y="3607976"/>
            <a:ext cx="3225075" cy="2033517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«Северсталь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ООО 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Сухонский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КБК"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1300" dirty="0">
              <a:cs typeface="Traditional Arabic" panose="02020603050405020304" pitchFamily="18" charset="-78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1300" dirty="0">
              <a:cs typeface="Traditional Arabic" panose="02020603050405020304" pitchFamily="18" charset="-78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1300" dirty="0">
              <a:cs typeface="Traditional Arabic" panose="02020603050405020304" pitchFamily="18" charset="-78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1300" dirty="0">
              <a:cs typeface="Traditional Arabic" panose="02020603050405020304" pitchFamily="18" charset="-78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1300" dirty="0">
              <a:cs typeface="Traditional Arabic" panose="02020603050405020304" pitchFamily="18" charset="-78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435286" y="3689071"/>
            <a:ext cx="2975942" cy="1233297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«ВИТЕХ»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ПроектКранМонтаж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1300" dirty="0"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V="1">
            <a:off x="4353636" y="178755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10253609" y="178755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43080" y="2615916"/>
            <a:ext cx="2223111" cy="8459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850" tIns="54425" rIns="108850" bIns="54425" rtlCol="0" anchor="ctr"/>
          <a:lstStyle>
            <a:defPPr>
              <a:defRPr lang="ru-RU"/>
            </a:defPPr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Европейская часть РФ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7664239" y="1787552"/>
            <a:ext cx="0" cy="76090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143080" y="1270347"/>
            <a:ext cx="2495954" cy="46385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ru-RU" dirty="0"/>
              <a:t>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3649" y="2855884"/>
            <a:ext cx="2901180" cy="3741676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Пермский завод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промоборудования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0157" indent="-340157">
              <a:lnSpc>
                <a:spcPct val="150000"/>
              </a:lnSpc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1300" dirty="0">
              <a:cs typeface="Traditional Arabic" panose="02020603050405020304" pitchFamily="18" charset="-78"/>
            </a:endParaRPr>
          </a:p>
          <a:p>
            <a:pPr marL="340157" indent="-340157">
              <a:buFont typeface="Arial" pitchFamily="34" charset="0"/>
              <a:buChar char="•"/>
            </a:pPr>
            <a:endParaRPr lang="ru-RU" sz="1300" dirty="0">
              <a:cs typeface="Traditional Arabic" panose="02020603050405020304" pitchFamily="18" charset="-78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047821" y="3689071"/>
            <a:ext cx="28257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 Сервис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Сибпромтехмонтаж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86744" y="4704734"/>
            <a:ext cx="116036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План на 2-5 лет</a:t>
            </a:r>
          </a:p>
          <a:p>
            <a:r>
              <a:rPr lang="ru-RU" sz="2400" dirty="0" smtClean="0"/>
              <a:t>Будет </a:t>
            </a:r>
            <a:r>
              <a:rPr lang="ru-RU" sz="2400" dirty="0" smtClean="0"/>
              <a:t>проводиться работа по улучшению программного обеспечения и расширению его функциональности. С 2025 года планируется выход на новые рынки и увеличение объема продаж.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756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для инвестора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11086610" cy="5374814"/>
          </a:xfrm>
        </p:spPr>
        <p:txBody>
          <a:bodyPr>
            <a:normAutofit/>
          </a:bodyPr>
          <a:lstStyle/>
          <a:p>
            <a:r>
              <a:rPr lang="ru-RU" dirty="0"/>
              <a:t>Необходимая </a:t>
            </a:r>
            <a:r>
              <a:rPr lang="ru-RU" dirty="0" smtClean="0"/>
              <a:t>сумма </a:t>
            </a:r>
            <a:r>
              <a:rPr lang="ru-RU" dirty="0" err="1" smtClean="0"/>
              <a:t>стартап</a:t>
            </a:r>
            <a:r>
              <a:rPr lang="ru-RU" dirty="0" smtClean="0"/>
              <a:t>-проекту </a:t>
            </a:r>
            <a:r>
              <a:rPr lang="en-US" dirty="0" smtClean="0"/>
              <a:t>1</a:t>
            </a:r>
            <a:r>
              <a:rPr lang="ru-RU" dirty="0" smtClean="0"/>
              <a:t> </a:t>
            </a:r>
            <a:r>
              <a:rPr lang="ru-RU" dirty="0" err="1" smtClean="0"/>
              <a:t>млн.рублей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/>
              <a:t>Сумма может быть разделена на следующие крупные блоки:</a:t>
            </a:r>
          </a:p>
          <a:p>
            <a:r>
              <a:rPr lang="ru-RU" dirty="0" smtClean="0"/>
              <a:t>– Затраты на разработку и обслуживание программного обеспечения: оплата труда программистов (150 </a:t>
            </a:r>
            <a:r>
              <a:rPr lang="ru-RU" dirty="0" err="1" smtClean="0"/>
              <a:t>тыс.руб</a:t>
            </a:r>
            <a:r>
              <a:rPr lang="ru-RU" dirty="0" smtClean="0"/>
              <a:t>); </a:t>
            </a:r>
          </a:p>
          <a:p>
            <a:r>
              <a:rPr lang="ru-RU" dirty="0" smtClean="0"/>
              <a:t>– Закупка оборудования и получение </a:t>
            </a:r>
            <a:r>
              <a:rPr lang="ru-RU" dirty="0"/>
              <a:t>необходимых лицензий и разрешений для использования методики прогнозирования в </a:t>
            </a:r>
            <a:r>
              <a:rPr lang="ru-RU" dirty="0" err="1" smtClean="0"/>
              <a:t>пром.условиях</a:t>
            </a:r>
            <a:r>
              <a:rPr lang="ru-RU" dirty="0" smtClean="0"/>
              <a:t>  (500 </a:t>
            </a:r>
            <a:r>
              <a:rPr lang="ru-RU" dirty="0" err="1" smtClean="0"/>
              <a:t>тыс.руб</a:t>
            </a:r>
            <a:r>
              <a:rPr lang="ru-RU" dirty="0" smtClean="0"/>
              <a:t>);</a:t>
            </a:r>
          </a:p>
          <a:p>
            <a:r>
              <a:rPr lang="ru-RU" dirty="0" smtClean="0"/>
              <a:t>– Маркетинг и продвижение: затраты на рекламу, участие в выставках и конференциях, создание сайта и аккаунтов в социальных сетях (50 тыс. </a:t>
            </a:r>
            <a:r>
              <a:rPr lang="ru-RU" dirty="0" err="1" smtClean="0"/>
              <a:t>руб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b="1" dirty="0" smtClean="0"/>
              <a:t>В результате внедрения </a:t>
            </a:r>
            <a:r>
              <a:rPr lang="ru-RU" b="1" dirty="0" smtClean="0"/>
              <a:t>методики </a:t>
            </a:r>
            <a:r>
              <a:rPr lang="ru-RU" b="1" dirty="0" smtClean="0"/>
              <a:t>инвестор получит следующие выгоды: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Увеличение производительности </a:t>
            </a:r>
            <a:r>
              <a:rPr lang="ru-RU" dirty="0" err="1" smtClean="0"/>
              <a:t>электромостовых</a:t>
            </a:r>
            <a:r>
              <a:rPr lang="ru-RU" dirty="0" smtClean="0"/>
              <a:t> кранов за счет снижения времени простоя и повышения эффективности работы.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Снижение затрат на ремонт и обслуживание механизмов крана благодаря своевременному выявлению и устранению неисправностей.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39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 Механики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1530" y="1506588"/>
            <a:ext cx="29420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>
                <a:cs typeface="Times New Roman" panose="02020603050405020304" pitchFamily="18" charset="0"/>
              </a:rPr>
              <a:t>Баландин</a:t>
            </a:r>
            <a:r>
              <a:rPr lang="ru-RU" sz="1600" b="1" dirty="0">
                <a:cs typeface="Times New Roman" panose="02020603050405020304" pitchFamily="18" charset="0"/>
              </a:rPr>
              <a:t> Лев Станиславович </a:t>
            </a:r>
          </a:p>
          <a:p>
            <a:r>
              <a:rPr lang="ru-RU" sz="1600" i="1" u="sng" dirty="0">
                <a:cs typeface="Times New Roman" panose="02020603050405020304" pitchFamily="18" charset="0"/>
              </a:rPr>
              <a:t>89996708648</a:t>
            </a:r>
            <a:r>
              <a:rPr lang="ru-RU" sz="1600" i="1" u="sng" dirty="0"/>
              <a:t> </a:t>
            </a:r>
            <a:r>
              <a:rPr lang="en-US" sz="1600" i="1" u="sng" dirty="0" smtClean="0"/>
              <a:t>levkabalandin@gmail.com</a:t>
            </a:r>
            <a:endParaRPr lang="ru-RU" sz="1600" i="1" u="sng" dirty="0"/>
          </a:p>
          <a:p>
            <a:r>
              <a:rPr lang="ru-RU" sz="1600" dirty="0" smtClean="0"/>
              <a:t>Лидер </a:t>
            </a:r>
            <a:r>
              <a:rPr lang="ru-RU" sz="1600" dirty="0"/>
              <a:t>команды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0640" y="2868250"/>
            <a:ext cx="20773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Глухов Евгений Эдуардович</a:t>
            </a:r>
            <a:r>
              <a:rPr lang="ru-RU" sz="1600" dirty="0"/>
              <a:t> участник </a:t>
            </a:r>
            <a:r>
              <a:rPr lang="ru-RU" sz="1600" dirty="0" smtClean="0"/>
              <a:t>команды</a:t>
            </a:r>
          </a:p>
          <a:p>
            <a:r>
              <a:rPr lang="ru-RU" sz="1600" dirty="0" smtClean="0"/>
              <a:t>Производитель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3188006" y="1506589"/>
            <a:ext cx="22657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Ермилов Владимир Витальевич</a:t>
            </a:r>
          </a:p>
          <a:p>
            <a:r>
              <a:rPr lang="ru-RU" sz="1600" dirty="0"/>
              <a:t>РПО, заведующий кафедрой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85787" y="2868250"/>
            <a:ext cx="22238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Тырнов</a:t>
            </a:r>
            <a:r>
              <a:rPr lang="ru-RU" sz="1600" b="1" dirty="0"/>
              <a:t> Даниил Максимович </a:t>
            </a:r>
            <a:r>
              <a:rPr lang="ru-RU" sz="1600" dirty="0"/>
              <a:t>участник </a:t>
            </a:r>
            <a:r>
              <a:rPr lang="ru-RU" sz="1600" dirty="0" smtClean="0"/>
              <a:t>команды</a:t>
            </a:r>
          </a:p>
          <a:p>
            <a:r>
              <a:rPr lang="ru-RU" sz="1600" dirty="0" smtClean="0"/>
              <a:t>Производитель</a:t>
            </a:r>
            <a:endParaRPr lang="ru-RU" sz="16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AF080DF-EB6F-4651-8F88-1314FEA2D2E2}"/>
              </a:ext>
            </a:extLst>
          </p:cNvPr>
          <p:cNvSpPr txBox="1"/>
          <p:nvPr/>
        </p:nvSpPr>
        <p:spPr>
          <a:xfrm>
            <a:off x="1300640" y="4615241"/>
            <a:ext cx="23909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Айдрахманов</a:t>
            </a:r>
            <a:r>
              <a:rPr lang="ru-RU" sz="1600" b="1" dirty="0"/>
              <a:t> Максим Артёмович </a:t>
            </a:r>
            <a:r>
              <a:rPr lang="ru-RU" sz="1600" dirty="0"/>
              <a:t>участник </a:t>
            </a:r>
            <a:r>
              <a:rPr lang="ru-RU" sz="1600" dirty="0" smtClean="0"/>
              <a:t>команды</a:t>
            </a:r>
          </a:p>
          <a:p>
            <a:r>
              <a:rPr lang="ru-RU" sz="1600" dirty="0" smtClean="0"/>
              <a:t>Интегратор</a:t>
            </a:r>
            <a:endParaRPr lang="ru-RU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5BA1FFA-08EA-4F90-96D4-8E0E64ADE1AD}"/>
              </a:ext>
            </a:extLst>
          </p:cNvPr>
          <p:cNvSpPr txBox="1"/>
          <p:nvPr/>
        </p:nvSpPr>
        <p:spPr>
          <a:xfrm>
            <a:off x="4861552" y="4569782"/>
            <a:ext cx="23964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Балашов Святослав Алексеевич</a:t>
            </a:r>
          </a:p>
          <a:p>
            <a:r>
              <a:rPr lang="ru-RU" sz="1600" dirty="0"/>
              <a:t>участник </a:t>
            </a:r>
            <a:r>
              <a:rPr lang="ru-RU" sz="1600" dirty="0" smtClean="0"/>
              <a:t>команды</a:t>
            </a:r>
          </a:p>
          <a:p>
            <a:r>
              <a:rPr lang="ru-RU" sz="1600" dirty="0" smtClean="0"/>
              <a:t>Интегратор</a:t>
            </a:r>
            <a:endParaRPr lang="ru-RU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CE513C-EA9B-4D95-9CB6-BAB8BC3E97AE}"/>
              </a:ext>
            </a:extLst>
          </p:cNvPr>
          <p:cNvSpPr txBox="1"/>
          <p:nvPr/>
        </p:nvSpPr>
        <p:spPr>
          <a:xfrm>
            <a:off x="5021094" y="2868249"/>
            <a:ext cx="20773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Чапаев Николай Денисович </a:t>
            </a:r>
            <a:r>
              <a:rPr lang="ru-RU" sz="1600" dirty="0"/>
              <a:t>участник </a:t>
            </a:r>
            <a:r>
              <a:rPr lang="ru-RU" sz="1600" dirty="0" smtClean="0"/>
              <a:t>команды</a:t>
            </a:r>
          </a:p>
          <a:p>
            <a:r>
              <a:rPr lang="ru-RU" sz="1600" dirty="0" smtClean="0"/>
              <a:t>Администратор</a:t>
            </a:r>
            <a:endParaRPr lang="ru-RU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5BA1FFA-08EA-4F90-96D4-8E0E64ADE1AD}"/>
              </a:ext>
            </a:extLst>
          </p:cNvPr>
          <p:cNvSpPr txBox="1"/>
          <p:nvPr/>
        </p:nvSpPr>
        <p:spPr>
          <a:xfrm>
            <a:off x="8585787" y="4569781"/>
            <a:ext cx="23964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Калинин Денис Алексеевич</a:t>
            </a:r>
          </a:p>
          <a:p>
            <a:r>
              <a:rPr lang="ru-RU" sz="1600" dirty="0"/>
              <a:t>участник </a:t>
            </a:r>
            <a:r>
              <a:rPr lang="ru-RU" sz="1600" dirty="0" smtClean="0"/>
              <a:t>команды</a:t>
            </a:r>
          </a:p>
          <a:p>
            <a:r>
              <a:rPr lang="ru-RU" sz="1600" dirty="0" smtClean="0"/>
              <a:t>Интегратор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Props1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2908</TotalTime>
  <Words>697</Words>
  <Application>Microsoft Office PowerPoint</Application>
  <PresentationFormat>Произвольный</PresentationFormat>
  <Paragraphs>133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Разработка методики прогнозирования отказов механизмов электромостового крана за счет внедрения специального программного обеспечения</vt:lpstr>
      <vt:lpstr>Актуальность проекта и проблема клиента</vt:lpstr>
      <vt:lpstr>Решение</vt:lpstr>
      <vt:lpstr>Решение</vt:lpstr>
      <vt:lpstr>Целевая аудитория</vt:lpstr>
      <vt:lpstr>Бизнес-модель</vt:lpstr>
      <vt:lpstr>Рынок</vt:lpstr>
      <vt:lpstr>Конкуренты</vt:lpstr>
      <vt:lpstr>Текущие результаты команды</vt:lpstr>
      <vt:lpstr>План развития проекта</vt:lpstr>
      <vt:lpstr>Предложение для инвестора</vt:lpstr>
      <vt:lpstr>Команда Механики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Lenovo</cp:lastModifiedBy>
  <cp:revision>340</cp:revision>
  <dcterms:created xsi:type="dcterms:W3CDTF">2022-04-04T12:37:27Z</dcterms:created>
  <dcterms:modified xsi:type="dcterms:W3CDTF">2023-11-17T10:00:12Z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