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aleway ExtraBold"/>
      <p:bold r:id="rId29"/>
      <p:boldItalic r:id="rId30"/>
    </p:embeddedFont>
    <p:embeddedFont>
      <p:font typeface="Helvetica Neue"/>
      <p:regular r:id="rId31"/>
      <p:bold r:id="rId32"/>
      <p:italic r:id="rId33"/>
      <p:boldItalic r:id="rId34"/>
    </p:embeddedFont>
    <p:embeddedFont>
      <p:font typeface="Montserrat ExtraBold"/>
      <p:bold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AA8C6E4-1137-4BDE-ACED-D00DB650EB83}">
  <a:tblStyle styleId="{DAA8C6E4-1137-4BDE-ACED-D00DB650EB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80AFBFCA-F583-45BD-A158-FCD6BFD5846F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ExtraBold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regular.fntdata"/><Relationship Id="rId30" Type="http://schemas.openxmlformats.org/officeDocument/2006/relationships/font" Target="fonts/RalewayExtraBold-bold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.fntdata"/><Relationship Id="rId13" Type="http://schemas.openxmlformats.org/officeDocument/2006/relationships/slide" Target="slides/slide6.xml"/><Relationship Id="rId35" Type="http://schemas.openxmlformats.org/officeDocument/2006/relationships/font" Target="fonts/MontserratExtraBold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MontserratExtraBold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9c72065776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g29c72065776_3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3" name="Google Shape;233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1" name="Google Shape;281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5" name="Google Shape;295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hyperlink" Target="https://plus.rbc.ru/news/5f1990f87a8aa95514d6344f" TargetMode="External"/><Relationship Id="rId6" Type="http://schemas.openxmlformats.org/officeDocument/2006/relationships/hyperlink" Target="https://webiomed.ai/blog/obzor-rossiiskikh-investitsii-v-tsifrovoe-zdravookhranenie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18.png"/><Relationship Id="rId5" Type="http://schemas.openxmlformats.org/officeDocument/2006/relationships/image" Target="../media/image16.png"/><Relationship Id="rId6" Type="http://schemas.openxmlformats.org/officeDocument/2006/relationships/image" Target="../media/image15.png"/><Relationship Id="rId7" Type="http://schemas.openxmlformats.org/officeDocument/2006/relationships/image" Target="../media/image20.png"/><Relationship Id="rId8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mailto:aa.intykbekova2121@omgau.org" TargetMode="External"/><Relationship Id="rId4" Type="http://schemas.openxmlformats.org/officeDocument/2006/relationships/image" Target="../media/image14.png"/><Relationship Id="rId5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401617" y="1867006"/>
            <a:ext cx="4655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4200">
                <a:solidFill>
                  <a:schemeClr val="dk1"/>
                </a:solidFill>
              </a:rPr>
              <a:t> Тест здоровья</a:t>
            </a:r>
            <a:endParaRPr sz="4200"/>
          </a:p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626218" y="2716606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приложения для оценки здоровья человека</a:t>
            </a:r>
            <a:endParaRPr/>
          </a:p>
        </p:txBody>
      </p:sp>
      <p:pic>
        <p:nvPicPr>
          <p:cNvPr id="106" name="Google Shape;106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506" y="6643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/>
          <p:nvPr/>
        </p:nvSpPr>
        <p:spPr>
          <a:xfrm>
            <a:off x="5224561" y="-530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8057257" y="10931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 flipH="1" rot="10800000">
            <a:off x="8057257" y="34645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99" y="-530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611" y="3585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302" y="2471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184" y="47687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181" y="48840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356" y="171725"/>
            <a:ext cx="2315768" cy="870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9" name="Google Shape;129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0" name="Google Shape;130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5" name="Google Shape;135;p26"/>
          <p:cNvSpPr txBox="1"/>
          <p:nvPr/>
        </p:nvSpPr>
        <p:spPr>
          <a:xfrm>
            <a:off x="532950" y="1891700"/>
            <a:ext cx="61323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0000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 ближайшие лет пять медуслуги станут одним из самых динамично растущих сегментов рынка здравоохранения в России и мире, а темпы роста </a:t>
            </a:r>
            <a:r>
              <a:rPr lang="ru" sz="1200">
                <a:solidFill>
                  <a:schemeClr val="dk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составят</a:t>
            </a: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порядка 10–15% в год. За первое полугодие 2021 года общая сумма инвестиций в цифровое здравоохранение в России </a:t>
            </a:r>
            <a:r>
              <a:rPr lang="ru" sz="1200">
                <a:solidFill>
                  <a:schemeClr val="dk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составила</a:t>
            </a: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$31,7 млн.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Мы будем делать приложение «Тест здоровья», к нему будет идти товар - измеритель гемоглобина,холестерина и глюкозы , с встроенной технологией передачи данных в приложение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27"/>
          <p:cNvSpPr txBox="1"/>
          <p:nvPr>
            <p:ph idx="1" type="body"/>
          </p:nvPr>
        </p:nvSpPr>
        <p:spPr>
          <a:xfrm>
            <a:off x="191143" y="23966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132C40"/>
                </a:solidFill>
              </a:rPr>
              <a:t>Сегмент А</a:t>
            </a:r>
            <a:endParaRPr b="1"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Молодежная аудитория от 18 до 35 лет, проживающая на территории РФ, имеющие хронические заболевания; для поддержания здорового образа жизни.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132C40"/>
                </a:solidFill>
              </a:rPr>
              <a:t>Сегмент Б</a:t>
            </a:r>
            <a:endParaRPr b="1"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Взрослая аудитория от 36 до 55 лет,</a:t>
            </a:r>
            <a:r>
              <a:rPr lang="ru" sz="1400">
                <a:solidFill>
                  <a:srgbClr val="132C40"/>
                </a:solidFill>
              </a:rPr>
              <a:t>проживающая на территории РФ, имеющие заболевания, нуждающиеся в профилактике здоровья.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28"/>
          <p:cNvSpPr txBox="1"/>
          <p:nvPr>
            <p:ph idx="1" type="body"/>
          </p:nvPr>
        </p:nvSpPr>
        <p:spPr>
          <a:xfrm>
            <a:off x="456818" y="2568881"/>
            <a:ext cx="6568200" cy="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 txBox="1"/>
          <p:nvPr/>
        </p:nvSpPr>
        <p:spPr>
          <a:xfrm>
            <a:off x="530725" y="2282325"/>
            <a:ext cx="8257500" cy="18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ЦА сталкивается со следующими сложностями: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➔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отсутствие необходимого времени;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➔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отсутствие возможности постоянно ходить в больницу для сдачи необходимых анализов (на гемоглобин);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➔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 сбоя в работе приложения;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➔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проблемы с работой новых технологий у взрослой аудитории.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9"/>
          <p:cNvSpPr txBox="1"/>
          <p:nvPr/>
        </p:nvSpPr>
        <p:spPr>
          <a:xfrm>
            <a:off x="530725" y="1864725"/>
            <a:ext cx="6803100" cy="30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Приложение будет выполнять следующие функции:</a:t>
            </a:r>
            <a:endParaRPr b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1. Мониторинг содержания гемоглобина, холестерина и глюкозы в крови 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2. Индикация отклонений показателей от нормы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3. Предложение рациона питания при отклонений показателей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4. Предложение рациональной физической нагрузки (пешие прогулки, интенсивные физические упражнения)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5. Предложение рационального отдыха ( время сна и отдыха в течение дня)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6. Индикация о необходимости обратиться к врачу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523000" y="1730200"/>
            <a:ext cx="7976100" cy="26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Мы, компания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Тест здоровья,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помогаем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олодежной аудитории от 18 до 35 лет, проживающая на территории РФ, имеющие хронические заболевания; для поддержания здорового образа жизни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необходимость мониторинга здоровья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хронических заболеваний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с помощью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приложения сопряженным с приборо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 (EasyTouch GCHb ИзиТач) ,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определяющий уровень гемоглобина, холестерина и глюкозы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и получать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- экономия времени, повышение качества жизни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544118" y="30176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722769" y="23066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  <a:highlight>
                <a:schemeClr val="accent6"/>
              </a:highlight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584192" y="2672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5536200" y="1686600"/>
            <a:ext cx="361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365975" y="1171025"/>
            <a:ext cx="4267800" cy="3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Стоимость месячной подписки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350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руб.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 год пользователь покупает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350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*12=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4200 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руб.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ЦА составляет примерно 4,5 млн студентов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 РАМ 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будет равен 4 500 000 *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4200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=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 18 млрд 900 млн р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 TAM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все студенты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с хроническими заболеваниями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в России будет равен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2925000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*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4200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=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12 млрд 285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млн. руб.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63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% используют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приложения для здоровья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 SAM 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будет равен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12 млрд 285 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млн*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63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%=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7 млрд 739 млн 550 тыс 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руб.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Мы можем получить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2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% рынка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SOM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=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154 млн 791 тыс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 рублей в год</a:t>
            </a:r>
            <a:endParaRPr/>
          </a:p>
        </p:txBody>
      </p:sp>
      <p:grpSp>
        <p:nvGrpSpPr>
          <p:cNvPr id="202" name="Google Shape;202;p31"/>
          <p:cNvGrpSpPr/>
          <p:nvPr/>
        </p:nvGrpSpPr>
        <p:grpSpPr>
          <a:xfrm>
            <a:off x="3838867" y="1031725"/>
            <a:ext cx="4557959" cy="4037100"/>
            <a:chOff x="206792" y="718875"/>
            <a:chExt cx="4557959" cy="4037100"/>
          </a:xfrm>
        </p:grpSpPr>
        <p:sp>
          <p:nvSpPr>
            <p:cNvPr id="203" name="Google Shape;203;p31"/>
            <p:cNvSpPr txBox="1"/>
            <p:nvPr/>
          </p:nvSpPr>
          <p:spPr>
            <a:xfrm>
              <a:off x="206791" y="3134756"/>
              <a:ext cx="618000" cy="9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CE215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04" name="Google Shape;204;p31"/>
            <p:cNvSpPr/>
            <p:nvPr/>
          </p:nvSpPr>
          <p:spPr>
            <a:xfrm>
              <a:off x="658950" y="718875"/>
              <a:ext cx="4105800" cy="4037100"/>
            </a:xfrm>
            <a:prstGeom prst="ellipse">
              <a:avLst/>
            </a:prstGeom>
            <a:solidFill>
              <a:srgbClr val="999999"/>
            </a:solidFill>
            <a:ln cap="flat" cmpd="sng" w="9525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1"/>
            <p:cNvSpPr/>
            <p:nvPr/>
          </p:nvSpPr>
          <p:spPr>
            <a:xfrm>
              <a:off x="956400" y="1352950"/>
              <a:ext cx="3510900" cy="3402900"/>
            </a:xfrm>
            <a:prstGeom prst="ellipse">
              <a:avLst/>
            </a:prstGeom>
            <a:solidFill>
              <a:srgbClr val="A2C4C9"/>
            </a:solidFill>
            <a:ln cap="flat" cmpd="sng" w="9525">
              <a:solidFill>
                <a:srgbClr val="8888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1"/>
            <p:cNvSpPr/>
            <p:nvPr/>
          </p:nvSpPr>
          <p:spPr>
            <a:xfrm>
              <a:off x="1364700" y="1994475"/>
              <a:ext cx="2694300" cy="2761500"/>
            </a:xfrm>
            <a:prstGeom prst="ellipse">
              <a:avLst/>
            </a:prstGeom>
            <a:solidFill>
              <a:srgbClr val="083B6A"/>
            </a:solidFill>
            <a:ln cap="flat" cmpd="sng" w="9525">
              <a:solidFill>
                <a:srgbClr val="083B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1"/>
            <p:cNvSpPr/>
            <p:nvPr/>
          </p:nvSpPr>
          <p:spPr>
            <a:xfrm>
              <a:off x="1702500" y="2685900"/>
              <a:ext cx="2018700" cy="2070000"/>
            </a:xfrm>
            <a:prstGeom prst="ellipse">
              <a:avLst/>
            </a:prstGeom>
            <a:solidFill>
              <a:srgbClr val="D74B4B"/>
            </a:solidFill>
            <a:ln cap="flat" cmpd="sng" w="9525">
              <a:solidFill>
                <a:srgbClr val="D74B4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31"/>
            <p:cNvSpPr txBox="1"/>
            <p:nvPr/>
          </p:nvSpPr>
          <p:spPr>
            <a:xfrm>
              <a:off x="2316756" y="780950"/>
              <a:ext cx="790200" cy="2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FFFF"/>
                  </a:solidFill>
                  <a:highlight>
                    <a:srgbClr val="CE2155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PAM</a:t>
              </a:r>
              <a:endParaRPr sz="800">
                <a:solidFill>
                  <a:srgbClr val="FFFFFF"/>
                </a:solidFill>
                <a:highlight>
                  <a:srgbClr val="CE2155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09" name="Google Shape;209;p31"/>
            <p:cNvSpPr txBox="1"/>
            <p:nvPr/>
          </p:nvSpPr>
          <p:spPr>
            <a:xfrm>
              <a:off x="2316756" y="1443613"/>
              <a:ext cx="790200" cy="2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TAM</a:t>
              </a:r>
              <a:endParaRPr sz="11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0" name="Google Shape;210;p31"/>
            <p:cNvSpPr txBox="1"/>
            <p:nvPr/>
          </p:nvSpPr>
          <p:spPr>
            <a:xfrm>
              <a:off x="2316756" y="2057113"/>
              <a:ext cx="7902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SAM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1" name="Google Shape;211;p31"/>
            <p:cNvSpPr txBox="1"/>
            <p:nvPr/>
          </p:nvSpPr>
          <p:spPr>
            <a:xfrm>
              <a:off x="2316756" y="3134738"/>
              <a:ext cx="7902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SOM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2" name="Google Shape;212;p31"/>
            <p:cNvSpPr txBox="1"/>
            <p:nvPr/>
          </p:nvSpPr>
          <p:spPr>
            <a:xfrm>
              <a:off x="1874975" y="1051500"/>
              <a:ext cx="17904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2"/>
                </a:buClr>
                <a:buSzPts val="1100"/>
                <a:buFont typeface="Arial"/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18 млрд 900 млн р</a:t>
              </a:r>
              <a:endParaRPr b="1" sz="13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3" name="Google Shape;213;p31"/>
            <p:cNvSpPr txBox="1"/>
            <p:nvPr/>
          </p:nvSpPr>
          <p:spPr>
            <a:xfrm>
              <a:off x="1816650" y="1717975"/>
              <a:ext cx="17904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12 млрд 285 млн</a:t>
              </a:r>
              <a:r>
                <a:rPr lang="ru" sz="1100">
                  <a:solidFill>
                    <a:schemeClr val="dk2"/>
                  </a:solidFill>
                  <a:latin typeface="Raleway"/>
                  <a:ea typeface="Raleway"/>
                  <a:cs typeface="Raleway"/>
                  <a:sym typeface="Raleway"/>
                </a:rPr>
                <a:t>.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4" name="Google Shape;214;p31"/>
            <p:cNvSpPr txBox="1"/>
            <p:nvPr/>
          </p:nvSpPr>
          <p:spPr>
            <a:xfrm>
              <a:off x="1924450" y="2363725"/>
              <a:ext cx="22875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SzPts val="1100"/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7 млрд 739 млн 550 тыс 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5" name="Google Shape;215;p31"/>
            <p:cNvSpPr txBox="1"/>
            <p:nvPr/>
          </p:nvSpPr>
          <p:spPr>
            <a:xfrm>
              <a:off x="1870500" y="3450200"/>
              <a:ext cx="16827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154 млн 791 тыс</a:t>
              </a:r>
              <a:r>
                <a:rPr lang="ru" sz="1100">
                  <a:solidFill>
                    <a:schemeClr val="dk2"/>
                  </a:solidFill>
                  <a:latin typeface="Raleway"/>
                  <a:ea typeface="Raleway"/>
                  <a:cs typeface="Raleway"/>
                  <a:sym typeface="Raleway"/>
                </a:rPr>
                <a:t>.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456826" y="3345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2"/>
          <p:cNvSpPr txBox="1"/>
          <p:nvPr>
            <p:ph type="title"/>
          </p:nvPr>
        </p:nvSpPr>
        <p:spPr>
          <a:xfrm>
            <a:off x="456825" y="3000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4" name="Google Shape;224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2"/>
          <p:cNvSpPr txBox="1"/>
          <p:nvPr/>
        </p:nvSpPr>
        <p:spPr>
          <a:xfrm>
            <a:off x="2470475" y="3369250"/>
            <a:ext cx="3690000" cy="15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9" name="Google Shape;229;p32"/>
          <p:cNvSpPr txBox="1"/>
          <p:nvPr/>
        </p:nvSpPr>
        <p:spPr>
          <a:xfrm>
            <a:off x="3597700" y="334500"/>
            <a:ext cx="2689200" cy="27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230" name="Google Shape;230;p32"/>
          <p:cNvGraphicFramePr/>
          <p:nvPr/>
        </p:nvGraphicFramePr>
        <p:xfrm>
          <a:off x="550050" y="10745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{DAA8C6E4-1137-4BDE-ACED-D00DB650EB83}</a:tableStyleId>
              </a:tblPr>
              <a:tblGrid>
                <a:gridCol w="1694950"/>
                <a:gridCol w="3414650"/>
                <a:gridCol w="2554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Конкуренты</a:t>
                      </a:r>
                      <a:endParaRPr b="1"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Преимущества</a:t>
                      </a:r>
                      <a:endParaRPr b="1"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Недостатки</a:t>
                      </a:r>
                      <a:endParaRPr b="1"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Фитнес</a:t>
                      </a:r>
                      <a:endParaRPr b="1"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52327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Просмотр всех своих спортивных данных; информация об активности, тренировках; шагомер</a:t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Подробный разбор интересных и интенсивных упражнений платный</a:t>
                      </a:r>
                      <a:endParaRPr sz="13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Huawei Health</a:t>
                      </a:r>
                      <a:endParaRPr b="1"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Датчики активности; контроль сна, веса, давления, пульса</a:t>
                      </a:r>
                      <a:endParaRPr sz="13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Иногда идет отсоединение от Смарт часов, фитнес браслета</a:t>
                      </a:r>
                      <a:endParaRPr sz="13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Здоровье</a:t>
                      </a:r>
                      <a:endParaRPr b="1"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Трекер ходьбы, женский календарь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Статьи излишни</a:t>
                      </a:r>
                      <a:endParaRPr sz="13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Здоровье плюс - Wellness</a:t>
                      </a:r>
                      <a:endParaRPr b="1"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Онлайн консультация со специалистами, персональные рекомендации для ЗОЖ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Работает только с платной подпиской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Здоровье и фитнес трекер</a:t>
                      </a:r>
                      <a:endParaRPr b="1"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Контроль веса, сна, частоты сердцебиения </a:t>
                      </a:r>
                      <a:endParaRPr sz="13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 медициной не связано,</a:t>
                      </a:r>
                      <a:endParaRPr sz="13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множество аналогов</a:t>
                      </a:r>
                      <a:endParaRPr sz="13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3"/>
          <p:cNvSpPr txBox="1"/>
          <p:nvPr/>
        </p:nvSpPr>
        <p:spPr>
          <a:xfrm>
            <a:off x="401719" y="280500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highlight>
                <a:schemeClr val="accent6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3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0" name="Google Shape;240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3"/>
          <p:cNvSpPr txBox="1"/>
          <p:nvPr/>
        </p:nvSpPr>
        <p:spPr>
          <a:xfrm>
            <a:off x="365775" y="2041925"/>
            <a:ext cx="81753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 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будем делать приложение «Тест здоровье», к нему будет идти товар - измеритель гемоглобина, с встроенное технологией передачи данных в приложениеприложение/товар и т.д.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  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Это будет стоить 350 рублей в месяц, также будет полугодовая подписка со скидкой и годовая.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 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 нас будут покупать вот это подписку на дополнительные функции приложения, деньги за продажу прибора будут идти компании, которая захочет с нами сотрудничать.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   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Бизнес-модель- продукт - приложение и прибор для измерения гемоглобина в крови.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     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Дополнительно мы можем зарабатывать на  рекламе в самом приложении на людях без подписки на дополнительные функции приложения.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4"/>
          <p:cNvSpPr txBox="1"/>
          <p:nvPr>
            <p:ph type="title"/>
          </p:nvPr>
        </p:nvSpPr>
        <p:spPr>
          <a:xfrm>
            <a:off x="529142" y="1750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0" name="Google Shape;250;p34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highlight>
                <a:schemeClr val="accent6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51" name="Google Shape;251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5" name="Google Shape;255;p34"/>
          <p:cNvGraphicFramePr/>
          <p:nvPr/>
        </p:nvGraphicFramePr>
        <p:xfrm>
          <a:off x="597238" y="816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{DAA8C6E4-1137-4BDE-ACED-D00DB650EB83}</a:tableStyleId>
              </a:tblPr>
              <a:tblGrid>
                <a:gridCol w="2294000"/>
                <a:gridCol w="2581450"/>
                <a:gridCol w="30740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ПЕРИОД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ДЕЙСТВИЕ 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РЕЗУЛЬТАТ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Сентябрь 2023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Команда приняла участие в мероприятии “Омкий ГАУ СТАРТ 2023”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Сформулирована идея проекта “Тест здоровья”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Октябрь 2023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Команда приняла участие в мероприятии “10+ Дизайн-спринт”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Определена целевая аудитория и оценили рынок. Также подготовили первый питч и презентацию своего продукта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Ноябрь 2023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Команда прошла п</a:t>
                      </a: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рактикум по продуктовым шаблонам «Юнит-экономика. Расчет юнит-экономики применительно к продукту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Провели расчет юнит-экономики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Научились рассчитывать, сколько прибыли принесет наш продукт 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 2023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5"/>
          <p:cNvSpPr txBox="1"/>
          <p:nvPr>
            <p:ph type="title"/>
          </p:nvPr>
        </p:nvSpPr>
        <p:spPr>
          <a:xfrm>
            <a:off x="250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1" name="Google Shape;261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7" name="Google Shape;267;p35"/>
          <p:cNvPicPr preferRelativeResize="0"/>
          <p:nvPr/>
        </p:nvPicPr>
        <p:blipFill rotWithShape="1">
          <a:blip r:embed="rId3">
            <a:alphaModFix/>
          </a:blip>
          <a:srcRect b="15268" l="0" r="0" t="0"/>
          <a:stretch/>
        </p:blipFill>
        <p:spPr>
          <a:xfrm>
            <a:off x="457200" y="2917051"/>
            <a:ext cx="1473300" cy="1666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5"/>
          <p:cNvPicPr preferRelativeResize="0"/>
          <p:nvPr/>
        </p:nvPicPr>
        <p:blipFill rotWithShape="1">
          <a:blip r:embed="rId4">
            <a:alphaModFix/>
          </a:blip>
          <a:srcRect b="22659" l="0" r="0" t="5927"/>
          <a:stretch/>
        </p:blipFill>
        <p:spPr>
          <a:xfrm>
            <a:off x="7087925" y="900977"/>
            <a:ext cx="1473300" cy="1637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5"/>
          <p:cNvPicPr preferRelativeResize="0"/>
          <p:nvPr/>
        </p:nvPicPr>
        <p:blipFill rotWithShape="1">
          <a:blip r:embed="rId5">
            <a:alphaModFix/>
          </a:blip>
          <a:srcRect b="14244" l="39401" r="0" t="35755"/>
          <a:stretch/>
        </p:blipFill>
        <p:spPr>
          <a:xfrm>
            <a:off x="3109500" y="2936924"/>
            <a:ext cx="1370400" cy="1507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5"/>
          <p:cNvPicPr preferRelativeResize="0"/>
          <p:nvPr/>
        </p:nvPicPr>
        <p:blipFill rotWithShape="1">
          <a:blip r:embed="rId6">
            <a:alphaModFix/>
          </a:blip>
          <a:srcRect b="24276" l="9075" r="7591" t="0"/>
          <a:stretch/>
        </p:blipFill>
        <p:spPr>
          <a:xfrm>
            <a:off x="5928150" y="2929724"/>
            <a:ext cx="1260001" cy="1526959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5"/>
          <p:cNvSpPr txBox="1"/>
          <p:nvPr/>
        </p:nvSpPr>
        <p:spPr>
          <a:xfrm>
            <a:off x="2745150" y="879000"/>
            <a:ext cx="1473300" cy="13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</a:t>
            </a: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идер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Интыкбекова Анель Ардаковна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2" name="Google Shape;272;p35"/>
          <p:cNvSpPr txBox="1"/>
          <p:nvPr/>
        </p:nvSpPr>
        <p:spPr>
          <a:xfrm>
            <a:off x="4469150" y="3018450"/>
            <a:ext cx="1370400" cy="12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Исполнитель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Антонова Софья Олеговна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3" name="Google Shape;273;p35"/>
          <p:cNvSpPr txBox="1"/>
          <p:nvPr/>
        </p:nvSpPr>
        <p:spPr>
          <a:xfrm>
            <a:off x="-5075" y="984100"/>
            <a:ext cx="1564500" cy="13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Наставник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Зубарева Екатерина Александровна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4" name="Google Shape;274;p35"/>
          <p:cNvSpPr txBox="1"/>
          <p:nvPr/>
        </p:nvSpPr>
        <p:spPr>
          <a:xfrm>
            <a:off x="1860775" y="2958174"/>
            <a:ext cx="1293000" cy="13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</a:t>
            </a: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налитик </a:t>
            </a:r>
            <a:endParaRPr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Сбитнева Ангелина Дмитриевна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5" name="Google Shape;275;p35"/>
          <p:cNvSpPr txBox="1"/>
          <p:nvPr/>
        </p:nvSpPr>
        <p:spPr>
          <a:xfrm>
            <a:off x="5965338" y="901038"/>
            <a:ext cx="1260000" cy="14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Дизайнер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Силина Вера Ивановна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6" name="Google Shape;276;p35"/>
          <p:cNvSpPr txBox="1"/>
          <p:nvPr/>
        </p:nvSpPr>
        <p:spPr>
          <a:xfrm>
            <a:off x="7229550" y="2995950"/>
            <a:ext cx="1370400" cy="13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Исполнитель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Белявская Александра Васильевна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7" name="Google Shape;277;p35"/>
          <p:cNvPicPr preferRelativeResize="0"/>
          <p:nvPr/>
        </p:nvPicPr>
        <p:blipFill rotWithShape="1">
          <a:blip r:embed="rId7">
            <a:alphaModFix/>
          </a:blip>
          <a:srcRect b="0" l="6854" r="11539" t="0"/>
          <a:stretch/>
        </p:blipFill>
        <p:spPr>
          <a:xfrm>
            <a:off x="1559525" y="924650"/>
            <a:ext cx="1293000" cy="164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5"/>
          <p:cNvPicPr preferRelativeResize="0"/>
          <p:nvPr/>
        </p:nvPicPr>
        <p:blipFill rotWithShape="1">
          <a:blip r:embed="rId8">
            <a:alphaModFix/>
          </a:blip>
          <a:srcRect b="19685" l="4227" r="3470" t="8598"/>
          <a:stretch/>
        </p:blipFill>
        <p:spPr>
          <a:xfrm>
            <a:off x="4321500" y="821500"/>
            <a:ext cx="1473299" cy="1715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4" name="Google Shape;28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92" name="Google Shape;292;p36"/>
          <p:cNvGraphicFramePr/>
          <p:nvPr/>
        </p:nvGraphicFramePr>
        <p:xfrm>
          <a:off x="530735" y="14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{80AFBFCA-F583-45BD-A158-FCD6BFD5846F}</a:tableStyleId>
              </a:tblPr>
              <a:tblGrid>
                <a:gridCol w="3341400"/>
                <a:gridCol w="1679950"/>
                <a:gridCol w="2510675"/>
              </a:tblGrid>
              <a:tr h="541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62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Проведение глубинных интервью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 2023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Участники команды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Анализ рынка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 2023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Участники команды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Создание прототипа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январь 2024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Участники команды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7"/>
          <p:cNvSpPr txBox="1"/>
          <p:nvPr>
            <p:ph type="title"/>
          </p:nvPr>
        </p:nvSpPr>
        <p:spPr>
          <a:xfrm>
            <a:off x="360750" y="1497622"/>
            <a:ext cx="49206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8" name="Google Shape;298;p37"/>
          <p:cNvSpPr txBox="1"/>
          <p:nvPr>
            <p:ph idx="1" type="body"/>
          </p:nvPr>
        </p:nvSpPr>
        <p:spPr>
          <a:xfrm>
            <a:off x="457202" y="2759425"/>
            <a:ext cx="46038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эл. почта: </a:t>
            </a:r>
            <a:r>
              <a:rPr lang="ru" sz="1500" u="sng">
                <a:solidFill>
                  <a:schemeClr val="hlink"/>
                </a:solidFill>
                <a:hlinkClick r:id="rId3"/>
              </a:rPr>
              <a:t>aa.intykbekova2121@omgau.org</a:t>
            </a:r>
            <a:endParaRPr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тел.: 89514015319</a:t>
            </a:r>
            <a:endParaRPr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ВК: https://vk.com/nelint</a:t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299" name="Google Shape;299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37"/>
          <p:cNvSpPr txBox="1"/>
          <p:nvPr/>
        </p:nvSpPr>
        <p:spPr>
          <a:xfrm>
            <a:off x="1035600" y="3976200"/>
            <a:ext cx="7118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latin typeface="Raleway"/>
                <a:ea typeface="Raleway"/>
                <a:cs typeface="Raleway"/>
                <a:sym typeface="Raleway"/>
              </a:rPr>
              <a:t>“Тест здоровья - здоровье в кармане”</a:t>
            </a:r>
            <a:endParaRPr sz="3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8" name="Google Shape;308;p37"/>
          <p:cNvSpPr txBox="1"/>
          <p:nvPr/>
        </p:nvSpPr>
        <p:spPr>
          <a:xfrm>
            <a:off x="745025" y="2297725"/>
            <a:ext cx="268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Интыкбекова Анель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9" name="Google Shape;309;p37"/>
          <p:cNvPicPr preferRelativeResize="0"/>
          <p:nvPr/>
        </p:nvPicPr>
        <p:blipFill rotWithShape="1">
          <a:blip r:embed="rId5">
            <a:alphaModFix/>
          </a:blip>
          <a:srcRect b="19685" l="4227" r="3470" t="8598"/>
          <a:stretch/>
        </p:blipFill>
        <p:spPr>
          <a:xfrm>
            <a:off x="5281350" y="373075"/>
            <a:ext cx="2283526" cy="265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