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Roboto" charset="0"/>
      <p:regular r:id="rId17"/>
      <p:bold r:id="rId18"/>
      <p:italic r:id="rId19"/>
      <p:boldItalic r:id="rId20"/>
    </p:embeddedFont>
    <p:embeddedFont>
      <p:font typeface="Roboto Medium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765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sBEeAR7JPgfOPEd6XR1+dbYGu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-562" y="-67"/>
      </p:cViewPr>
      <p:guideLst>
        <p:guide orient="horz" pos="2160"/>
        <p:guide pos="7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3" name="Google Shape;2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1676400" y="4273550"/>
            <a:ext cx="32453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Технологическое направление: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  <a:defRPr sz="1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Аннотация">
  <p:cSld name="Аннотация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/>
          <p:nvPr/>
        </p:nvSpPr>
        <p:spPr>
          <a:xfrm>
            <a:off x="65316" y="104326"/>
            <a:ext cx="1642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Аннотация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1866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5461000" y="3181350"/>
            <a:ext cx="27495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8549625" y="3181350"/>
            <a:ext cx="33185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4"/>
          </p:nvPr>
        </p:nvSpPr>
        <p:spPr>
          <a:xfrm>
            <a:off x="762001" y="800100"/>
            <a:ext cx="47053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5"/>
          </p:nvPr>
        </p:nvSpPr>
        <p:spPr>
          <a:xfrm>
            <a:off x="7239001" y="800100"/>
            <a:ext cx="4362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Char char="•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6"/>
          </p:nvPr>
        </p:nvSpPr>
        <p:spPr>
          <a:xfrm>
            <a:off x="2752075" y="3181350"/>
            <a:ext cx="1985025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облема">
  <p:cSld name="Проблема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6"/>
          <p:cNvSpPr txBox="1"/>
          <p:nvPr/>
        </p:nvSpPr>
        <p:spPr>
          <a:xfrm>
            <a:off x="122466" y="142426"/>
            <a:ext cx="15541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155574" y="3742870"/>
            <a:ext cx="8901339" cy="12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C">
  <p:cSld name="Потребительский сегмент – сектор рынка B2C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B2C</a:t>
            </a:r>
            <a:endParaRPr sz="2400" b="1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зульат / продукт">
  <p:cSld name="Резульат / продукт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9"/>
          <p:cNvSpPr txBox="1"/>
          <p:nvPr/>
        </p:nvSpPr>
        <p:spPr>
          <a:xfrm>
            <a:off x="64410" y="142426"/>
            <a:ext cx="28139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Результат / продукт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1"/>
          </p:nvPr>
        </p:nvSpPr>
        <p:spPr>
          <a:xfrm>
            <a:off x="155575" y="3481614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2"/>
          </p:nvPr>
        </p:nvSpPr>
        <p:spPr>
          <a:xfrm>
            <a:off x="155575" y="1028700"/>
            <a:ext cx="4996996" cy="66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шение - как продукт решает проблему">
  <p:cSld name="решение - как продукт решает проблему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0"/>
          <p:cNvSpPr txBox="1"/>
          <p:nvPr/>
        </p:nvSpPr>
        <p:spPr>
          <a:xfrm>
            <a:off x="236766" y="142426"/>
            <a:ext cx="7355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Решение: как продукт решает проблему потребителя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" name="Google Shape;42;p20"/>
          <p:cNvGrpSpPr/>
          <p:nvPr/>
        </p:nvGrpSpPr>
        <p:grpSpPr>
          <a:xfrm>
            <a:off x="8169449" y="1152666"/>
            <a:ext cx="3430587" cy="799529"/>
            <a:chOff x="12846343" y="747950"/>
            <a:chExt cx="3430587" cy="799529"/>
          </a:xfrm>
        </p:grpSpPr>
        <p:sp>
          <p:nvSpPr>
            <p:cNvPr id="43" name="Google Shape;43;p20"/>
            <p:cNvSpPr/>
            <p:nvPr/>
          </p:nvSpPr>
          <p:spPr>
            <a:xfrm>
              <a:off x="12846343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Преимущества, выгоды (gains)</a:t>
              </a:r>
              <a:endParaRPr sz="1400" b="0" i="0" u="none" strike="noStrike" cap="none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4" name="Google Shape;44;p20"/>
            <p:cNvSpPr/>
            <p:nvPr/>
          </p:nvSpPr>
          <p:spPr>
            <a:xfrm>
              <a:off x="12846344" y="1062731"/>
              <a:ext cx="30969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-RU" sz="9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Результаты и преимущества продукта, которые желает получить потребитель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20"/>
          <p:cNvGrpSpPr/>
          <p:nvPr/>
        </p:nvGrpSpPr>
        <p:grpSpPr>
          <a:xfrm>
            <a:off x="263525" y="1150769"/>
            <a:ext cx="3430587" cy="1263511"/>
            <a:chOff x="4380706" y="747950"/>
            <a:chExt cx="3430587" cy="1263511"/>
          </a:xfrm>
        </p:grpSpPr>
        <p:sp>
          <p:nvSpPr>
            <p:cNvPr id="46" name="Google Shape;46;p20"/>
            <p:cNvSpPr/>
            <p:nvPr/>
          </p:nvSpPr>
          <p:spPr>
            <a:xfrm>
              <a:off x="4380706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Проблемы, боли (pains)</a:t>
              </a:r>
              <a:endParaRPr sz="1400" b="0" i="0" u="none" strike="noStrike" cap="none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7" name="Google Shape;47;p20"/>
            <p:cNvSpPr/>
            <p:nvPr/>
          </p:nvSpPr>
          <p:spPr>
            <a:xfrm>
              <a:off x="4380706" y="1088131"/>
              <a:ext cx="3387974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-RU" sz="9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мешает потребителю выполнять свои задачи?</a:t>
              </a:r>
              <a:endParaRPr sz="9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-RU" sz="9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Что волнует потребителя до, во время и после выполнения задачи?</a:t>
              </a:r>
              <a:endParaRPr sz="9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-RU" sz="9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Не желательные свойства продукта, препятствия?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" name="Google Shape;48;p20"/>
          <p:cNvGrpSpPr/>
          <p:nvPr/>
        </p:nvGrpSpPr>
        <p:grpSpPr>
          <a:xfrm>
            <a:off x="4216487" y="1150769"/>
            <a:ext cx="3430587" cy="1043062"/>
            <a:chOff x="8497887" y="747950"/>
            <a:chExt cx="3430587" cy="1043062"/>
          </a:xfrm>
        </p:grpSpPr>
        <p:sp>
          <p:nvSpPr>
            <p:cNvPr id="49" name="Google Shape;49;p20"/>
            <p:cNvSpPr/>
            <p:nvPr/>
          </p:nvSpPr>
          <p:spPr>
            <a:xfrm>
              <a:off x="8497887" y="747950"/>
              <a:ext cx="3430587" cy="379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>
                  <a:solidFill>
                    <a:srgbClr val="29679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Потребности/задачи/работы (jobs)</a:t>
              </a:r>
              <a:endParaRPr sz="1400" b="0" i="0" u="none" strike="noStrike" cap="none">
                <a:solidFill>
                  <a:srgbClr val="29679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50" name="Google Shape;50;p20"/>
            <p:cNvSpPr/>
            <p:nvPr/>
          </p:nvSpPr>
          <p:spPr>
            <a:xfrm>
              <a:off x="8497887" y="1075431"/>
              <a:ext cx="3430587" cy="71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-RU" sz="9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задачи потребителя решает продукт?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-RU" sz="9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Для чего потребитель покупает продукт?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-RU" sz="900" b="0" i="0" u="none" strike="noStrike" cap="none">
                  <a:solidFill>
                    <a:srgbClr val="757070"/>
                  </a:solidFill>
                  <a:latin typeface="Calibri"/>
                  <a:ea typeface="Calibri"/>
                  <a:cs typeface="Calibri"/>
                  <a:sym typeface="Calibri"/>
                </a:rPr>
                <a:t>Какие потребности закрывает?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1" name="Google Shape;5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475" y="755610"/>
            <a:ext cx="385230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9742" y="757507"/>
            <a:ext cx="275165" cy="3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8107" y="786082"/>
            <a:ext cx="351364" cy="35136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0"/>
          <p:cNvSpPr/>
          <p:nvPr/>
        </p:nvSpPr>
        <p:spPr>
          <a:xfrm>
            <a:off x="371474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0"/>
          <p:cNvSpPr/>
          <p:nvPr/>
        </p:nvSpPr>
        <p:spPr>
          <a:xfrm>
            <a:off x="4308001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0"/>
          <p:cNvSpPr/>
          <p:nvPr/>
        </p:nvSpPr>
        <p:spPr>
          <a:xfrm>
            <a:off x="8244528" y="2573564"/>
            <a:ext cx="3603625" cy="364308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енностное предложение">
  <p:cSld name="Ценностное предложение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1"/>
          <p:cNvSpPr txBox="1"/>
          <p:nvPr/>
        </p:nvSpPr>
        <p:spPr>
          <a:xfrm>
            <a:off x="122466" y="142426"/>
            <a:ext cx="37041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Ценностное предложение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1"/>
          <p:cNvSpPr txBox="1">
            <a:spLocks noGrp="1"/>
          </p:cNvSpPr>
          <p:nvPr>
            <p:ph type="body" idx="1"/>
          </p:nvPr>
        </p:nvSpPr>
        <p:spPr>
          <a:xfrm>
            <a:off x="174173" y="740454"/>
            <a:ext cx="7812313" cy="123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2"/>
          </p:nvPr>
        </p:nvSpPr>
        <p:spPr>
          <a:xfrm>
            <a:off x="302789" y="3545114"/>
            <a:ext cx="400795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Char char="▪"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изнес-модель">
  <p:cSld name="Бизнес-модель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2"/>
          <p:cNvSpPr txBox="1"/>
          <p:nvPr/>
        </p:nvSpPr>
        <p:spPr>
          <a:xfrm>
            <a:off x="122466" y="142426"/>
            <a:ext cx="22245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Бизнес-модель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2"/>
          <p:cNvSpPr txBox="1"/>
          <p:nvPr/>
        </p:nvSpPr>
        <p:spPr>
          <a:xfrm>
            <a:off x="2500960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2"/>
          <p:cNvSpPr txBox="1"/>
          <p:nvPr/>
        </p:nvSpPr>
        <p:spPr>
          <a:xfrm>
            <a:off x="2500960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2"/>
          <p:cNvSpPr txBox="1"/>
          <p:nvPr/>
        </p:nvSpPr>
        <p:spPr>
          <a:xfrm>
            <a:off x="4772728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2"/>
          <p:cNvSpPr txBox="1"/>
          <p:nvPr/>
        </p:nvSpPr>
        <p:spPr>
          <a:xfrm>
            <a:off x="7044497" y="726982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2"/>
          <p:cNvSpPr txBox="1"/>
          <p:nvPr/>
        </p:nvSpPr>
        <p:spPr>
          <a:xfrm>
            <a:off x="7044497" y="2853259"/>
            <a:ext cx="2271566" cy="212620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2"/>
          <p:cNvSpPr txBox="1"/>
          <p:nvPr/>
        </p:nvSpPr>
        <p:spPr>
          <a:xfrm>
            <a:off x="9316266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2"/>
          <p:cNvSpPr txBox="1"/>
          <p:nvPr/>
        </p:nvSpPr>
        <p:spPr>
          <a:xfrm>
            <a:off x="229191" y="726982"/>
            <a:ext cx="2271566" cy="425240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b="1" i="0" u="none" strike="noStrike" cap="none">
              <a:solidFill>
                <a:srgbClr val="2967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22"/>
          <p:cNvSpPr txBox="1"/>
          <p:nvPr/>
        </p:nvSpPr>
        <p:spPr>
          <a:xfrm>
            <a:off x="229191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 txBox="1"/>
          <p:nvPr/>
        </p:nvSpPr>
        <p:spPr>
          <a:xfrm>
            <a:off x="5908613" y="4979534"/>
            <a:ext cx="5679320" cy="164678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C54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/>
          <p:nvPr/>
        </p:nvSpPr>
        <p:spPr>
          <a:xfrm>
            <a:off x="5523016" y="5080920"/>
            <a:ext cx="285158" cy="286865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22"/>
          <p:cNvSpPr/>
          <p:nvPr/>
        </p:nvSpPr>
        <p:spPr>
          <a:xfrm>
            <a:off x="8931484" y="828686"/>
            <a:ext cx="284339" cy="25826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22"/>
          <p:cNvSpPr/>
          <p:nvPr/>
        </p:nvSpPr>
        <p:spPr>
          <a:xfrm>
            <a:off x="2126856" y="828679"/>
            <a:ext cx="273534" cy="276779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22"/>
          <p:cNvSpPr/>
          <p:nvPr/>
        </p:nvSpPr>
        <p:spPr>
          <a:xfrm>
            <a:off x="11227383" y="828582"/>
            <a:ext cx="260222" cy="277609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1" name="Google Shape;81;p22"/>
          <p:cNvGrpSpPr/>
          <p:nvPr/>
        </p:nvGrpSpPr>
        <p:grpSpPr>
          <a:xfrm>
            <a:off x="11187189" y="5080803"/>
            <a:ext cx="300125" cy="220412"/>
            <a:chOff x="4604550" y="3714775"/>
            <a:chExt cx="439625" cy="319075"/>
          </a:xfrm>
        </p:grpSpPr>
        <p:sp>
          <p:nvSpPr>
            <p:cNvPr id="82" name="Google Shape;82;p22"/>
            <p:cNvSpPr/>
            <p:nvPr/>
          </p:nvSpPr>
          <p:spPr>
            <a:xfrm>
              <a:off x="4604550" y="3714775"/>
              <a:ext cx="439625" cy="319075"/>
            </a:xfrm>
            <a:custGeom>
              <a:avLst/>
              <a:gdLst/>
              <a:ahLst/>
              <a:cxnLst/>
              <a:rect l="l" t="t" r="r" b="b"/>
              <a:pathLst>
                <a:path w="17585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3" name="Google Shape;83;p22"/>
            <p:cNvSpPr/>
            <p:nvPr/>
          </p:nvSpPr>
          <p:spPr>
            <a:xfrm>
              <a:off x="4647175" y="3761675"/>
              <a:ext cx="354400" cy="213725"/>
            </a:xfrm>
            <a:custGeom>
              <a:avLst/>
              <a:gdLst/>
              <a:ahLst/>
              <a:cxnLst/>
              <a:rect l="l" t="t" r="r" b="b"/>
              <a:pathLst>
                <a:path w="14176" h="8549" fill="none" extrusionOk="0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4" name="Google Shape;84;p22"/>
          <p:cNvGrpSpPr/>
          <p:nvPr/>
        </p:nvGrpSpPr>
        <p:grpSpPr>
          <a:xfrm>
            <a:off x="6695333" y="828408"/>
            <a:ext cx="248600" cy="320523"/>
            <a:chOff x="1959600" y="4980625"/>
            <a:chExt cx="364150" cy="464000"/>
          </a:xfrm>
        </p:grpSpPr>
        <p:sp>
          <p:nvSpPr>
            <p:cNvPr id="85" name="Google Shape;85;p22"/>
            <p:cNvSpPr/>
            <p:nvPr/>
          </p:nvSpPr>
          <p:spPr>
            <a:xfrm>
              <a:off x="1959600" y="4980625"/>
              <a:ext cx="364150" cy="239325"/>
            </a:xfrm>
            <a:custGeom>
              <a:avLst/>
              <a:gdLst/>
              <a:ahLst/>
              <a:cxnLst/>
              <a:rect l="l" t="t" r="r" b="b"/>
              <a:pathLst>
                <a:path w="14566" h="9573" fill="none" extrusionOk="0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" name="Google Shape;86;p22"/>
            <p:cNvSpPr/>
            <p:nvPr/>
          </p:nvSpPr>
          <p:spPr>
            <a:xfrm>
              <a:off x="2053375" y="5121275"/>
              <a:ext cx="176600" cy="25"/>
            </a:xfrm>
            <a:custGeom>
              <a:avLst/>
              <a:gdLst/>
              <a:ahLst/>
              <a:cxnLst/>
              <a:rect l="l" t="t" r="r" b="b"/>
              <a:pathLst>
                <a:path w="7064" h="1" fill="none" extrusionOk="0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2104525" y="5121275"/>
              <a:ext cx="74300" cy="323350"/>
            </a:xfrm>
            <a:custGeom>
              <a:avLst/>
              <a:gdLst/>
              <a:ahLst/>
              <a:cxnLst/>
              <a:rect l="l" t="t" r="r" b="b"/>
              <a:pathLst>
                <a:path w="2972" h="12934" fill="none" extrusionOk="0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8" name="Google Shape;88;p22"/>
            <p:cNvSpPr/>
            <p:nvPr/>
          </p:nvSpPr>
          <p:spPr>
            <a:xfrm>
              <a:off x="2166625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9" name="Google Shape;89;p22"/>
            <p:cNvSpPr/>
            <p:nvPr/>
          </p:nvSpPr>
          <p:spPr>
            <a:xfrm>
              <a:off x="2031450" y="5023850"/>
              <a:ext cx="85275" cy="85275"/>
            </a:xfrm>
            <a:custGeom>
              <a:avLst/>
              <a:gdLst/>
              <a:ahLst/>
              <a:cxnLst/>
              <a:rect l="l" t="t" r="r" b="b"/>
              <a:pathLst>
                <a:path w="3411" h="3411" fill="none" extrusionOk="0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19791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178800" y="5219925"/>
              <a:ext cx="125450" cy="224700"/>
            </a:xfrm>
            <a:custGeom>
              <a:avLst/>
              <a:gdLst/>
              <a:ahLst/>
              <a:cxnLst/>
              <a:rect l="l" t="t" r="r" b="b"/>
              <a:pathLst>
                <a:path w="5018" h="8988" fill="none" extrusionOk="0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2" name="Google Shape;92;p22"/>
          <p:cNvGrpSpPr/>
          <p:nvPr/>
        </p:nvGrpSpPr>
        <p:grpSpPr>
          <a:xfrm>
            <a:off x="8847832" y="2954477"/>
            <a:ext cx="367471" cy="356686"/>
            <a:chOff x="5233525" y="4954450"/>
            <a:chExt cx="538275" cy="516350"/>
          </a:xfrm>
        </p:grpSpPr>
        <p:sp>
          <p:nvSpPr>
            <p:cNvPr id="93" name="Google Shape;93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6" name="Google Shape;96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7" name="Google Shape;97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4" name="Google Shape;104;p22"/>
          <p:cNvGrpSpPr/>
          <p:nvPr/>
        </p:nvGrpSpPr>
        <p:grpSpPr>
          <a:xfrm>
            <a:off x="4308650" y="2954480"/>
            <a:ext cx="374128" cy="344080"/>
            <a:chOff x="4556450" y="4963575"/>
            <a:chExt cx="548025" cy="498100"/>
          </a:xfrm>
        </p:grpSpPr>
        <p:sp>
          <p:nvSpPr>
            <p:cNvPr id="105" name="Google Shape;105;p22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" name="Google Shape;108;p22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" name="Google Shape;109;p22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2967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0" name="Google Shape;110;p22"/>
          <p:cNvSpPr/>
          <p:nvPr/>
        </p:nvSpPr>
        <p:spPr>
          <a:xfrm>
            <a:off x="4372202" y="828686"/>
            <a:ext cx="300107" cy="303739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2967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238295" y="1086952"/>
            <a:ext cx="2060080" cy="375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/>
          <p:nvPr/>
        </p:nvSpPr>
        <p:spPr>
          <a:xfrm>
            <a:off x="2544670" y="787012"/>
            <a:ext cx="1777856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виды деятельности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4816641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Ценностное предложение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2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2"/>
          <p:cNvSpPr txBox="1"/>
          <p:nvPr/>
        </p:nvSpPr>
        <p:spPr>
          <a:xfrm>
            <a:off x="709053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Взаимоотношения с клиентом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2"/>
          <p:cNvSpPr txBox="1"/>
          <p:nvPr/>
        </p:nvSpPr>
        <p:spPr>
          <a:xfrm>
            <a:off x="9371842" y="787012"/>
            <a:ext cx="1806565" cy="36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Потребительские сегменты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3"/>
          </p:nvPr>
        </p:nvSpPr>
        <p:spPr>
          <a:xfrm>
            <a:off x="7090533" y="3145655"/>
            <a:ext cx="2060080" cy="177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2"/>
          <p:cNvSpPr txBox="1"/>
          <p:nvPr/>
        </p:nvSpPr>
        <p:spPr>
          <a:xfrm>
            <a:off x="7090532" y="2885486"/>
            <a:ext cx="1806565" cy="26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Каналы сбыта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2"/>
          <p:cNvSpPr txBox="1"/>
          <p:nvPr/>
        </p:nvSpPr>
        <p:spPr>
          <a:xfrm>
            <a:off x="288265" y="5068819"/>
            <a:ext cx="4763700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Структура издержек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5992464" y="5068819"/>
            <a:ext cx="5006266" cy="24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Потоки доходов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2"/>
          <p:cNvSpPr txBox="1"/>
          <p:nvPr/>
        </p:nvSpPr>
        <p:spPr>
          <a:xfrm>
            <a:off x="2544670" y="2910468"/>
            <a:ext cx="1777856" cy="2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ресурсы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/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Calibri"/>
              <a:buNone/>
              <a:defRPr sz="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79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9679F"/>
              </a:buClr>
              <a:buSzPts val="800"/>
              <a:buChar char="•"/>
              <a:defRPr sz="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/>
          <p:nvPr/>
        </p:nvSpPr>
        <p:spPr>
          <a:xfrm>
            <a:off x="335688" y="787012"/>
            <a:ext cx="1777856" cy="26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Medium"/>
              <a:buNone/>
            </a:pPr>
            <a:r>
              <a:rPr lang="ru-RU" sz="1000" b="0" i="0" u="none" strike="noStrike" cap="none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Ключевые партнеры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то есть сейчас?">
  <p:cSld name="Что есть сейчас?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122466" y="142426"/>
            <a:ext cx="23653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Что есть сейчас?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9159876" cy="13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2"/>
          </p:nvPr>
        </p:nvSpPr>
        <p:spPr>
          <a:xfrm>
            <a:off x="155575" y="3016250"/>
            <a:ext cx="4073525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манда">
  <p:cSld name="Команда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 txBox="1"/>
          <p:nvPr/>
        </p:nvSpPr>
        <p:spPr>
          <a:xfrm>
            <a:off x="122466" y="142426"/>
            <a:ext cx="1390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Команда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155577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2"/>
          </p:nvPr>
        </p:nvSpPr>
        <p:spPr>
          <a:xfrm>
            <a:off x="155577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>
            <a:spLocks noGrp="1"/>
          </p:cNvSpPr>
          <p:nvPr>
            <p:ph type="pic" idx="3"/>
          </p:nvPr>
        </p:nvSpPr>
        <p:spPr>
          <a:xfrm>
            <a:off x="228603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24"/>
          <p:cNvSpPr txBox="1">
            <a:spLocks noGrp="1"/>
          </p:cNvSpPr>
          <p:nvPr>
            <p:ph type="body" idx="4"/>
          </p:nvPr>
        </p:nvSpPr>
        <p:spPr>
          <a:xfrm>
            <a:off x="4509863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5"/>
          </p:nvPr>
        </p:nvSpPr>
        <p:spPr>
          <a:xfrm>
            <a:off x="4509863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>
            <a:spLocks noGrp="1"/>
          </p:cNvSpPr>
          <p:nvPr>
            <p:ph type="pic" idx="6"/>
          </p:nvPr>
        </p:nvSpPr>
        <p:spPr>
          <a:xfrm>
            <a:off x="4582889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4"/>
          <p:cNvSpPr txBox="1">
            <a:spLocks noGrp="1"/>
          </p:cNvSpPr>
          <p:nvPr>
            <p:ph type="body" idx="7"/>
          </p:nvPr>
        </p:nvSpPr>
        <p:spPr>
          <a:xfrm>
            <a:off x="8457749" y="27649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8"/>
          </p:nvPr>
        </p:nvSpPr>
        <p:spPr>
          <a:xfrm>
            <a:off x="8457749" y="3184076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>
            <a:spLocks noGrp="1"/>
          </p:cNvSpPr>
          <p:nvPr>
            <p:ph type="pic" idx="9"/>
          </p:nvPr>
        </p:nvSpPr>
        <p:spPr>
          <a:xfrm>
            <a:off x="8530775" y="661310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24"/>
          <p:cNvSpPr txBox="1">
            <a:spLocks noGrp="1"/>
          </p:cNvSpPr>
          <p:nvPr>
            <p:ph type="body" idx="13"/>
          </p:nvPr>
        </p:nvSpPr>
        <p:spPr>
          <a:xfrm>
            <a:off x="155577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24"/>
          <p:cNvSpPr txBox="1">
            <a:spLocks noGrp="1"/>
          </p:cNvSpPr>
          <p:nvPr>
            <p:ph type="body" idx="14"/>
          </p:nvPr>
        </p:nvSpPr>
        <p:spPr>
          <a:xfrm>
            <a:off x="155577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>
            <a:spLocks noGrp="1"/>
          </p:cNvSpPr>
          <p:nvPr>
            <p:ph type="pic" idx="15"/>
          </p:nvPr>
        </p:nvSpPr>
        <p:spPr>
          <a:xfrm>
            <a:off x="228603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24"/>
          <p:cNvSpPr txBox="1">
            <a:spLocks noGrp="1"/>
          </p:cNvSpPr>
          <p:nvPr>
            <p:ph type="body" idx="16"/>
          </p:nvPr>
        </p:nvSpPr>
        <p:spPr>
          <a:xfrm>
            <a:off x="4509863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body" idx="17"/>
          </p:nvPr>
        </p:nvSpPr>
        <p:spPr>
          <a:xfrm>
            <a:off x="4509863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>
            <a:spLocks noGrp="1"/>
          </p:cNvSpPr>
          <p:nvPr>
            <p:ph type="pic" idx="18"/>
          </p:nvPr>
        </p:nvSpPr>
        <p:spPr>
          <a:xfrm>
            <a:off x="4582889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24"/>
          <p:cNvSpPr txBox="1">
            <a:spLocks noGrp="1"/>
          </p:cNvSpPr>
          <p:nvPr>
            <p:ph type="body" idx="19"/>
          </p:nvPr>
        </p:nvSpPr>
        <p:spPr>
          <a:xfrm>
            <a:off x="8457749" y="59000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20"/>
          </p:nvPr>
        </p:nvSpPr>
        <p:spPr>
          <a:xfrm>
            <a:off x="8457749" y="631915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>
            <a:spLocks noGrp="1"/>
          </p:cNvSpPr>
          <p:nvPr>
            <p:ph type="pic" idx="21"/>
          </p:nvPr>
        </p:nvSpPr>
        <p:spPr>
          <a:xfrm>
            <a:off x="8530775" y="3796392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  <p15:guide id="2" orient="horz" pos="288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лан развития стартапа">
  <p:cSld name="План развития стартапа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5"/>
          <p:cNvSpPr txBox="1"/>
          <p:nvPr/>
        </p:nvSpPr>
        <p:spPr>
          <a:xfrm>
            <a:off x="122466" y="142426"/>
            <a:ext cx="33730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План развития стартапа</a:t>
            </a:r>
            <a:endParaRPr sz="2400" b="1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155574" y="723900"/>
            <a:ext cx="8188326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9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требительский сегмент – сектор рынка B2B">
  <p:cSld name="Потребительский сегмент – сектор рынка B2B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 txBox="1"/>
          <p:nvPr/>
        </p:nvSpPr>
        <p:spPr>
          <a:xfrm>
            <a:off x="122466" y="142426"/>
            <a:ext cx="63168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Потребительский сегмент – сектор рынка </a:t>
            </a:r>
            <a:r>
              <a:rPr lang="ru-RU" sz="2400" b="1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B2B</a:t>
            </a:r>
            <a:endParaRPr sz="2400" b="1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8"/>
          <p:cNvSpPr txBox="1">
            <a:spLocks noGrp="1"/>
          </p:cNvSpPr>
          <p:nvPr>
            <p:ph type="body" idx="1"/>
          </p:nvPr>
        </p:nvSpPr>
        <p:spPr>
          <a:xfrm>
            <a:off x="155574" y="723899"/>
            <a:ext cx="11261725" cy="293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body" idx="1"/>
          </p:nvPr>
        </p:nvSpPr>
        <p:spPr>
          <a:xfrm>
            <a:off x="1819275" y="1733550"/>
            <a:ext cx="883920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ru-RU"/>
              <a:t>Нейросеть расчета строительного материала</a:t>
            </a:r>
            <a:endParaRPr/>
          </a:p>
        </p:txBody>
      </p:sp>
      <p:sp>
        <p:nvSpPr>
          <p:cNvPr id="168" name="Google Shape;168;p1"/>
          <p:cNvSpPr txBox="1">
            <a:spLocks noGrp="1"/>
          </p:cNvSpPr>
          <p:nvPr>
            <p:ph type="body" idx="2"/>
          </p:nvPr>
        </p:nvSpPr>
        <p:spPr>
          <a:xfrm>
            <a:off x="4829174" y="4356100"/>
            <a:ext cx="5864226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Calibri"/>
              <a:buNone/>
            </a:pPr>
            <a:r>
              <a:rPr lang="ru-RU"/>
              <a:t>TechNet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body" idx="1"/>
          </p:nvPr>
        </p:nvSpPr>
        <p:spPr>
          <a:xfrm>
            <a:off x="161275" y="3670300"/>
            <a:ext cx="2749500" cy="24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AutoNum type="arabicPeriod"/>
            </a:pPr>
            <a:r>
              <a:rPr lang="ru-RU"/>
              <a:t>Люди, планирующие сделать ремонт, но не имеющие опыта и дополнительных знаний в строительстве и ремонте.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/>
              <a:t>Частные лица занимающиеся отделкой и ремонтом.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-RU"/>
              <a:t>Магазины занимающиеся продажей строительных материалов. </a:t>
            </a:r>
            <a:endParaRPr/>
          </a:p>
        </p:txBody>
      </p:sp>
      <p:sp>
        <p:nvSpPr>
          <p:cNvPr id="174" name="Google Shape;174;p2"/>
          <p:cNvSpPr txBox="1">
            <a:spLocks noGrp="1"/>
          </p:cNvSpPr>
          <p:nvPr>
            <p:ph type="body" idx="2"/>
          </p:nvPr>
        </p:nvSpPr>
        <p:spPr>
          <a:xfrm>
            <a:off x="5795637" y="3670300"/>
            <a:ext cx="2749550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Экономия финансов и времени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Забота об экологии при покупке материалов для отделки помещения.</a:t>
            </a:r>
            <a:endParaRPr/>
          </a:p>
        </p:txBody>
      </p:sp>
      <p:sp>
        <p:nvSpPr>
          <p:cNvPr id="175" name="Google Shape;175;p2"/>
          <p:cNvSpPr txBox="1">
            <a:spLocks noGrp="1"/>
          </p:cNvSpPr>
          <p:nvPr>
            <p:ph type="body" idx="3"/>
          </p:nvPr>
        </p:nvSpPr>
        <p:spPr>
          <a:xfrm>
            <a:off x="8915400" y="3670300"/>
            <a:ext cx="2952750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строительство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ремонт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продажа строительного материала</a:t>
            </a:r>
            <a:endParaRPr/>
          </a:p>
        </p:txBody>
      </p:sp>
      <p:sp>
        <p:nvSpPr>
          <p:cNvPr id="176" name="Google Shape;176;p2"/>
          <p:cNvSpPr txBox="1">
            <a:spLocks noGrp="1"/>
          </p:cNvSpPr>
          <p:nvPr>
            <p:ph type="body" idx="4"/>
          </p:nvPr>
        </p:nvSpPr>
        <p:spPr>
          <a:xfrm>
            <a:off x="762000" y="800100"/>
            <a:ext cx="49149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/>
              <a:t>Создание приложения для расчета количества строительного материала, необходимого при ремонте помещения.</a:t>
            </a:r>
            <a:endParaRPr/>
          </a:p>
        </p:txBody>
      </p:sp>
      <p:sp>
        <p:nvSpPr>
          <p:cNvPr id="177" name="Google Shape;177;p2"/>
          <p:cNvSpPr txBox="1">
            <a:spLocks noGrp="1"/>
          </p:cNvSpPr>
          <p:nvPr>
            <p:ph type="body" idx="5"/>
          </p:nvPr>
        </p:nvSpPr>
        <p:spPr>
          <a:xfrm>
            <a:off x="6667500" y="800100"/>
            <a:ext cx="4933951" cy="1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1.Изучить и проанализировать потребность в данном приложение.</a:t>
            </a:r>
            <a:endParaRPr/>
          </a:p>
          <a:p>
            <a:pPr marL="28575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2.Создать модель программы. </a:t>
            </a:r>
            <a:endParaRPr/>
          </a:p>
          <a:p>
            <a:pPr marL="28575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           2.1 внешняя модель (дизайн)</a:t>
            </a:r>
            <a:endParaRPr/>
          </a:p>
          <a:p>
            <a:pPr marL="28575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           2.2 внутренняя модель  (тех часть)</a:t>
            </a:r>
            <a:endParaRPr/>
          </a:p>
          <a:p>
            <a:pPr marL="28575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3. Разработка искусственной </a:t>
            </a:r>
            <a:r>
              <a:rPr lang="ru-RU" b="1"/>
              <a:t>нейронной</a:t>
            </a:r>
            <a:r>
              <a:rPr lang="ru-RU"/>
              <a:t> </a:t>
            </a:r>
            <a:r>
              <a:rPr lang="ru-RU" b="1"/>
              <a:t>сети</a:t>
            </a:r>
            <a:r>
              <a:rPr lang="ru-RU"/>
              <a:t> </a:t>
            </a:r>
            <a:r>
              <a:rPr lang="ru-RU" b="1"/>
              <a:t>расчета строительного материала.</a:t>
            </a:r>
            <a:endParaRPr/>
          </a:p>
          <a:p>
            <a:pPr marL="285750" lvl="0" indent="-1968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2"/>
          <p:cNvSpPr txBox="1">
            <a:spLocks noGrp="1"/>
          </p:cNvSpPr>
          <p:nvPr>
            <p:ph type="body" idx="6"/>
          </p:nvPr>
        </p:nvSpPr>
        <p:spPr>
          <a:xfrm>
            <a:off x="3013077" y="3670300"/>
            <a:ext cx="1985025" cy="240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1. Компании занимающиеся отделкой и ремонтом.</a:t>
            </a:r>
            <a:endParaRPr/>
          </a:p>
        </p:txBody>
      </p:sp>
      <p:sp>
        <p:nvSpPr>
          <p:cNvPr id="179" name="Google Shape;179;p2"/>
          <p:cNvSpPr/>
          <p:nvPr/>
        </p:nvSpPr>
        <p:spPr>
          <a:xfrm>
            <a:off x="5795637" y="28228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Ожидаемые результаты</a:t>
            </a:r>
            <a:endParaRPr sz="16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915400" y="2822872"/>
            <a:ext cx="2780315" cy="34258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</a:t>
            </a:r>
            <a:endParaRPr sz="16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57150" y="704850"/>
            <a:ext cx="730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Цель:</a:t>
            </a:r>
            <a:endParaRPr sz="1800" b="0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"/>
          <p:cNvCxnSpPr/>
          <p:nvPr/>
        </p:nvCxnSpPr>
        <p:spPr>
          <a:xfrm>
            <a:off x="166007" y="625025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p2"/>
          <p:cNvCxnSpPr/>
          <p:nvPr/>
        </p:nvCxnSpPr>
        <p:spPr>
          <a:xfrm>
            <a:off x="155575" y="2667230"/>
            <a:ext cx="11644993" cy="0"/>
          </a:xfrm>
          <a:prstGeom prst="straightConnector1">
            <a:avLst/>
          </a:prstGeom>
          <a:noFill/>
          <a:ln w="12700" cap="flat" cmpd="sng">
            <a:solidFill>
              <a:srgbClr val="2867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4" name="Google Shape;184;p2"/>
          <p:cNvSpPr txBox="1"/>
          <p:nvPr/>
        </p:nvSpPr>
        <p:spPr>
          <a:xfrm>
            <a:off x="5686879" y="704850"/>
            <a:ext cx="9396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Задачи:</a:t>
            </a:r>
            <a:endParaRPr sz="1800" b="0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155575" y="2797472"/>
            <a:ext cx="254252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FD570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Целевая аудитория</a:t>
            </a:r>
            <a:endParaRPr sz="16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53977" y="3292025"/>
            <a:ext cx="1165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rPr>
              <a:t>основная:</a:t>
            </a:r>
            <a:endParaRPr sz="1800" b="0" i="0" u="none" strike="noStrike" cap="none">
              <a:solidFill>
                <a:srgbClr val="FD570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3013077" y="3292025"/>
            <a:ext cx="17438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2867A0"/>
                </a:solidFill>
                <a:latin typeface="Calibri"/>
                <a:ea typeface="Calibri"/>
                <a:cs typeface="Calibri"/>
                <a:sym typeface="Calibri"/>
              </a:rPr>
              <a:t>потенциальная:</a:t>
            </a:r>
            <a:endParaRPr sz="1800" b="0" i="0" u="none" strike="noStrike" cap="none">
              <a:solidFill>
                <a:srgbClr val="2867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 txBox="1">
            <a:spLocks noGrp="1"/>
          </p:cNvSpPr>
          <p:nvPr>
            <p:ph type="body" idx="1"/>
          </p:nvPr>
        </p:nvSpPr>
        <p:spPr>
          <a:xfrm>
            <a:off x="155575" y="1221640"/>
            <a:ext cx="11261700" cy="29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800"/>
              <a:t>1. Люди не имеющие опыта и дополнительных знаний в строительстве и ремонте. 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2300" b="1">
                <a:solidFill>
                  <a:srgbClr val="29679F"/>
                </a:solidFill>
              </a:rPr>
              <a:t>Потребительский сегмент - сектор рынка </a:t>
            </a:r>
            <a:r>
              <a:rPr lang="ru-RU" sz="2300" b="1">
                <a:solidFill>
                  <a:srgbClr val="FD5701"/>
                </a:solidFill>
              </a:rPr>
              <a:t>B2B</a:t>
            </a:r>
            <a:endParaRPr sz="2300" b="1">
              <a:solidFill>
                <a:srgbClr val="FD570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800"/>
              <a:t>1. Частные лица занимающиеся отделкой и ремонтом.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800"/>
              <a:t>2. Магазины занимающиеся продажей строительных материалов.</a:t>
            </a:r>
            <a:endParaRPr sz="180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 txBox="1">
            <a:spLocks noGrp="1"/>
          </p:cNvSpPr>
          <p:nvPr>
            <p:ph type="body" idx="1"/>
          </p:nvPr>
        </p:nvSpPr>
        <p:spPr>
          <a:xfrm>
            <a:off x="206375" y="2656925"/>
            <a:ext cx="11702700" cy="3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400"/>
              <a:t>Нейросеть, представляет из себя мобильное приложение, которое сможет рассчитать необходимое количество материала для ремонта и отделки помещений , а также рассчитать стоимость данного материала.  Пользователь вводит параметры по помещению.  Генератор расчета работает на базе искусственного интеллекта, он рассчитывает стоимость и объем материала (длина, толщина, высота, цена за ед.)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/>
              <a:t>	</a:t>
            </a:r>
            <a:r>
              <a:rPr lang="ru-RU" sz="1400"/>
              <a:t> 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>
                <a:highlight>
                  <a:srgbClr val="FFFFFF"/>
                </a:highlight>
              </a:rPr>
              <a:t>Нейросеть расчета строительного материала представляет собой компьютерную модель, обученную на большом объеме данных о свойствах и характеристиках различных строительных материалов. Эта нейросеть способна анализировать информацию о типе материала.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>
                <a:highlight>
                  <a:srgbClr val="FFFFFF"/>
                </a:highlight>
              </a:rPr>
              <a:t>При помощи нейросети можно проводить расчеты по выбору оптимального строительного материала для указанных параметров помещения. </a:t>
            </a:r>
            <a:endParaRPr sz="14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400">
                <a:highlight>
                  <a:srgbClr val="FFFFFF"/>
                </a:highlight>
              </a:rPr>
              <a:t>Наше приложение позволяет сократить время на подбор материалов, уменьшить вероятность ошибок и сэкономить ресурсы при строительстве.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98" name="Google Shape;198;p6"/>
          <p:cNvSpPr txBox="1">
            <a:spLocks noGrp="1"/>
          </p:cNvSpPr>
          <p:nvPr>
            <p:ph type="body" idx="2"/>
          </p:nvPr>
        </p:nvSpPr>
        <p:spPr>
          <a:xfrm>
            <a:off x="2898775" y="854529"/>
            <a:ext cx="6317796" cy="713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/>
              <a:t>мобильное приложение</a:t>
            </a:r>
            <a:endParaRPr/>
          </a:p>
        </p:txBody>
      </p:sp>
      <p:grpSp>
        <p:nvGrpSpPr>
          <p:cNvPr id="199" name="Google Shape;199;p6"/>
          <p:cNvGrpSpPr/>
          <p:nvPr/>
        </p:nvGrpSpPr>
        <p:grpSpPr>
          <a:xfrm>
            <a:off x="43542" y="2280334"/>
            <a:ext cx="11753850" cy="376587"/>
            <a:chOff x="43542" y="3339877"/>
            <a:chExt cx="11753850" cy="376587"/>
          </a:xfrm>
        </p:grpSpPr>
        <p:sp>
          <p:nvSpPr>
            <p:cNvPr id="200" name="Google Shape;200;p6"/>
            <p:cNvSpPr txBox="1"/>
            <p:nvPr/>
          </p:nvSpPr>
          <p:spPr>
            <a:xfrm>
              <a:off x="43542" y="3347132"/>
              <a:ext cx="21656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Описание продукта:</a:t>
              </a:r>
              <a:endParaRPr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1" name="Google Shape;201;p6"/>
            <p:cNvCxnSpPr/>
            <p:nvPr/>
          </p:nvCxnSpPr>
          <p:spPr>
            <a:xfrm>
              <a:off x="152399" y="3339877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02" name="Google Shape;202;p6"/>
          <p:cNvGrpSpPr/>
          <p:nvPr/>
        </p:nvGrpSpPr>
        <p:grpSpPr>
          <a:xfrm>
            <a:off x="43542" y="741820"/>
            <a:ext cx="11753850" cy="376587"/>
            <a:chOff x="43542" y="741820"/>
            <a:chExt cx="11753850" cy="376587"/>
          </a:xfrm>
        </p:grpSpPr>
        <p:sp>
          <p:nvSpPr>
            <p:cNvPr id="203" name="Google Shape;203;p6"/>
            <p:cNvSpPr txBox="1"/>
            <p:nvPr/>
          </p:nvSpPr>
          <p:spPr>
            <a:xfrm>
              <a:off x="43542" y="749075"/>
              <a:ext cx="27799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Тип результата / продукта:</a:t>
              </a:r>
              <a:endParaRPr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4" name="Google Shape;204;p6"/>
            <p:cNvCxnSpPr/>
            <p:nvPr/>
          </p:nvCxnSpPr>
          <p:spPr>
            <a:xfrm>
              <a:off x="152399" y="741820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"/>
          <p:cNvSpPr txBox="1">
            <a:spLocks noGrp="1"/>
          </p:cNvSpPr>
          <p:nvPr>
            <p:ph type="body" idx="1"/>
          </p:nvPr>
        </p:nvSpPr>
        <p:spPr>
          <a:xfrm>
            <a:off x="207800" y="822297"/>
            <a:ext cx="8901300" cy="22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500"/>
              <a:t>Люди начиная ремонт встречаются с проблемой расчета количества материала. Часто покупается излишек или наоборот недостаток материала при ремонте и отделки.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500"/>
              <a:t>Мы решаем следующие проблемы: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ru-RU" sz="1500"/>
              <a:t>Определение точной потребности.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ru-RU" sz="1500"/>
              <a:t>Финансовое планирование.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ru-RU" sz="1500"/>
              <a:t>Оптимизация использования ресурсов.</a:t>
            </a:r>
            <a:endParaRPr sz="1500"/>
          </a:p>
        </p:txBody>
      </p:sp>
      <p:sp>
        <p:nvSpPr>
          <p:cNvPr id="210" name="Google Shape;210;p3"/>
          <p:cNvSpPr txBox="1">
            <a:spLocks noGrp="1"/>
          </p:cNvSpPr>
          <p:nvPr>
            <p:ph type="body" idx="2"/>
          </p:nvPr>
        </p:nvSpPr>
        <p:spPr>
          <a:xfrm>
            <a:off x="207794" y="3917098"/>
            <a:ext cx="11160300" cy="12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 sz="1500"/>
              <a:t>Проведен опрос, 70 процентов респондентов делавших ремонт,  подтвердили, что при покупке строительных материалов часто сталкивались с неправильным расчетом количества строительных материалов, и в связи с этим либо переплачивали за лишнее, либо сталкиваются с необходимостью докупать материал. При этом теряя свое время и деньги на доставку.</a:t>
            </a:r>
            <a:endParaRPr sz="1500"/>
          </a:p>
        </p:txBody>
      </p:sp>
      <p:grpSp>
        <p:nvGrpSpPr>
          <p:cNvPr id="211" name="Google Shape;211;p3"/>
          <p:cNvGrpSpPr/>
          <p:nvPr/>
        </p:nvGrpSpPr>
        <p:grpSpPr>
          <a:xfrm>
            <a:off x="53977" y="3383423"/>
            <a:ext cx="11753850" cy="391101"/>
            <a:chOff x="53977" y="3383423"/>
            <a:chExt cx="11753850" cy="391101"/>
          </a:xfrm>
        </p:grpSpPr>
        <p:sp>
          <p:nvSpPr>
            <p:cNvPr id="212" name="Google Shape;212;p3"/>
            <p:cNvSpPr txBox="1"/>
            <p:nvPr/>
          </p:nvSpPr>
          <p:spPr>
            <a:xfrm>
              <a:off x="53977" y="3405192"/>
              <a:ext cx="3192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актуальности:</a:t>
              </a:r>
              <a:endParaRPr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3" name="Google Shape;213;p3"/>
            <p:cNvCxnSpPr/>
            <p:nvPr/>
          </p:nvCxnSpPr>
          <p:spPr>
            <a:xfrm>
              <a:off x="162834" y="3383423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"/>
          <p:cNvSpPr txBox="1">
            <a:spLocks noGrp="1"/>
          </p:cNvSpPr>
          <p:nvPr>
            <p:ph type="body" idx="1"/>
          </p:nvPr>
        </p:nvSpPr>
        <p:spPr>
          <a:xfrm>
            <a:off x="36195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Люди не имеющие опыта и дополнительных знаний в строительстве и ремонте не знают какое количество строительного материала надо на единицу площади (например сколько литров краски)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Они тратят время на изучение и на расчеты объемов помещения и расчета количества материалов которые необходимы для выбранного помещения.</a:t>
            </a:r>
            <a:endParaRPr/>
          </a:p>
        </p:txBody>
      </p:sp>
      <p:sp>
        <p:nvSpPr>
          <p:cNvPr id="219" name="Google Shape;219;p7"/>
          <p:cNvSpPr txBox="1">
            <a:spLocks noGrp="1"/>
          </p:cNvSpPr>
          <p:nvPr>
            <p:ph type="body" idx="2"/>
          </p:nvPr>
        </p:nvSpPr>
        <p:spPr>
          <a:xfrm>
            <a:off x="43053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Закупка строительных материалов в определенном объеме необходимых для отделки и ремонта.</a:t>
            </a:r>
            <a:endParaRPr/>
          </a:p>
          <a:p>
            <a:pPr marL="228600" lvl="0" indent="-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endParaRPr/>
          </a:p>
          <a:p>
            <a:pPr marL="228600" lvl="0" indent="-1397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D5701"/>
              </a:buClr>
              <a:buSzPts val="1400"/>
              <a:buFont typeface="Noto Sans Symbols"/>
              <a:buNone/>
            </a:pPr>
            <a:endParaRPr/>
          </a:p>
        </p:txBody>
      </p:sp>
      <p:sp>
        <p:nvSpPr>
          <p:cNvPr id="220" name="Google Shape;220;p7"/>
          <p:cNvSpPr txBox="1">
            <a:spLocks noGrp="1"/>
          </p:cNvSpPr>
          <p:nvPr>
            <p:ph type="body" idx="3"/>
          </p:nvPr>
        </p:nvSpPr>
        <p:spPr>
          <a:xfrm>
            <a:off x="8229601" y="2590800"/>
            <a:ext cx="3638550" cy="367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Экономия денег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Экономия времени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</a:pPr>
            <a:r>
              <a:rPr lang="ru-RU"/>
              <a:t>Отсутствие излишков материалов, что ведет к заботе об экологии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 txBox="1">
            <a:spLocks noGrp="1"/>
          </p:cNvSpPr>
          <p:nvPr>
            <p:ph type="body" idx="1"/>
          </p:nvPr>
        </p:nvSpPr>
        <p:spPr>
          <a:xfrm>
            <a:off x="174175" y="740450"/>
            <a:ext cx="11175900" cy="25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/>
              <a:t>Наше приложение </a:t>
            </a:r>
            <a:r>
              <a:rPr lang="ru-RU" sz="1400">
                <a:highlight>
                  <a:srgbClr val="FFFFFF"/>
                </a:highlight>
              </a:rPr>
              <a:t>способно быстро и точно подобрать оптимальное количество для конкретного проекта, учитывая размеры помещения. </a:t>
            </a:r>
            <a:endParaRPr sz="1400"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>
                <a:highlight>
                  <a:srgbClr val="FFFFFF"/>
                </a:highlight>
              </a:rPr>
              <a:t>Наше приложение  позволяет сэкономить время и ресурсы.</a:t>
            </a:r>
            <a:endParaRPr sz="1400"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>
                <a:highlight>
                  <a:srgbClr val="FFFFFF"/>
                </a:highlight>
              </a:rPr>
              <a:t>Наше приложение дает уверенность в точности расчета.</a:t>
            </a:r>
            <a:endParaRPr sz="1400"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>
                <a:highlight>
                  <a:srgbClr val="FFFFFF"/>
                </a:highlight>
              </a:rPr>
              <a:t>Наше приложение имеет простой интуитивно понятный пользовательский интерфейс.</a:t>
            </a:r>
            <a:endParaRPr sz="1400"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400">
                <a:highlight>
                  <a:srgbClr val="FFFFFF"/>
                </a:highlight>
              </a:rPr>
              <a:t>Наше приложение позволяет предварительно спланировать количество необходимого материала и денежных сред</a:t>
            </a:r>
            <a:r>
              <a:rPr lang="ru-RU" sz="10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ств.</a:t>
            </a:r>
            <a:endParaRPr sz="10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8"/>
          <p:cNvSpPr txBox="1">
            <a:spLocks noGrp="1"/>
          </p:cNvSpPr>
          <p:nvPr>
            <p:ph type="body" idx="2"/>
          </p:nvPr>
        </p:nvSpPr>
        <p:spPr>
          <a:xfrm>
            <a:off x="133025" y="3250600"/>
            <a:ext cx="112173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chemeClr val="lt1"/>
                </a:highlight>
              </a:rPr>
              <a:t>1. Приложение будет автоматизировать процесс расчета количества материалов, что позволит сэкономить время. Пользователи смогут быстро получить результаты без необходимости вручную выполнять сложные математические операции.</a:t>
            </a:r>
            <a:endParaRPr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>
                <a:highlight>
                  <a:schemeClr val="lt1"/>
                </a:highlight>
              </a:rPr>
              <a:t>2. Удобство использования: Простой и интуитивно понятный интерфейс приложения, позволит пользователям легко вводить необходимые данные и получать результаты расчетов.</a:t>
            </a:r>
            <a:endParaRPr>
              <a:highlight>
                <a:schemeClr val="lt1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highlight>
                  <a:schemeClr val="lt1"/>
                </a:highlight>
              </a:rPr>
              <a:t>3. Точность расчетов: Приложение будет обладать высокой точностью расчетов, что позволит пользователям получать точные и надежные данные о количестве необходимых материалов. 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highlight>
                  <a:schemeClr val="lt1"/>
                </a:highlight>
              </a:rPr>
              <a:t>4. Гибкость и настраиваемость: Приложение будет  предоставлять возможность введения  различных параметров и условий, чтобы учитывать особенности конкретных материалов, их объемы в продаже. 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highlight>
                  <a:schemeClr val="lt1"/>
                </a:highlight>
              </a:rPr>
              <a:t>5. Сохранение и сравнение данных.</a:t>
            </a:r>
            <a:endParaRPr>
              <a:highlight>
                <a:schemeClr val="lt1"/>
              </a:highlight>
            </a:endParaRPr>
          </a:p>
        </p:txBody>
      </p:sp>
      <p:grpSp>
        <p:nvGrpSpPr>
          <p:cNvPr id="227" name="Google Shape;227;p8"/>
          <p:cNvGrpSpPr/>
          <p:nvPr/>
        </p:nvGrpSpPr>
        <p:grpSpPr>
          <a:xfrm>
            <a:off x="53977" y="2759305"/>
            <a:ext cx="11753850" cy="376587"/>
            <a:chOff x="53977" y="2759305"/>
            <a:chExt cx="11753850" cy="376587"/>
          </a:xfrm>
        </p:grpSpPr>
        <p:sp>
          <p:nvSpPr>
            <p:cNvPr id="228" name="Google Shape;228;p8"/>
            <p:cNvSpPr txBox="1"/>
            <p:nvPr/>
          </p:nvSpPr>
          <p:spPr>
            <a:xfrm>
              <a:off x="53977" y="2766560"/>
              <a:ext cx="42062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Ключевые конкурентные преимущества:</a:t>
              </a:r>
              <a:endParaRPr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29" name="Google Shape;229;p8"/>
            <p:cNvCxnSpPr/>
            <p:nvPr/>
          </p:nvCxnSpPr>
          <p:spPr>
            <a:xfrm>
              <a:off x="162834" y="2759305"/>
              <a:ext cx="11644993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"/>
          <p:cNvSpPr txBox="1">
            <a:spLocks noGrp="1"/>
          </p:cNvSpPr>
          <p:nvPr>
            <p:ph type="body" idx="1"/>
          </p:nvPr>
        </p:nvSpPr>
        <p:spPr>
          <a:xfrm>
            <a:off x="249270" y="1030152"/>
            <a:ext cx="2060100" cy="37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r>
              <a:rPr lang="ru-RU" sz="1400"/>
              <a:t>Магазин для товаров ремонта и отделки</a:t>
            </a:r>
            <a:endParaRPr sz="1400"/>
          </a:p>
        </p:txBody>
      </p:sp>
      <p:sp>
        <p:nvSpPr>
          <p:cNvPr id="235" name="Google Shape;235;p9"/>
          <p:cNvSpPr txBox="1">
            <a:spLocks noGrp="1"/>
          </p:cNvSpPr>
          <p:nvPr>
            <p:ph type="body" idx="2"/>
          </p:nvPr>
        </p:nvSpPr>
        <p:spPr>
          <a:xfrm>
            <a:off x="7090533" y="1155592"/>
            <a:ext cx="2060080" cy="16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/>
              <a:t>Отзывы в магазинах  приложений </a:t>
            </a:r>
            <a:endParaRPr sz="1400"/>
          </a:p>
        </p:txBody>
      </p:sp>
      <p:sp>
        <p:nvSpPr>
          <p:cNvPr id="236" name="Google Shape;236;p9"/>
          <p:cNvSpPr txBox="1">
            <a:spLocks noGrp="1"/>
          </p:cNvSpPr>
          <p:nvPr>
            <p:ph type="body" idx="3"/>
          </p:nvPr>
        </p:nvSpPr>
        <p:spPr>
          <a:xfrm>
            <a:off x="7090525" y="3280500"/>
            <a:ext cx="2060100" cy="16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None/>
            </a:pPr>
            <a:r>
              <a:rPr lang="ru-RU" sz="1400">
                <a:solidFill>
                  <a:schemeClr val="dk1"/>
                </a:solidFill>
              </a:rPr>
              <a:t>Google play, App Store, AppGallery, RuStore.</a:t>
            </a:r>
            <a:endParaRPr sz="1400">
              <a:solidFill>
                <a:schemeClr val="dk1"/>
              </a:solidFill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237" name="Google Shape;237;p9"/>
          <p:cNvSpPr txBox="1">
            <a:spLocks noGrp="1"/>
          </p:cNvSpPr>
          <p:nvPr>
            <p:ph type="body" idx="4"/>
          </p:nvPr>
        </p:nvSpPr>
        <p:spPr>
          <a:xfrm>
            <a:off x="288264" y="5306442"/>
            <a:ext cx="5519909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/>
              <a:t>Затраты на создания приложения, аренду серверного оборудования, реклама, специалисты технической поддержки.</a:t>
            </a:r>
            <a:endParaRPr sz="1400"/>
          </a:p>
        </p:txBody>
      </p:sp>
      <p:sp>
        <p:nvSpPr>
          <p:cNvPr id="238" name="Google Shape;238;p9"/>
          <p:cNvSpPr txBox="1">
            <a:spLocks noGrp="1"/>
          </p:cNvSpPr>
          <p:nvPr>
            <p:ph type="body" idx="5"/>
          </p:nvPr>
        </p:nvSpPr>
        <p:spPr>
          <a:xfrm>
            <a:off x="5967585" y="5306442"/>
            <a:ext cx="5519730" cy="117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None/>
            </a:pPr>
            <a:r>
              <a:rPr lang="ru-RU" sz="1400">
                <a:solidFill>
                  <a:schemeClr val="dk1"/>
                </a:solidFill>
              </a:rPr>
              <a:t>Реклама в приложении</a:t>
            </a:r>
            <a:endParaRPr sz="1400">
              <a:solidFill>
                <a:schemeClr val="dk1"/>
              </a:solidFill>
            </a:endParaRPr>
          </a:p>
          <a:p>
            <a:pPr marL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None/>
            </a:pPr>
            <a:r>
              <a:rPr lang="ru-RU" sz="1400">
                <a:solidFill>
                  <a:schemeClr val="dk1"/>
                </a:solidFill>
              </a:rPr>
              <a:t>Платный доступ к отдельным функциям приложения</a:t>
            </a:r>
            <a:endParaRPr sz="1400">
              <a:solidFill>
                <a:schemeClr val="dk1"/>
              </a:solidFill>
            </a:endParaRPr>
          </a:p>
          <a:p>
            <a:pPr marL="171450" lvl="0" indent="-120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Font typeface="Arial"/>
              <a:buNone/>
            </a:pPr>
            <a:endParaRPr/>
          </a:p>
        </p:txBody>
      </p:sp>
      <p:sp>
        <p:nvSpPr>
          <p:cNvPr id="239" name="Google Shape;239;p9"/>
          <p:cNvSpPr txBox="1">
            <a:spLocks noGrp="1"/>
          </p:cNvSpPr>
          <p:nvPr>
            <p:ph type="body" idx="6"/>
          </p:nvPr>
        </p:nvSpPr>
        <p:spPr>
          <a:xfrm>
            <a:off x="9384030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/>
              <a:t>1. Люди, планирующие сделать ремонт, но не имеющие опыта и дополнительных знаний в строительстве и ремонте.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/>
              <a:t>2. Частные лица занимающиеся отделкой и ремонтом.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/>
              <a:t>3. Магазины занимающиеся продажей строительных материалов.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" name="Google Shape;240;p9"/>
          <p:cNvSpPr txBox="1">
            <a:spLocks noGrp="1"/>
          </p:cNvSpPr>
          <p:nvPr>
            <p:ph type="body" idx="7"/>
          </p:nvPr>
        </p:nvSpPr>
        <p:spPr>
          <a:xfrm>
            <a:off x="2624138" y="3143250"/>
            <a:ext cx="2060575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679F"/>
              </a:buClr>
              <a:buSzPts val="800"/>
              <a:buNone/>
            </a:pPr>
            <a:r>
              <a:rPr lang="ru-RU" sz="1400"/>
              <a:t>Команда проекта</a:t>
            </a:r>
            <a:endParaRPr sz="1400"/>
          </a:p>
        </p:txBody>
      </p:sp>
      <p:sp>
        <p:nvSpPr>
          <p:cNvPr id="241" name="Google Shape;241;p9"/>
          <p:cNvSpPr txBox="1">
            <a:spLocks noGrp="1"/>
          </p:cNvSpPr>
          <p:nvPr>
            <p:ph type="body" idx="8"/>
          </p:nvPr>
        </p:nvSpPr>
        <p:spPr>
          <a:xfrm>
            <a:off x="4816641" y="1155592"/>
            <a:ext cx="2060080" cy="3760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None/>
            </a:pPr>
            <a:r>
              <a:rPr lang="ru-RU" sz="1400">
                <a:solidFill>
                  <a:schemeClr val="dk1"/>
                </a:solidFill>
              </a:rPr>
              <a:t>Б</a:t>
            </a:r>
            <a:r>
              <a:rPr lang="ru-RU" sz="1400">
                <a:solidFill>
                  <a:schemeClr val="dk1"/>
                </a:solidFill>
                <a:highlight>
                  <a:schemeClr val="lt1"/>
                </a:highlight>
              </a:rPr>
              <a:t>ыстрый и точный подбор оптимального количество для конкретного проекта, учитывая размеры помещения, позволяющий сэкономить время и финансы</a:t>
            </a:r>
            <a:endParaRPr sz="1400"/>
          </a:p>
        </p:txBody>
      </p:sp>
      <p:sp>
        <p:nvSpPr>
          <p:cNvPr id="242" name="Google Shape;242;p9"/>
          <p:cNvSpPr txBox="1">
            <a:spLocks noGrp="1"/>
          </p:cNvSpPr>
          <p:nvPr>
            <p:ph type="body" idx="9"/>
          </p:nvPr>
        </p:nvSpPr>
        <p:spPr>
          <a:xfrm>
            <a:off x="2624138" y="1155700"/>
            <a:ext cx="2027237" cy="163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/>
              <a:t>мобильное приложение, позволяющее рассчитать количество материалов, необходимых для ремонта</a:t>
            </a:r>
            <a:endParaRPr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"/>
          <p:cNvSpPr txBox="1">
            <a:spLocks noGrp="1"/>
          </p:cNvSpPr>
          <p:nvPr>
            <p:ph type="body" idx="1"/>
          </p:nvPr>
        </p:nvSpPr>
        <p:spPr>
          <a:xfrm>
            <a:off x="155574" y="1364342"/>
            <a:ext cx="5940425" cy="423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 sz="1400"/>
              <a:t>Команда студентов специальности “Строительство”</a:t>
            </a:r>
            <a:endParaRPr sz="1400"/>
          </a:p>
        </p:txBody>
      </p:sp>
      <p:sp>
        <p:nvSpPr>
          <p:cNvPr id="248" name="Google Shape;248;p10"/>
          <p:cNvSpPr txBox="1">
            <a:spLocks noGrp="1"/>
          </p:cNvSpPr>
          <p:nvPr>
            <p:ph type="body" idx="2"/>
          </p:nvPr>
        </p:nvSpPr>
        <p:spPr>
          <a:xfrm>
            <a:off x="6838263" y="1364344"/>
            <a:ext cx="4818600" cy="39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Проработана идея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Проанализированы конкуренты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Проведен расчет рынка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Идет разработка функций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Подготовка алгоритма расчета</a:t>
            </a:r>
            <a:endParaRPr/>
          </a:p>
        </p:txBody>
      </p:sp>
      <p:grpSp>
        <p:nvGrpSpPr>
          <p:cNvPr id="249" name="Google Shape;249;p10"/>
          <p:cNvGrpSpPr/>
          <p:nvPr/>
        </p:nvGrpSpPr>
        <p:grpSpPr>
          <a:xfrm>
            <a:off x="6651624" y="749860"/>
            <a:ext cx="5192033" cy="405615"/>
            <a:chOff x="6651624" y="749860"/>
            <a:chExt cx="5192033" cy="405615"/>
          </a:xfrm>
        </p:grpSpPr>
        <p:sp>
          <p:nvSpPr>
            <p:cNvPr id="250" name="Google Shape;250;p10"/>
            <p:cNvSpPr txBox="1"/>
            <p:nvPr/>
          </p:nvSpPr>
          <p:spPr>
            <a:xfrm>
              <a:off x="6651624" y="786143"/>
              <a:ext cx="22134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Текущие результаты:</a:t>
              </a:r>
              <a:endParaRPr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1" name="Google Shape;251;p10"/>
            <p:cNvCxnSpPr/>
            <p:nvPr/>
          </p:nvCxnSpPr>
          <p:spPr>
            <a:xfrm>
              <a:off x="6749143" y="749860"/>
              <a:ext cx="5094514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52" name="Google Shape;252;p10"/>
          <p:cNvGrpSpPr/>
          <p:nvPr/>
        </p:nvGrpSpPr>
        <p:grpSpPr>
          <a:xfrm>
            <a:off x="83005" y="749860"/>
            <a:ext cx="5859690" cy="405615"/>
            <a:chOff x="83005" y="749860"/>
            <a:chExt cx="5859690" cy="405615"/>
          </a:xfrm>
        </p:grpSpPr>
        <p:sp>
          <p:nvSpPr>
            <p:cNvPr id="253" name="Google Shape;253;p10"/>
            <p:cNvSpPr txBox="1"/>
            <p:nvPr/>
          </p:nvSpPr>
          <p:spPr>
            <a:xfrm>
              <a:off x="83005" y="786143"/>
              <a:ext cx="17720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D5701"/>
                  </a:solidFill>
                  <a:latin typeface="Calibri"/>
                  <a:ea typeface="Calibri"/>
                  <a:cs typeface="Calibri"/>
                  <a:sym typeface="Calibri"/>
                </a:rPr>
                <a:t>Задел команды:</a:t>
              </a:r>
              <a:endParaRPr sz="1800" b="0" i="0" u="none" strike="noStrike" cap="none">
                <a:solidFill>
                  <a:srgbClr val="FD570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4" name="Google Shape;254;p10"/>
            <p:cNvCxnSpPr/>
            <p:nvPr/>
          </p:nvCxnSpPr>
          <p:spPr>
            <a:xfrm>
              <a:off x="195038" y="749860"/>
              <a:ext cx="5747657" cy="0"/>
            </a:xfrm>
            <a:prstGeom prst="straightConnector1">
              <a:avLst/>
            </a:prstGeom>
            <a:noFill/>
            <a:ln w="12700" cap="flat" cmpd="sng">
              <a:solidFill>
                <a:srgbClr val="2867A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"/>
          <p:cNvSpPr txBox="1">
            <a:spLocks noGrp="1"/>
          </p:cNvSpPr>
          <p:nvPr>
            <p:ph type="body" idx="1"/>
          </p:nvPr>
        </p:nvSpPr>
        <p:spPr>
          <a:xfrm>
            <a:off x="774127" y="50711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ct val="72727"/>
              <a:buFont typeface="Calibri"/>
              <a:buNone/>
            </a:pPr>
            <a:r>
              <a:rPr lang="ru-RU" sz="2200"/>
              <a:t>Вахрушев Алексей Игоревич</a:t>
            </a:r>
            <a:endParaRPr sz="220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ct val="100000"/>
              <a:buFont typeface="Calibri"/>
              <a:buNone/>
            </a:pPr>
            <a:endParaRPr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ct val="100000"/>
              <a:buFont typeface="Calibri"/>
              <a:buNone/>
            </a:pPr>
            <a:endParaRPr/>
          </a:p>
        </p:txBody>
      </p:sp>
      <p:sp>
        <p:nvSpPr>
          <p:cNvPr id="260" name="Google Shape;260;p11"/>
          <p:cNvSpPr txBox="1">
            <a:spLocks noGrp="1"/>
          </p:cNvSpPr>
          <p:nvPr>
            <p:ph type="body" idx="2"/>
          </p:nvPr>
        </p:nvSpPr>
        <p:spPr>
          <a:xfrm>
            <a:off x="871327" y="5581651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/>
              <a:t>Менеджер(лидер)</a:t>
            </a:r>
            <a:endParaRPr/>
          </a:p>
        </p:txBody>
      </p:sp>
      <p:sp>
        <p:nvSpPr>
          <p:cNvPr id="261" name="Google Shape;261;p11"/>
          <p:cNvSpPr>
            <a:spLocks noGrp="1"/>
          </p:cNvSpPr>
          <p:nvPr>
            <p:ph type="pic" idx="3"/>
          </p:nvPr>
        </p:nvSpPr>
        <p:spPr>
          <a:xfrm>
            <a:off x="228596" y="661288"/>
            <a:ext cx="4242300" cy="4242300"/>
          </a:xfrm>
          <a:prstGeom prst="rect">
            <a:avLst/>
          </a:prstGeom>
          <a:noFill/>
          <a:ln>
            <a:noFill/>
          </a:ln>
        </p:spPr>
      </p:sp>
      <p:sp>
        <p:nvSpPr>
          <p:cNvPr id="262" name="Google Shape;262;p11"/>
          <p:cNvSpPr txBox="1">
            <a:spLocks noGrp="1"/>
          </p:cNvSpPr>
          <p:nvPr>
            <p:ph type="body" idx="4"/>
          </p:nvPr>
        </p:nvSpPr>
        <p:spPr>
          <a:xfrm>
            <a:off x="7846113" y="50041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</a:pPr>
            <a:r>
              <a:rPr lang="ru-RU"/>
              <a:t>Фатеева Анастасия Игоревна </a:t>
            </a:r>
            <a:endParaRPr/>
          </a:p>
        </p:txBody>
      </p:sp>
      <p:sp>
        <p:nvSpPr>
          <p:cNvPr id="263" name="Google Shape;263;p11"/>
          <p:cNvSpPr txBox="1">
            <a:spLocks noGrp="1"/>
          </p:cNvSpPr>
          <p:nvPr>
            <p:ph type="body" idx="5"/>
          </p:nvPr>
        </p:nvSpPr>
        <p:spPr>
          <a:xfrm>
            <a:off x="7937188" y="5414076"/>
            <a:ext cx="2739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</a:pPr>
            <a:r>
              <a:rPr lang="ru-RU"/>
              <a:t>Аналитик </a:t>
            </a:r>
            <a:endParaRPr/>
          </a:p>
        </p:txBody>
      </p:sp>
      <p:sp>
        <p:nvSpPr>
          <p:cNvPr id="264" name="Google Shape;264;p11"/>
          <p:cNvSpPr>
            <a:spLocks noGrp="1"/>
          </p:cNvSpPr>
          <p:nvPr>
            <p:ph type="pic" idx="6"/>
          </p:nvPr>
        </p:nvSpPr>
        <p:spPr>
          <a:xfrm>
            <a:off x="7164674" y="731051"/>
            <a:ext cx="4102800" cy="410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</Words>
  <PresentationFormat>Произвольный</PresentationFormat>
  <Paragraphs>89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Noto Sans Symbols</vt:lpstr>
      <vt:lpstr>Roboto</vt:lpstr>
      <vt:lpstr>Times New Roman</vt:lpstr>
      <vt:lpstr>Roboto Medium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19365</dc:creator>
  <cp:lastModifiedBy>Ольга Абращева</cp:lastModifiedBy>
  <cp:revision>1</cp:revision>
  <dcterms:created xsi:type="dcterms:W3CDTF">2023-10-17T11:47:57Z</dcterms:created>
  <dcterms:modified xsi:type="dcterms:W3CDTF">2023-12-01T09:44:53Z</dcterms:modified>
</cp:coreProperties>
</file>