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70" r:id="rId3"/>
    <p:sldId id="290" r:id="rId4"/>
    <p:sldId id="294" r:id="rId5"/>
    <p:sldId id="257" r:id="rId6"/>
    <p:sldId id="259" r:id="rId7"/>
    <p:sldId id="287" r:id="rId8"/>
    <p:sldId id="260" r:id="rId9"/>
    <p:sldId id="261" r:id="rId10"/>
    <p:sldId id="291" r:id="rId11"/>
    <p:sldId id="263" r:id="rId12"/>
    <p:sldId id="288" r:id="rId13"/>
    <p:sldId id="262" r:id="rId14"/>
    <p:sldId id="273" r:id="rId15"/>
    <p:sldId id="285" r:id="rId16"/>
    <p:sldId id="268" r:id="rId17"/>
    <p:sldId id="274" r:id="rId18"/>
    <p:sldId id="286" r:id="rId19"/>
    <p:sldId id="293" r:id="rId20"/>
    <p:sldId id="292" r:id="rId21"/>
    <p:sldId id="264" r:id="rId22"/>
    <p:sldId id="295" r:id="rId23"/>
    <p:sldId id="289" r:id="rId24"/>
    <p:sldId id="284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85BC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12" autoAdjust="0"/>
    <p:restoredTop sz="93810"/>
  </p:normalViewPr>
  <p:slideViewPr>
    <p:cSldViewPr snapToGrid="0" snapToObjects="1">
      <p:cViewPr varScale="1">
        <p:scale>
          <a:sx n="120" d="100"/>
          <a:sy n="120" d="100"/>
        </p:scale>
        <p:origin x="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48" d="100"/>
          <a:sy n="48" d="100"/>
        </p:scale>
        <p:origin x="2684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B07FBC-A371-4BC4-A7D3-C3820C96FF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28FE55-93EA-44BF-A1AA-D22B45FF59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393EF-2148-46AF-9831-FCC08373A671}" type="datetimeFigureOut">
              <a:rPr lang="ru-RU" smtClean="0"/>
              <a:t>26.07.2021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15708A-6F9C-4511-B336-242352689C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62FA31-E847-43D8-9A40-BAFCBD95C60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2FCBD-E090-49B5-AB6F-325FAC01BA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0008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E0C01-A1A8-5B4D-BB96-070B7F417AA6}" type="datetimeFigureOut">
              <a:rPr lang="ru-RU" smtClean="0"/>
              <a:t>26.07.2021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4172CC-AFCE-A44F-9F0C-CA74B78E9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822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4172CC-AFCE-A44F-9F0C-CA74B78E94B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249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8FF9E-A1E5-4756-87B1-8DD8414933E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876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8FF9E-A1E5-4756-87B1-8DD8414933E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133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4172CC-AFCE-A44F-9F0C-CA74B78E94BD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909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4172CC-AFCE-A44F-9F0C-CA74B78E94BD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839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54513D-D6E6-0147-A812-1AB6EC7EA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497957F-5A7A-BE42-A39C-15DEE100B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E5BD7E-6DA3-B94B-9434-CD376FDEF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7DB0D-9F7A-BB44-8B61-2604698CAE00}" type="datetimeFigureOut">
              <a:rPr lang="ru-RU" smtClean="0"/>
              <a:t>26.07.2021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E9DA88-5C16-A04B-9133-48B710613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78CE75-FE20-E846-A8C0-D4597DD46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90741-F8D2-A746-A46F-964ABB6EF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405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77F07-8A35-9141-9318-516299399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BF3A44-1069-0444-8FA2-2F44DB077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FDF4AC-208E-0543-9CC8-063F1E23E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7DB0D-9F7A-BB44-8B61-2604698CAE00}" type="datetimeFigureOut">
              <a:rPr lang="ru-RU" smtClean="0"/>
              <a:t>26.07.2021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19CD6F-D1AE-7944-967E-A7CF20481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0B3354-FC5E-1A44-B70E-89D21C955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90741-F8D2-A746-A46F-964ABB6EF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442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DBCFF-A816-1F44-ABE6-9CCA65698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33D153-D550-0C41-80BC-E0E50CBFE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76FAA7-A148-E74B-AE0E-3121C8279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7DB0D-9F7A-BB44-8B61-2604698CAE00}" type="datetimeFigureOut">
              <a:rPr lang="ru-RU" smtClean="0"/>
              <a:t>26.07.2021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FBFEAB-EA3A-AF4B-9273-4977CB199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380449-5FED-DC4F-B71B-B697E4853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90741-F8D2-A746-A46F-964ABB6EF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402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67EFFB-7D7A-2043-9F9F-A15EAABCB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00E11D-B404-BB4E-A077-D1465994FC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91F7B8-2A4A-C840-ABF5-EE6AFF5F03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1ED2D-BD76-C547-AEDB-62CDBE898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7DB0D-9F7A-BB44-8B61-2604698CAE00}" type="datetimeFigureOut">
              <a:rPr lang="ru-RU" smtClean="0"/>
              <a:t>26.07.2021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42F515-9923-2A4F-9AF0-50E150421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B4A542-DBD4-FE4A-B1F9-24662D192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90741-F8D2-A746-A46F-964ABB6EF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075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74745D-9964-D944-8C34-C3DF65C19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823655-0FF1-EF4E-9614-BCFB78ECD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39B1EE-9532-5B41-BF9C-C7FEA2B04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7C2A85C-5950-804E-8B88-AEF8453F8E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14033B1-3B67-EE4B-B63C-702398B0EC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04698B0-1517-224F-8030-155843528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7DB0D-9F7A-BB44-8B61-2604698CAE00}" type="datetimeFigureOut">
              <a:rPr lang="ru-RU" smtClean="0"/>
              <a:t>26.07.2021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6CDE236-CF44-1444-97BA-BCC1337B4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C5A7559-E1CE-4D40-A147-B9FAAEDF9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90741-F8D2-A746-A46F-964ABB6EF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396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BFA551-038F-F844-8C1E-6B624FE94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326B014-ABA5-2D44-8149-14D157088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7DB0D-9F7A-BB44-8B61-2604698CAE00}" type="datetimeFigureOut">
              <a:rPr lang="ru-RU" smtClean="0"/>
              <a:t>26.07.2021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629D341-579F-EE42-B1E9-CF60481D6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67ACBB-BA40-8241-A8AC-8726C7524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90741-F8D2-A746-A46F-964ABB6EF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76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B56A4EB-EF62-AE44-9B96-E1A6F1F99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7DB0D-9F7A-BB44-8B61-2604698CAE00}" type="datetimeFigureOut">
              <a:rPr lang="ru-RU" smtClean="0"/>
              <a:t>26.07.2021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58EB461-435C-DF4E-BA01-E596575A5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AE66D52-77AF-CB4F-9BAA-818231C34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90741-F8D2-A746-A46F-964ABB6EF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334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0DC2EE-0F23-AF4D-BC0E-8958865C8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FA8711-EE77-2543-8C89-117A551D8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0D80CA-3485-4A47-925F-3C2964E9A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3BF0F5-1366-9D48-92C1-ED7EDF494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7DB0D-9F7A-BB44-8B61-2604698CAE00}" type="datetimeFigureOut">
              <a:rPr lang="ru-RU" smtClean="0"/>
              <a:t>26.07.2021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7B4695-D95A-F54D-A8CE-FC83AE28C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A3A577-82C1-5B42-8031-5137968B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90741-F8D2-A746-A46F-964ABB6EF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353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762CC2-A0C9-9541-B5D3-11085A1A2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B1483D1-D37D-DD4E-8E3E-22A1C438DB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73A69EC-6C19-124C-ABB1-9F03542E4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0ACD92-749E-6440-B020-80686E2A3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7DB0D-9F7A-BB44-8B61-2604698CAE00}" type="datetimeFigureOut">
              <a:rPr lang="ru-RU" smtClean="0"/>
              <a:t>26.07.2021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C3F6EA-F1AF-BD4A-9F9E-DDE23337E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51EBFE-64FB-DE44-8825-3E6EDA22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90741-F8D2-A746-A46F-964ABB6EF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194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FAFCDB-EC79-6E4A-8168-D0B0B9D0C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CA7F492-5286-4B47-A69E-9D197B37C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2F2A27-31DF-5044-B851-74A2DFE91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7DB0D-9F7A-BB44-8B61-2604698CAE00}" type="datetimeFigureOut">
              <a:rPr lang="ru-RU" smtClean="0"/>
              <a:t>26.07.2021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D9948E-E783-994F-8390-4BCA56353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7F7064-8E3F-B642-9C55-D6EECF43E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90741-F8D2-A746-A46F-964ABB6EF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273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4364E83-7F3B-2E4D-AFF8-A5827B29C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3F88B9A-C448-B040-BA53-C6CE5BA31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687317-576C-A74C-B928-F9FBE1090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7DB0D-9F7A-BB44-8B61-2604698CAE00}" type="datetimeFigureOut">
              <a:rPr lang="ru-RU" smtClean="0"/>
              <a:t>26.07.2021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161388-AA65-3C4F-BE1B-36437C281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7F8D97-F0A7-C648-A3B0-189708EE3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90741-F8D2-A746-A46F-964ABB6EF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881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EB86C5-7CC5-C54C-B140-221BC85F0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520B96-0FB8-3842-89F1-6ACC6F8E6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F78A58-B95E-7549-ABFF-9468FF350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7DB0D-9F7A-BB44-8B61-2604698CAE00}" type="datetimeFigureOut">
              <a:rPr lang="ru-RU" smtClean="0"/>
              <a:t>26.07.2021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2282F2-ED61-1246-BCB9-7E201A116C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AF7155-E0FE-F54D-83DC-E4D6AD193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90741-F8D2-A746-A46F-964ABB6EF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627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F017D67-FBCE-B648-9B28-FE1A067FEE24}"/>
              </a:ext>
            </a:extLst>
          </p:cNvPr>
          <p:cNvSpPr/>
          <p:nvPr/>
        </p:nvSpPr>
        <p:spPr>
          <a:xfrm>
            <a:off x="1055104" y="1921763"/>
            <a:ext cx="966499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Платформа </a:t>
            </a:r>
            <a:r>
              <a:rPr lang="en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RPA</a:t>
            </a:r>
            <a:br>
              <a:rPr lang="en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ru-RU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повышения эффективности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089C49B-EA36-1341-BEF7-F55E2ED1E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297" y="-910005"/>
            <a:ext cx="3683143" cy="327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749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EF47EFE-F004-F346-BA1F-FBB79AA15A1A}"/>
              </a:ext>
            </a:extLst>
          </p:cNvPr>
          <p:cNvSpPr/>
          <p:nvPr/>
        </p:nvSpPr>
        <p:spPr>
          <a:xfrm>
            <a:off x="0" y="0"/>
            <a:ext cx="826255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C5F724-5C26-6046-9BB8-F104C3E1FD5E}"/>
              </a:ext>
            </a:extLst>
          </p:cNvPr>
          <p:cNvSpPr txBox="1"/>
          <p:nvPr/>
        </p:nvSpPr>
        <p:spPr>
          <a:xfrm>
            <a:off x="8571370" y="989645"/>
            <a:ext cx="3341804" cy="140038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>
                <a:solidFill>
                  <a:srgbClr val="00B0F0"/>
                </a:solidFill>
                <a:latin typeface="Century Gothic" panose="020B0502020202020204" pitchFamily="34" charset="0"/>
              </a:defRPr>
            </a:lvl1pPr>
          </a:lstStyle>
          <a:p>
            <a:pPr>
              <a:lnSpc>
                <a:spcPts val="5080"/>
              </a:lnSpc>
            </a:pP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</a:rPr>
              <a:t>БОЛЬ</a:t>
            </a:r>
            <a:r>
              <a:rPr lang="ru-RU" sz="5400" dirty="0">
                <a:solidFill>
                  <a:schemeClr val="accent1">
                    <a:lumMod val="75000"/>
                  </a:schemeClr>
                </a:solidFill>
              </a:rPr>
              <a:t> клиентов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338677A-B0F7-EE4D-A558-367A8585E031}"/>
              </a:ext>
            </a:extLst>
          </p:cNvPr>
          <p:cNvSpPr/>
          <p:nvPr/>
        </p:nvSpPr>
        <p:spPr>
          <a:xfrm>
            <a:off x="1358913" y="2536458"/>
            <a:ext cx="6807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Завышенная продолжительность бизнес-процессов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ACE4978-D19A-6E45-BAF5-5E7461E7F865}"/>
              </a:ext>
            </a:extLst>
          </p:cNvPr>
          <p:cNvSpPr/>
          <p:nvPr/>
        </p:nvSpPr>
        <p:spPr>
          <a:xfrm>
            <a:off x="1395237" y="3386048"/>
            <a:ext cx="6456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Нет автоматизированного процесса принятия решения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,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 все зависит от отдельного бизнес-эксперта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027C9CA-F08C-684F-A2D2-B6458A9939E6}"/>
              </a:ext>
            </a:extLst>
          </p:cNvPr>
          <p:cNvSpPr/>
          <p:nvPr/>
        </p:nvSpPr>
        <p:spPr>
          <a:xfrm>
            <a:off x="1395237" y="1159240"/>
            <a:ext cx="55096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Каждый отдел делает свое решение в 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excel,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что приводит к проблемам в коммуникации и интерпретации данных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7142B60E-C93F-41F7-9456-60FEE379C8B9}"/>
              </a:ext>
            </a:extLst>
          </p:cNvPr>
          <p:cNvSpPr/>
          <p:nvPr/>
        </p:nvSpPr>
        <p:spPr>
          <a:xfrm flipH="1">
            <a:off x="564310" y="3350456"/>
            <a:ext cx="769012" cy="72971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153CBCCE-47C7-4D64-821B-D38DBCFD4283}"/>
              </a:ext>
            </a:extLst>
          </p:cNvPr>
          <p:cNvSpPr/>
          <p:nvPr/>
        </p:nvSpPr>
        <p:spPr>
          <a:xfrm flipH="1">
            <a:off x="577343" y="2367163"/>
            <a:ext cx="769012" cy="72971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774A5D35-381C-45DE-8B55-F381E9FB285C}"/>
              </a:ext>
            </a:extLst>
          </p:cNvPr>
          <p:cNvSpPr/>
          <p:nvPr/>
        </p:nvSpPr>
        <p:spPr>
          <a:xfrm flipH="1">
            <a:off x="577343" y="1283817"/>
            <a:ext cx="769012" cy="72971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1FC3C108-1301-4EA1-A012-9A4B4F77BD91}"/>
              </a:ext>
            </a:extLst>
          </p:cNvPr>
          <p:cNvSpPr/>
          <p:nvPr/>
        </p:nvSpPr>
        <p:spPr>
          <a:xfrm flipH="1">
            <a:off x="589901" y="5264031"/>
            <a:ext cx="769012" cy="72971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ru-RU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EFE8241-6473-4EFC-8B4A-46F52618BBF5}"/>
              </a:ext>
            </a:extLst>
          </p:cNvPr>
          <p:cNvSpPr/>
          <p:nvPr/>
        </p:nvSpPr>
        <p:spPr>
          <a:xfrm>
            <a:off x="1471044" y="5185627"/>
            <a:ext cx="63046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C000"/>
                </a:solidFill>
                <a:latin typeface="Century Gothic" panose="020B0502020202020204" pitchFamily="34" charset="0"/>
              </a:rPr>
              <a:t>Сотрудники управлений организационного планирования перегружены административными задачами</a:t>
            </a:r>
          </a:p>
        </p:txBody>
      </p:sp>
      <p:sp>
        <p:nvSpPr>
          <p:cNvPr id="2" name="Правая фигурная скобка 1">
            <a:extLst>
              <a:ext uri="{FF2B5EF4-FFF2-40B4-BE49-F238E27FC236}">
                <a16:creationId xmlns:a16="http://schemas.microsoft.com/office/drawing/2014/main" id="{3FC8B577-D007-4E8A-88F7-C853ADF5BAAD}"/>
              </a:ext>
            </a:extLst>
          </p:cNvPr>
          <p:cNvSpPr/>
          <p:nvPr/>
        </p:nvSpPr>
        <p:spPr>
          <a:xfrm rot="5400000">
            <a:off x="3987855" y="1200020"/>
            <a:ext cx="286838" cy="7133927"/>
          </a:xfrm>
          <a:prstGeom prst="righ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06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Rectangle 158">
            <a:extLst>
              <a:ext uri="{FF2B5EF4-FFF2-40B4-BE49-F238E27FC236}">
                <a16:creationId xmlns:a16="http://schemas.microsoft.com/office/drawing/2014/main" id="{D40C7B71-DD03-4CDE-A3E9-155D18E70C61}"/>
              </a:ext>
            </a:extLst>
          </p:cNvPr>
          <p:cNvSpPr/>
          <p:nvPr/>
        </p:nvSpPr>
        <p:spPr>
          <a:xfrm>
            <a:off x="1" y="4794279"/>
            <a:ext cx="12192000" cy="206372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04676" y="1299053"/>
            <a:ext cx="892910" cy="415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rtlCol="0">
            <a:spAutoFit/>
          </a:bodyPr>
          <a:lstStyle/>
          <a:p>
            <a:pPr marL="0" marR="0" lvl="0" indent="0" algn="ctr" defTabSz="118222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entury Gothic" panose="020B0502020202020204" pitchFamily="34" charset="0"/>
              </a:rPr>
              <a:t>Возникла</a:t>
            </a:r>
          </a:p>
          <a:p>
            <a:pPr marL="0" marR="0" lvl="0" indent="0" algn="ctr" defTabSz="118222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kern="0" dirty="0">
                <a:solidFill>
                  <a:srgbClr val="2F5597"/>
                </a:solidFill>
                <a:latin typeface="Century Gothic" panose="020B0502020202020204" pitchFamily="34" charset="0"/>
              </a:rPr>
              <a:t>инициатива</a:t>
            </a:r>
            <a:endParaRPr kumimoji="0" lang="ru-RU" sz="1050" b="0" i="0" u="none" strike="noStrike" kern="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4EF3FBEC-8E1C-4C89-A49F-B1C4F05B747B}"/>
              </a:ext>
            </a:extLst>
          </p:cNvPr>
          <p:cNvGrpSpPr/>
          <p:nvPr/>
        </p:nvGrpSpPr>
        <p:grpSpPr>
          <a:xfrm>
            <a:off x="9003159" y="1745186"/>
            <a:ext cx="1139820" cy="914400"/>
            <a:chOff x="8875563" y="1720429"/>
            <a:chExt cx="1139820" cy="914400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3A8FC57B-B4BF-4E00-A446-DEE6341890AD}"/>
                </a:ext>
              </a:extLst>
            </p:cNvPr>
            <p:cNvSpPr/>
            <p:nvPr/>
          </p:nvSpPr>
          <p:spPr>
            <a:xfrm>
              <a:off x="8983439" y="1720429"/>
              <a:ext cx="914400" cy="914400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8875563" y="1826778"/>
              <a:ext cx="1139820" cy="57606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chemeClr val="lt1"/>
                  </a:solidFill>
                  <a:latin typeface="Century Gothic" panose="020B0502020202020204" pitchFamily="34" charset="0"/>
                </a:rPr>
                <a:t>Мониторинг </a:t>
              </a:r>
            </a:p>
            <a:p>
              <a:pPr algn="ctr"/>
              <a:r>
                <a:rPr lang="ru-RU" sz="1000" dirty="0">
                  <a:solidFill>
                    <a:schemeClr val="lt1"/>
                  </a:solidFill>
                  <a:latin typeface="Century Gothic" panose="020B0502020202020204" pitchFamily="34" charset="0"/>
                </a:rPr>
                <a:t>проектов</a:t>
              </a: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002F5B3-1F60-4C13-8AED-8A1F2231AE82}"/>
              </a:ext>
            </a:extLst>
          </p:cNvPr>
          <p:cNvGrpSpPr/>
          <p:nvPr/>
        </p:nvGrpSpPr>
        <p:grpSpPr>
          <a:xfrm>
            <a:off x="5461837" y="1766452"/>
            <a:ext cx="921660" cy="914400"/>
            <a:chOff x="5587761" y="1594266"/>
            <a:chExt cx="921660" cy="914400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71A7EA0-BFD1-4304-A7DD-EFA8F21C5A30}"/>
                </a:ext>
              </a:extLst>
            </p:cNvPr>
            <p:cNvSpPr/>
            <p:nvPr/>
          </p:nvSpPr>
          <p:spPr>
            <a:xfrm>
              <a:off x="5595021" y="1594266"/>
              <a:ext cx="914400" cy="914400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5587761" y="1627874"/>
              <a:ext cx="916758" cy="81347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latin typeface="Century Gothic" panose="020B0502020202020204" pitchFamily="34" charset="0"/>
                </a:rPr>
                <a:t>Принять решение о проекте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1142617" y="1264664"/>
            <a:ext cx="997722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rtlCol="0">
            <a:spAutoFit/>
          </a:bodyPr>
          <a:lstStyle/>
          <a:p>
            <a:pPr marL="0" marR="0" lvl="0" indent="0" algn="ctr" defTabSz="118222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entury Gothic" panose="020B0502020202020204" pitchFamily="34" charset="0"/>
              </a:rPr>
              <a:t>Повышение</a:t>
            </a:r>
          </a:p>
          <a:p>
            <a:pPr marL="0" marR="0" lvl="0" indent="0" algn="ctr" defTabSz="118222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0" dirty="0">
                <a:solidFill>
                  <a:srgbClr val="2F5597"/>
                </a:solidFill>
                <a:latin typeface="Century Gothic" panose="020B0502020202020204" pitchFamily="34" charset="0"/>
              </a:rPr>
              <a:t>KPI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4676" y="-64166"/>
            <a:ext cx="111203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Процесс занесения и анализа </a:t>
            </a:r>
            <a:endParaRPr lang="en-US" sz="32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r>
              <a:rPr lang="ru-RU" sz="32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инвестиционных проектов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8281D1C4-250C-42BC-9032-D9A75D3BDA48}"/>
              </a:ext>
            </a:extLst>
          </p:cNvPr>
          <p:cNvGrpSpPr/>
          <p:nvPr/>
        </p:nvGrpSpPr>
        <p:grpSpPr>
          <a:xfrm>
            <a:off x="7080299" y="1766452"/>
            <a:ext cx="1226057" cy="914400"/>
            <a:chOff x="7002886" y="1702032"/>
            <a:chExt cx="1226057" cy="914400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7EE7B966-0211-4AE0-AD3A-EEF4044DB7F1}"/>
                </a:ext>
              </a:extLst>
            </p:cNvPr>
            <p:cNvSpPr/>
            <p:nvPr/>
          </p:nvSpPr>
          <p:spPr>
            <a:xfrm>
              <a:off x="7167500" y="1702032"/>
              <a:ext cx="914400" cy="914400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7002886" y="1758289"/>
              <a:ext cx="1226057" cy="76101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chemeClr val="lt1"/>
                  </a:solidFill>
                  <a:latin typeface="Century Gothic" panose="020B0502020202020204" pitchFamily="34" charset="0"/>
                </a:rPr>
                <a:t>Согласование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415766CD-BCE3-4E17-B563-5E289E75899C}"/>
              </a:ext>
            </a:extLst>
          </p:cNvPr>
          <p:cNvGrpSpPr/>
          <p:nvPr/>
        </p:nvGrpSpPr>
        <p:grpSpPr>
          <a:xfrm>
            <a:off x="3527456" y="2325480"/>
            <a:ext cx="1023035" cy="914400"/>
            <a:chOff x="3215647" y="2123158"/>
            <a:chExt cx="1023035" cy="914400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730B02AB-5DF2-4D9C-AC32-35B769014DDE}"/>
                </a:ext>
              </a:extLst>
            </p:cNvPr>
            <p:cNvSpPr/>
            <p:nvPr/>
          </p:nvSpPr>
          <p:spPr>
            <a:xfrm>
              <a:off x="3268710" y="2123158"/>
              <a:ext cx="914400" cy="914400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Скругленный прямоугольник 45"/>
            <p:cNvSpPr/>
            <p:nvPr/>
          </p:nvSpPr>
          <p:spPr>
            <a:xfrm>
              <a:off x="3215647" y="2251036"/>
              <a:ext cx="1023035" cy="67727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latin typeface="Century Gothic" panose="020B0502020202020204" pitchFamily="34" charset="0"/>
                </a:rPr>
                <a:t>Экономический/</a:t>
              </a:r>
            </a:p>
            <a:p>
              <a:pPr algn="ctr"/>
              <a:r>
                <a:rPr lang="ru-RU" sz="900" dirty="0">
                  <a:latin typeface="Century Gothic" panose="020B0502020202020204" pitchFamily="34" charset="0"/>
                </a:rPr>
                <a:t>технический анализ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B0F854C1-2B67-4798-90D0-BC0178CAE24B}"/>
              </a:ext>
            </a:extLst>
          </p:cNvPr>
          <p:cNvGrpSpPr/>
          <p:nvPr/>
        </p:nvGrpSpPr>
        <p:grpSpPr>
          <a:xfrm>
            <a:off x="3527456" y="1156538"/>
            <a:ext cx="1093965" cy="914400"/>
            <a:chOff x="3123414" y="954216"/>
            <a:chExt cx="1093965" cy="914400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21D5D501-5B1A-4D80-BA64-DF018B657AAF}"/>
                </a:ext>
              </a:extLst>
            </p:cNvPr>
            <p:cNvSpPr/>
            <p:nvPr/>
          </p:nvSpPr>
          <p:spPr>
            <a:xfrm>
              <a:off x="3226280" y="954216"/>
              <a:ext cx="914400" cy="914400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3123414" y="1070878"/>
              <a:ext cx="1093965" cy="59740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chemeClr val="lt1"/>
                  </a:solidFill>
                  <a:latin typeface="Century Gothic" panose="020B0502020202020204" pitchFamily="34" charset="0"/>
                </a:rPr>
                <a:t>Анализ подрядчиков</a:t>
              </a:r>
            </a:p>
          </p:txBody>
        </p:sp>
      </p:grpSp>
      <p:sp>
        <p:nvSpPr>
          <p:cNvPr id="124" name="TextBox 123"/>
          <p:cNvSpPr txBox="1"/>
          <p:nvPr/>
        </p:nvSpPr>
        <p:spPr>
          <a:xfrm rot="19795729">
            <a:off x="2510186" y="1584037"/>
            <a:ext cx="7724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2F5597"/>
                </a:solidFill>
              </a:rPr>
              <a:t>Внешний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29010" y="4876486"/>
            <a:ext cx="369459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Помогаем построить автоматизированный процесс </a:t>
            </a:r>
          </a:p>
          <a:p>
            <a:r>
              <a:rPr lang="ru-RU" b="1" dirty="0">
                <a:solidFill>
                  <a:schemeClr val="bg1"/>
                </a:solidFill>
              </a:rPr>
              <a:t>контроля инициатив сотрудников</a:t>
            </a:r>
            <a:r>
              <a:rPr lang="en-US" b="1" dirty="0">
                <a:solidFill>
                  <a:schemeClr val="bg1"/>
                </a:solidFill>
              </a:rPr>
              <a:t>.</a:t>
            </a:r>
            <a:endParaRPr lang="ru-RU" b="1" dirty="0">
              <a:solidFill>
                <a:schemeClr val="bg1"/>
              </a:solidFill>
            </a:endParaRPr>
          </a:p>
          <a:p>
            <a:endParaRPr lang="ru-RU" sz="1400" b="1" dirty="0">
              <a:solidFill>
                <a:srgbClr val="00B0F0"/>
              </a:solidFill>
            </a:endParaRPr>
          </a:p>
          <a:p>
            <a:r>
              <a:rPr lang="ru-RU" sz="1400" dirty="0">
                <a:solidFill>
                  <a:srgbClr val="2F5597"/>
                </a:solidFill>
              </a:rPr>
              <a:t>Каждая инициатива сотрудников может положительно повлиять на результат компании</a:t>
            </a:r>
            <a:r>
              <a:rPr lang="en-US" sz="1400" dirty="0">
                <a:solidFill>
                  <a:srgbClr val="2F5597"/>
                </a:solidFill>
              </a:rPr>
              <a:t>.</a:t>
            </a:r>
          </a:p>
          <a:p>
            <a:endParaRPr lang="ru-RU" sz="1400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417305" y="3358345"/>
            <a:ext cx="3059252" cy="788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60"/>
              </a:lnSpc>
            </a:pPr>
            <a:r>
              <a:rPr lang="en-US" sz="2800" b="1" dirty="0">
                <a:solidFill>
                  <a:srgbClr val="FFC000"/>
                </a:solidFill>
              </a:rPr>
              <a:t>&gt;</a:t>
            </a:r>
            <a:r>
              <a:rPr lang="ru-RU" sz="2800" b="1" dirty="0">
                <a:solidFill>
                  <a:srgbClr val="FFC000"/>
                </a:solidFill>
              </a:rPr>
              <a:t>70% </a:t>
            </a:r>
            <a:r>
              <a:rPr lang="ru-RU" sz="1600" b="1" dirty="0">
                <a:solidFill>
                  <a:srgbClr val="2F5597"/>
                </a:solidFill>
              </a:rPr>
              <a:t>инициатив сотрудников создаются</a:t>
            </a:r>
          </a:p>
          <a:p>
            <a:pPr>
              <a:lnSpc>
                <a:spcPts val="1760"/>
              </a:lnSpc>
            </a:pPr>
            <a:r>
              <a:rPr lang="ru-RU" sz="1600" b="1" dirty="0">
                <a:solidFill>
                  <a:srgbClr val="2F5597"/>
                </a:solidFill>
              </a:rPr>
              <a:t> с нарушением срока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5009146" y="4840132"/>
            <a:ext cx="305925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Помогаем принять взвешенное решение </a:t>
            </a:r>
          </a:p>
          <a:p>
            <a:r>
              <a:rPr lang="ru-RU" b="1" dirty="0">
                <a:solidFill>
                  <a:schemeClr val="bg1"/>
                </a:solidFill>
              </a:rPr>
              <a:t>по проектам</a:t>
            </a:r>
            <a:r>
              <a:rPr lang="en-US" b="1" dirty="0">
                <a:solidFill>
                  <a:schemeClr val="bg1"/>
                </a:solidFill>
              </a:rPr>
              <a:t>.</a:t>
            </a:r>
            <a:endParaRPr lang="ru-RU" b="1" dirty="0">
              <a:solidFill>
                <a:schemeClr val="bg1"/>
              </a:solidFill>
            </a:endParaRPr>
          </a:p>
          <a:p>
            <a:endParaRPr lang="ru-RU" sz="1400" b="1" dirty="0"/>
          </a:p>
          <a:p>
            <a:r>
              <a:rPr lang="ru-RU" sz="1400" dirty="0">
                <a:solidFill>
                  <a:srgbClr val="2F5597"/>
                </a:solidFill>
              </a:rPr>
              <a:t>Сокращаем время на принятие управленческого решения</a:t>
            </a:r>
            <a:r>
              <a:rPr lang="en-US" sz="1400" dirty="0">
                <a:solidFill>
                  <a:srgbClr val="2F5597"/>
                </a:solidFill>
              </a:rPr>
              <a:t>,</a:t>
            </a:r>
            <a:r>
              <a:rPr lang="ru-RU" sz="1400" dirty="0">
                <a:solidFill>
                  <a:srgbClr val="2F5597"/>
                </a:solidFill>
              </a:rPr>
              <a:t> увеличивая пропускную способность проектов в организации</a:t>
            </a:r>
            <a:r>
              <a:rPr lang="en-US" sz="1400" dirty="0">
                <a:solidFill>
                  <a:srgbClr val="2F5597"/>
                </a:solidFill>
              </a:rPr>
              <a:t>.</a:t>
            </a:r>
            <a:endParaRPr lang="ru-RU" sz="1400" dirty="0">
              <a:solidFill>
                <a:srgbClr val="2F5597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 rot="1731258">
            <a:off x="2529215" y="2578551"/>
            <a:ext cx="9699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2F5597"/>
                </a:solidFill>
              </a:rPr>
              <a:t>Внутренний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4898917" y="3358345"/>
            <a:ext cx="30592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60"/>
              </a:lnSpc>
            </a:pPr>
            <a:r>
              <a:rPr lang="en-US" sz="2800" b="1" dirty="0">
                <a:solidFill>
                  <a:srgbClr val="FFC000"/>
                </a:solidFill>
              </a:rPr>
              <a:t>&gt;3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r>
              <a:rPr lang="ru-RU" sz="1600" b="1" dirty="0">
                <a:solidFill>
                  <a:srgbClr val="2F5597"/>
                </a:solidFill>
              </a:rPr>
              <a:t>недель необходимо чтобы  принять решение о проекте </a:t>
            </a:r>
            <a:r>
              <a:rPr lang="en-US" sz="1600" b="1" dirty="0">
                <a:solidFill>
                  <a:srgbClr val="2F5597"/>
                </a:solidFill>
              </a:rPr>
              <a:t>*</a:t>
            </a:r>
            <a:endParaRPr lang="ru-RU" b="1" dirty="0">
              <a:solidFill>
                <a:srgbClr val="2F5597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9148763" y="3358345"/>
            <a:ext cx="3544543" cy="752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60"/>
              </a:lnSpc>
            </a:pPr>
            <a:r>
              <a:rPr lang="ru-RU" sz="2800" b="1" dirty="0">
                <a:solidFill>
                  <a:srgbClr val="FFC000"/>
                </a:solidFill>
              </a:rPr>
              <a:t>8 из 10 </a:t>
            </a:r>
          </a:p>
          <a:p>
            <a:pPr>
              <a:lnSpc>
                <a:spcPts val="1660"/>
              </a:lnSpc>
            </a:pPr>
            <a:r>
              <a:rPr lang="ru-RU" sz="1600" b="1" dirty="0">
                <a:solidFill>
                  <a:srgbClr val="2F5597"/>
                </a:solidFill>
              </a:rPr>
              <a:t>компаний</a:t>
            </a:r>
            <a:r>
              <a:rPr lang="ru-RU" sz="1600" b="1" dirty="0">
                <a:solidFill>
                  <a:srgbClr val="FFC000"/>
                </a:solidFill>
              </a:rPr>
              <a:t> </a:t>
            </a:r>
            <a:r>
              <a:rPr lang="ru-RU" sz="1600" b="1" dirty="0">
                <a:solidFill>
                  <a:srgbClr val="2F5597"/>
                </a:solidFill>
              </a:rPr>
              <a:t>клиентов мониторинг проектов не автоматизирован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9096388" y="4896618"/>
            <a:ext cx="324801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Помогаем учесть динамику реализации проектов.</a:t>
            </a:r>
            <a:endParaRPr lang="en-US" b="1" dirty="0">
              <a:solidFill>
                <a:schemeClr val="bg1"/>
              </a:solidFill>
            </a:endParaRPr>
          </a:p>
          <a:p>
            <a:endParaRPr lang="en-US" sz="1200" b="1" dirty="0">
              <a:solidFill>
                <a:schemeClr val="bg1"/>
              </a:solidFill>
            </a:endParaRPr>
          </a:p>
          <a:p>
            <a:endParaRPr lang="ru-RU" sz="1400" b="1" dirty="0"/>
          </a:p>
          <a:p>
            <a:r>
              <a:rPr lang="ru-RU" sz="1400" dirty="0">
                <a:solidFill>
                  <a:srgbClr val="2F5597"/>
                </a:solidFill>
              </a:rPr>
              <a:t>Умная аналитика помогает в мониторинге согласованных проектов</a:t>
            </a:r>
            <a:r>
              <a:rPr lang="en-US" sz="1400" dirty="0">
                <a:solidFill>
                  <a:srgbClr val="2F5597"/>
                </a:solidFill>
              </a:rPr>
              <a:t>,</a:t>
            </a:r>
            <a:r>
              <a:rPr lang="ru-RU" sz="1400" dirty="0">
                <a:solidFill>
                  <a:srgbClr val="2F5597"/>
                </a:solidFill>
              </a:rPr>
              <a:t> и учитывает динамические изменения в проекте</a:t>
            </a:r>
            <a:r>
              <a:rPr lang="en-US" sz="1400" dirty="0">
                <a:solidFill>
                  <a:srgbClr val="2F5597"/>
                </a:solidFill>
              </a:rPr>
              <a:t>.</a:t>
            </a:r>
            <a:endParaRPr lang="ru-RU" sz="1400" dirty="0">
              <a:solidFill>
                <a:srgbClr val="2F5597"/>
              </a:solidFill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883EB48A-0768-DB49-B3FF-191B1F299019}"/>
              </a:ext>
            </a:extLst>
          </p:cNvPr>
          <p:cNvSpPr/>
          <p:nvPr/>
        </p:nvSpPr>
        <p:spPr>
          <a:xfrm>
            <a:off x="18801" y="6633045"/>
            <a:ext cx="559283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>
                <a:solidFill>
                  <a:schemeClr val="bg1"/>
                </a:solidFill>
              </a:rPr>
              <a:t>* </a:t>
            </a:r>
            <a:r>
              <a:rPr lang="ru-RU" sz="1000" dirty="0">
                <a:solidFill>
                  <a:schemeClr val="bg1"/>
                </a:solidFill>
              </a:rPr>
              <a:t>Данные основываются на пилотном проекте в нефтегазовой компании</a:t>
            </a:r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0FF645CA-1758-4AD7-BDA4-B9660C45F757}"/>
              </a:ext>
            </a:extLst>
          </p:cNvPr>
          <p:cNvGrpSpPr/>
          <p:nvPr/>
        </p:nvGrpSpPr>
        <p:grpSpPr>
          <a:xfrm>
            <a:off x="147867" y="1742528"/>
            <a:ext cx="914400" cy="1015663"/>
            <a:chOff x="147867" y="1540206"/>
            <a:chExt cx="914400" cy="1015663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632F6D81-12D2-49EB-ADA5-B4E555CE6134}"/>
                </a:ext>
              </a:extLst>
            </p:cNvPr>
            <p:cNvSpPr/>
            <p:nvPr/>
          </p:nvSpPr>
          <p:spPr>
            <a:xfrm>
              <a:off x="147867" y="1577855"/>
              <a:ext cx="914400" cy="9144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B9F5D7-CCDB-4952-B966-5B04618BE16E}"/>
                </a:ext>
              </a:extLst>
            </p:cNvPr>
            <p:cNvSpPr txBox="1"/>
            <p:nvPr/>
          </p:nvSpPr>
          <p:spPr>
            <a:xfrm>
              <a:off x="385059" y="1540206"/>
              <a:ext cx="27704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chemeClr val="bg1"/>
                  </a:solidFill>
                </a:rPr>
                <a:t>!</a:t>
              </a:r>
              <a:endParaRPr lang="ru-RU" sz="6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58A1DFC4-E9CF-4C5A-AC8C-8C4762EF82AE}"/>
              </a:ext>
            </a:extLst>
          </p:cNvPr>
          <p:cNvGrpSpPr/>
          <p:nvPr/>
        </p:nvGrpSpPr>
        <p:grpSpPr>
          <a:xfrm>
            <a:off x="11064191" y="1742528"/>
            <a:ext cx="914400" cy="914400"/>
            <a:chOff x="11056682" y="1644071"/>
            <a:chExt cx="914400" cy="914400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C5D45D2F-2561-437B-ADE3-895BACBE41B1}"/>
                </a:ext>
              </a:extLst>
            </p:cNvPr>
            <p:cNvSpPr/>
            <p:nvPr/>
          </p:nvSpPr>
          <p:spPr>
            <a:xfrm>
              <a:off x="11056682" y="1644071"/>
              <a:ext cx="914400" cy="9144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8" name="Graphic 157" descr="Bar graph with upward trend">
              <a:extLst>
                <a:ext uri="{FF2B5EF4-FFF2-40B4-BE49-F238E27FC236}">
                  <a16:creationId xmlns:a16="http://schemas.microsoft.com/office/drawing/2014/main" id="{8734901B-3BB1-4DE0-8A13-5D82C0107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06709" y="1712056"/>
              <a:ext cx="814346" cy="814346"/>
            </a:xfrm>
            <a:prstGeom prst="rect">
              <a:avLst/>
            </a:prstGeom>
          </p:spPr>
        </p:pic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91C20072-C4E4-4570-A10C-2B6F3725D3C0}"/>
              </a:ext>
            </a:extLst>
          </p:cNvPr>
          <p:cNvGrpSpPr/>
          <p:nvPr/>
        </p:nvGrpSpPr>
        <p:grpSpPr>
          <a:xfrm>
            <a:off x="1466652" y="4335337"/>
            <a:ext cx="397783" cy="301537"/>
            <a:chOff x="-861237" y="3668233"/>
            <a:chExt cx="397783" cy="301537"/>
          </a:xfrm>
        </p:grpSpPr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A66E5889-0919-4488-BAB4-1530D9858A9A}"/>
                </a:ext>
              </a:extLst>
            </p:cNvPr>
            <p:cNvCxnSpPr/>
            <p:nvPr/>
          </p:nvCxnSpPr>
          <p:spPr>
            <a:xfrm>
              <a:off x="-861237" y="3668233"/>
              <a:ext cx="202018" cy="298274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20B55447-D793-4D20-9A5B-C88EB0C0D2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665472" y="3671496"/>
              <a:ext cx="202018" cy="298274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223B1446-E22C-4BF5-A6D6-85CF9C76EBF8}"/>
              </a:ext>
            </a:extLst>
          </p:cNvPr>
          <p:cNvGrpSpPr/>
          <p:nvPr/>
        </p:nvGrpSpPr>
        <p:grpSpPr>
          <a:xfrm>
            <a:off x="6077250" y="4383089"/>
            <a:ext cx="397783" cy="301537"/>
            <a:chOff x="-861237" y="3668233"/>
            <a:chExt cx="397783" cy="301537"/>
          </a:xfrm>
        </p:grpSpPr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37528667-9406-4157-802F-2F3BDA3193A5}"/>
                </a:ext>
              </a:extLst>
            </p:cNvPr>
            <p:cNvCxnSpPr/>
            <p:nvPr/>
          </p:nvCxnSpPr>
          <p:spPr>
            <a:xfrm>
              <a:off x="-861237" y="3668233"/>
              <a:ext cx="202018" cy="298274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D7A916B4-5D69-446D-A937-06A86D8FF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665472" y="3671496"/>
              <a:ext cx="202018" cy="298274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E3F45138-944F-42E3-A557-0808B324AC64}"/>
              </a:ext>
            </a:extLst>
          </p:cNvPr>
          <p:cNvGrpSpPr/>
          <p:nvPr/>
        </p:nvGrpSpPr>
        <p:grpSpPr>
          <a:xfrm>
            <a:off x="9953998" y="4395942"/>
            <a:ext cx="397783" cy="301537"/>
            <a:chOff x="-861237" y="3668233"/>
            <a:chExt cx="397783" cy="301537"/>
          </a:xfrm>
        </p:grpSpPr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B2D0ED3D-84B5-4206-A181-E671E7930728}"/>
                </a:ext>
              </a:extLst>
            </p:cNvPr>
            <p:cNvCxnSpPr/>
            <p:nvPr/>
          </p:nvCxnSpPr>
          <p:spPr>
            <a:xfrm>
              <a:off x="-861237" y="3668233"/>
              <a:ext cx="202018" cy="298274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E644BE38-6D98-4809-9A6F-4A1C3AD452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665472" y="3671496"/>
              <a:ext cx="202018" cy="298274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6FFCCD8F-94D7-4DB5-8E43-3D5B040D9611}"/>
              </a:ext>
            </a:extLst>
          </p:cNvPr>
          <p:cNvCxnSpPr>
            <a:cxnSpLocks/>
            <a:stCxn id="236" idx="6"/>
            <a:endCxn id="170" idx="2"/>
          </p:cNvCxnSpPr>
          <p:nvPr/>
        </p:nvCxnSpPr>
        <p:spPr>
          <a:xfrm flipV="1">
            <a:off x="1062267" y="2223652"/>
            <a:ext cx="479111" cy="13725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326BC24C-0AD1-4846-A57D-F8086B306E9B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10142979" y="2137040"/>
            <a:ext cx="871185" cy="2527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C7F9DF1A-51AF-4201-9EF4-0DEB21CD3D98}"/>
              </a:ext>
            </a:extLst>
          </p:cNvPr>
          <p:cNvCxnSpPr>
            <a:cxnSpLocks/>
            <a:stCxn id="30" idx="3"/>
            <a:endCxn id="46" idx="1"/>
          </p:cNvCxnSpPr>
          <p:nvPr/>
        </p:nvCxnSpPr>
        <p:spPr>
          <a:xfrm>
            <a:off x="2426947" y="2174426"/>
            <a:ext cx="1100509" cy="617570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743B53EF-D843-4F4A-BF5B-2D80ABD73554}"/>
              </a:ext>
            </a:extLst>
          </p:cNvPr>
          <p:cNvCxnSpPr>
            <a:cxnSpLocks/>
            <a:stCxn id="30" idx="3"/>
            <a:endCxn id="113" idx="1"/>
          </p:cNvCxnSpPr>
          <p:nvPr/>
        </p:nvCxnSpPr>
        <p:spPr>
          <a:xfrm flipV="1">
            <a:off x="2426947" y="1571901"/>
            <a:ext cx="1100509" cy="602525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831D80E8-1A31-4D72-85A0-320BBEF4E726}"/>
              </a:ext>
            </a:extLst>
          </p:cNvPr>
          <p:cNvCxnSpPr>
            <a:cxnSpLocks/>
            <a:stCxn id="113" idx="3"/>
            <a:endCxn id="173" idx="2"/>
          </p:cNvCxnSpPr>
          <p:nvPr/>
        </p:nvCxnSpPr>
        <p:spPr>
          <a:xfrm>
            <a:off x="4621421" y="1571901"/>
            <a:ext cx="847676" cy="651751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9F3F4BB8-DD55-4B69-9462-EC9063467CE4}"/>
              </a:ext>
            </a:extLst>
          </p:cNvPr>
          <p:cNvCxnSpPr>
            <a:cxnSpLocks/>
            <a:stCxn id="46" idx="3"/>
            <a:endCxn id="23" idx="1"/>
          </p:cNvCxnSpPr>
          <p:nvPr/>
        </p:nvCxnSpPr>
        <p:spPr>
          <a:xfrm flipV="1">
            <a:off x="4550491" y="2206798"/>
            <a:ext cx="911346" cy="585198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824BAB0F-5CE0-4602-BCF7-6F10EAC728E7}"/>
              </a:ext>
            </a:extLst>
          </p:cNvPr>
          <p:cNvCxnSpPr>
            <a:cxnSpLocks/>
            <a:stCxn id="23" idx="3"/>
            <a:endCxn id="40" idx="1"/>
          </p:cNvCxnSpPr>
          <p:nvPr/>
        </p:nvCxnSpPr>
        <p:spPr>
          <a:xfrm flipV="1">
            <a:off x="6378595" y="2203214"/>
            <a:ext cx="701704" cy="3584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24CECC5D-DB18-431B-B050-F333846681C2}"/>
              </a:ext>
            </a:extLst>
          </p:cNvPr>
          <p:cNvCxnSpPr>
            <a:cxnSpLocks/>
            <a:stCxn id="40" idx="3"/>
            <a:endCxn id="175" idx="2"/>
          </p:cNvCxnSpPr>
          <p:nvPr/>
        </p:nvCxnSpPr>
        <p:spPr>
          <a:xfrm flipV="1">
            <a:off x="8306356" y="2202386"/>
            <a:ext cx="804679" cy="828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1F40DC1A-A360-4DC9-B3DF-BAAADBA33A59}"/>
              </a:ext>
            </a:extLst>
          </p:cNvPr>
          <p:cNvGrpSpPr/>
          <p:nvPr/>
        </p:nvGrpSpPr>
        <p:grpSpPr>
          <a:xfrm>
            <a:off x="1541378" y="1766452"/>
            <a:ext cx="914400" cy="914400"/>
            <a:chOff x="1413782" y="1608481"/>
            <a:chExt cx="914400" cy="914400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7311AABD-DCBF-4D12-93D4-591659AE447B}"/>
                </a:ext>
              </a:extLst>
            </p:cNvPr>
            <p:cNvSpPr/>
            <p:nvPr/>
          </p:nvSpPr>
          <p:spPr>
            <a:xfrm>
              <a:off x="1413782" y="1608481"/>
              <a:ext cx="914400" cy="914400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1455715" y="1702032"/>
              <a:ext cx="843636" cy="62884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lt1"/>
                  </a:solidFill>
                  <a:latin typeface="Century Gothic" panose="020B0502020202020204" pitchFamily="34" charset="0"/>
                </a:rPr>
                <a:t>Создать</a:t>
              </a:r>
            </a:p>
            <a:p>
              <a:pPr algn="ctr"/>
              <a:r>
                <a:rPr lang="ru-RU" sz="1000" dirty="0">
                  <a:latin typeface="Century Gothic" panose="020B0502020202020204" pitchFamily="34" charset="0"/>
                </a:rPr>
                <a:t>Паспорт</a:t>
              </a:r>
              <a:r>
                <a:rPr lang="ru-RU" sz="900" dirty="0">
                  <a:latin typeface="Century Gothic" panose="020B0502020202020204" pitchFamily="34" charset="0"/>
                </a:rPr>
                <a:t> проекта</a:t>
              </a:r>
              <a:endParaRPr lang="ru-RU" sz="900" dirty="0">
                <a:solidFill>
                  <a:schemeClr val="l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4332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A83324-1718-46F7-B100-98463665F464}"/>
              </a:ext>
            </a:extLst>
          </p:cNvPr>
          <p:cNvSpPr/>
          <p:nvPr/>
        </p:nvSpPr>
        <p:spPr>
          <a:xfrm>
            <a:off x="5135" y="-170"/>
            <a:ext cx="12199398" cy="3514918"/>
          </a:xfrm>
          <a:prstGeom prst="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90D7D08-013F-47DC-96F2-92412AF57DC6}"/>
              </a:ext>
            </a:extLst>
          </p:cNvPr>
          <p:cNvSpPr/>
          <p:nvPr/>
        </p:nvSpPr>
        <p:spPr>
          <a:xfrm>
            <a:off x="0" y="3461506"/>
            <a:ext cx="12199398" cy="351491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07658" y="878404"/>
            <a:ext cx="892910" cy="415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rtlCol="0">
            <a:spAutoFit/>
          </a:bodyPr>
          <a:lstStyle/>
          <a:p>
            <a:pPr marL="0" marR="0" lvl="0" indent="0" algn="ctr" defTabSz="118222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Возникла</a:t>
            </a:r>
          </a:p>
          <a:p>
            <a:pPr marL="0" marR="0" lvl="0" indent="0" algn="ctr" defTabSz="118222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инициатива</a:t>
            </a:r>
            <a:endParaRPr kumimoji="0" lang="ru-RU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4EF3FBEC-8E1C-4C89-A49F-B1C4F05B747B}"/>
              </a:ext>
            </a:extLst>
          </p:cNvPr>
          <p:cNvGrpSpPr/>
          <p:nvPr/>
        </p:nvGrpSpPr>
        <p:grpSpPr>
          <a:xfrm>
            <a:off x="9006141" y="1324537"/>
            <a:ext cx="1139820" cy="914400"/>
            <a:chOff x="8875563" y="1720429"/>
            <a:chExt cx="1139820" cy="914400"/>
          </a:xfrm>
          <a:solidFill>
            <a:schemeClr val="bg1"/>
          </a:solidFill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3A8FC57B-B4BF-4E00-A446-DEE6341890AD}"/>
                </a:ext>
              </a:extLst>
            </p:cNvPr>
            <p:cNvSpPr/>
            <p:nvPr/>
          </p:nvSpPr>
          <p:spPr>
            <a:xfrm>
              <a:off x="8983439" y="1720429"/>
              <a:ext cx="914400" cy="914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F5597"/>
                </a:solidFill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8875563" y="1826778"/>
              <a:ext cx="1139820" cy="57606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rgbClr val="2F5597"/>
                  </a:solidFill>
                  <a:latin typeface="Century Gothic" panose="020B0502020202020204" pitchFamily="34" charset="0"/>
                </a:rPr>
                <a:t>Мониторинг </a:t>
              </a:r>
            </a:p>
            <a:p>
              <a:pPr algn="ctr"/>
              <a:r>
                <a:rPr lang="ru-RU" sz="1000" dirty="0">
                  <a:solidFill>
                    <a:srgbClr val="2F5597"/>
                  </a:solidFill>
                  <a:latin typeface="Century Gothic" panose="020B0502020202020204" pitchFamily="34" charset="0"/>
                </a:rPr>
                <a:t>проектов</a:t>
              </a: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002F5B3-1F60-4C13-8AED-8A1F2231AE82}"/>
              </a:ext>
            </a:extLst>
          </p:cNvPr>
          <p:cNvGrpSpPr/>
          <p:nvPr/>
        </p:nvGrpSpPr>
        <p:grpSpPr>
          <a:xfrm>
            <a:off x="5464819" y="1345803"/>
            <a:ext cx="921660" cy="914400"/>
            <a:chOff x="5587761" y="1594266"/>
            <a:chExt cx="921660" cy="914400"/>
          </a:xfrm>
          <a:solidFill>
            <a:schemeClr val="bg1"/>
          </a:solidFill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71A7EA0-BFD1-4304-A7DD-EFA8F21C5A30}"/>
                </a:ext>
              </a:extLst>
            </p:cNvPr>
            <p:cNvSpPr/>
            <p:nvPr/>
          </p:nvSpPr>
          <p:spPr>
            <a:xfrm>
              <a:off x="5595021" y="1594266"/>
              <a:ext cx="914400" cy="914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F5597"/>
                </a:solidFill>
              </a:endParaRPr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5587761" y="1627874"/>
              <a:ext cx="916758" cy="81347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rgbClr val="2F5597"/>
                  </a:solidFill>
                  <a:latin typeface="Century Gothic" panose="020B0502020202020204" pitchFamily="34" charset="0"/>
                </a:rPr>
                <a:t>Принять решение о проекте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1145599" y="844015"/>
            <a:ext cx="997722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rtlCol="0">
            <a:spAutoFit/>
          </a:bodyPr>
          <a:lstStyle/>
          <a:p>
            <a:pPr marL="0" marR="0" lvl="0" indent="0" algn="ctr" defTabSz="118222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Стагнация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ctr" defTabSz="118222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KPI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4677" y="10716"/>
            <a:ext cx="1177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AS IS</a:t>
            </a:r>
            <a:endParaRPr lang="ru-RU" sz="32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8281D1C4-250C-42BC-9032-D9A75D3BDA48}"/>
              </a:ext>
            </a:extLst>
          </p:cNvPr>
          <p:cNvGrpSpPr/>
          <p:nvPr/>
        </p:nvGrpSpPr>
        <p:grpSpPr>
          <a:xfrm>
            <a:off x="7083281" y="1345803"/>
            <a:ext cx="1226057" cy="914400"/>
            <a:chOff x="7002886" y="1702032"/>
            <a:chExt cx="1226057" cy="914400"/>
          </a:xfrm>
          <a:solidFill>
            <a:schemeClr val="bg1"/>
          </a:solidFill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7EE7B966-0211-4AE0-AD3A-EEF4044DB7F1}"/>
                </a:ext>
              </a:extLst>
            </p:cNvPr>
            <p:cNvSpPr/>
            <p:nvPr/>
          </p:nvSpPr>
          <p:spPr>
            <a:xfrm>
              <a:off x="7167500" y="1702032"/>
              <a:ext cx="914400" cy="914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F5597"/>
                </a:solidFill>
              </a:endParaRP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7002886" y="1758289"/>
              <a:ext cx="1226057" cy="76101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rgbClr val="2F5597"/>
                  </a:solidFill>
                  <a:latin typeface="Century Gothic" panose="020B0502020202020204" pitchFamily="34" charset="0"/>
                </a:rPr>
                <a:t>Согласование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415766CD-BCE3-4E17-B563-5E289E75899C}"/>
              </a:ext>
            </a:extLst>
          </p:cNvPr>
          <p:cNvGrpSpPr/>
          <p:nvPr/>
        </p:nvGrpSpPr>
        <p:grpSpPr>
          <a:xfrm>
            <a:off x="3530438" y="1904831"/>
            <a:ext cx="1023035" cy="914400"/>
            <a:chOff x="3215647" y="2123158"/>
            <a:chExt cx="1023035" cy="914400"/>
          </a:xfrm>
          <a:solidFill>
            <a:schemeClr val="bg1"/>
          </a:solidFill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730B02AB-5DF2-4D9C-AC32-35B769014DDE}"/>
                </a:ext>
              </a:extLst>
            </p:cNvPr>
            <p:cNvSpPr/>
            <p:nvPr/>
          </p:nvSpPr>
          <p:spPr>
            <a:xfrm>
              <a:off x="3268710" y="2123158"/>
              <a:ext cx="914400" cy="914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F5597"/>
                </a:solidFill>
              </a:endParaRPr>
            </a:p>
          </p:txBody>
        </p:sp>
        <p:sp>
          <p:nvSpPr>
            <p:cNvPr id="46" name="Скругленный прямоугольник 45"/>
            <p:cNvSpPr/>
            <p:nvPr/>
          </p:nvSpPr>
          <p:spPr>
            <a:xfrm>
              <a:off x="3215647" y="2251036"/>
              <a:ext cx="1023035" cy="67727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rgbClr val="2F5597"/>
                  </a:solidFill>
                  <a:latin typeface="Century Gothic" panose="020B0502020202020204" pitchFamily="34" charset="0"/>
                </a:rPr>
                <a:t>Экономический/</a:t>
              </a:r>
            </a:p>
            <a:p>
              <a:pPr algn="ctr"/>
              <a:r>
                <a:rPr lang="ru-RU" sz="900" dirty="0">
                  <a:solidFill>
                    <a:srgbClr val="2F5597"/>
                  </a:solidFill>
                  <a:latin typeface="Century Gothic" panose="020B0502020202020204" pitchFamily="34" charset="0"/>
                </a:rPr>
                <a:t>технический анализ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B0F854C1-2B67-4798-90D0-BC0178CAE24B}"/>
              </a:ext>
            </a:extLst>
          </p:cNvPr>
          <p:cNvGrpSpPr/>
          <p:nvPr/>
        </p:nvGrpSpPr>
        <p:grpSpPr>
          <a:xfrm>
            <a:off x="3530438" y="735889"/>
            <a:ext cx="1093965" cy="914400"/>
            <a:chOff x="3123414" y="954216"/>
            <a:chExt cx="1093965" cy="914400"/>
          </a:xfrm>
          <a:solidFill>
            <a:schemeClr val="bg1"/>
          </a:solidFill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21D5D501-5B1A-4D80-BA64-DF018B657AAF}"/>
                </a:ext>
              </a:extLst>
            </p:cNvPr>
            <p:cNvSpPr/>
            <p:nvPr/>
          </p:nvSpPr>
          <p:spPr>
            <a:xfrm>
              <a:off x="3226280" y="954216"/>
              <a:ext cx="914400" cy="914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3123414" y="1070878"/>
              <a:ext cx="1093965" cy="59740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rgbClr val="2F5597"/>
                  </a:solidFill>
                  <a:latin typeface="Century Gothic" panose="020B0502020202020204" pitchFamily="34" charset="0"/>
                </a:rPr>
                <a:t>Анализ подрядчиков</a:t>
              </a:r>
            </a:p>
          </p:txBody>
        </p:sp>
      </p:grpSp>
      <p:sp>
        <p:nvSpPr>
          <p:cNvPr id="124" name="TextBox 123"/>
          <p:cNvSpPr txBox="1"/>
          <p:nvPr/>
        </p:nvSpPr>
        <p:spPr>
          <a:xfrm rot="19795729">
            <a:off x="2513168" y="1163388"/>
            <a:ext cx="7724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Внешний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1288572" y="2416234"/>
            <a:ext cx="1489681" cy="360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60"/>
              </a:lnSpc>
            </a:pPr>
            <a:r>
              <a:rPr lang="en-US" sz="2800" b="1" dirty="0">
                <a:solidFill>
                  <a:srgbClr val="FFC000"/>
                </a:solidFill>
              </a:rPr>
              <a:t>&gt;</a:t>
            </a:r>
            <a:r>
              <a:rPr lang="ru-RU" sz="2800" b="1" dirty="0">
                <a:solidFill>
                  <a:srgbClr val="FFC000"/>
                </a:solidFill>
              </a:rPr>
              <a:t>1 </a:t>
            </a:r>
            <a:r>
              <a:rPr lang="ru-RU" sz="1600" b="1" dirty="0">
                <a:solidFill>
                  <a:schemeClr val="bg1"/>
                </a:solidFill>
              </a:rPr>
              <a:t>недели</a:t>
            </a:r>
          </a:p>
        </p:txBody>
      </p:sp>
      <p:sp>
        <p:nvSpPr>
          <p:cNvPr id="58" name="TextBox 57"/>
          <p:cNvSpPr txBox="1"/>
          <p:nvPr/>
        </p:nvSpPr>
        <p:spPr>
          <a:xfrm rot="1731258">
            <a:off x="2532197" y="2157902"/>
            <a:ext cx="9699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Внутренний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3479520" y="491837"/>
            <a:ext cx="1429937" cy="360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60"/>
              </a:lnSpc>
            </a:pPr>
            <a:r>
              <a:rPr lang="en-US" sz="2800" b="1" dirty="0">
                <a:solidFill>
                  <a:srgbClr val="FFC000"/>
                </a:solidFill>
              </a:rPr>
              <a:t>&gt;3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r>
              <a:rPr lang="ru-RU" sz="1600" b="1" dirty="0">
                <a:solidFill>
                  <a:schemeClr val="bg1"/>
                </a:solidFill>
              </a:rPr>
              <a:t>недель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883EB48A-0768-DB49-B3FF-191B1F299019}"/>
              </a:ext>
            </a:extLst>
          </p:cNvPr>
          <p:cNvSpPr/>
          <p:nvPr/>
        </p:nvSpPr>
        <p:spPr>
          <a:xfrm>
            <a:off x="18801" y="6633045"/>
            <a:ext cx="559283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>
                <a:solidFill>
                  <a:schemeClr val="bg1"/>
                </a:solidFill>
              </a:rPr>
              <a:t>* </a:t>
            </a:r>
            <a:r>
              <a:rPr lang="ru-RU" sz="1000" dirty="0">
                <a:solidFill>
                  <a:schemeClr val="bg1"/>
                </a:solidFill>
              </a:rPr>
              <a:t>Данные основываются на пилотном проекте в нефтегазовой компании</a:t>
            </a:r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0FF645CA-1758-4AD7-BDA4-B9660C45F757}"/>
              </a:ext>
            </a:extLst>
          </p:cNvPr>
          <p:cNvGrpSpPr/>
          <p:nvPr/>
        </p:nvGrpSpPr>
        <p:grpSpPr>
          <a:xfrm>
            <a:off x="150849" y="1321879"/>
            <a:ext cx="914400" cy="1015663"/>
            <a:chOff x="147867" y="1540206"/>
            <a:chExt cx="914400" cy="1015663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632F6D81-12D2-49EB-ADA5-B4E555CE6134}"/>
                </a:ext>
              </a:extLst>
            </p:cNvPr>
            <p:cNvSpPr/>
            <p:nvPr/>
          </p:nvSpPr>
          <p:spPr>
            <a:xfrm>
              <a:off x="147867" y="1577855"/>
              <a:ext cx="914400" cy="9144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B9F5D7-CCDB-4952-B966-5B04618BE16E}"/>
                </a:ext>
              </a:extLst>
            </p:cNvPr>
            <p:cNvSpPr txBox="1"/>
            <p:nvPr/>
          </p:nvSpPr>
          <p:spPr>
            <a:xfrm>
              <a:off x="385059" y="1540206"/>
              <a:ext cx="27704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chemeClr val="bg1"/>
                  </a:solidFill>
                </a:rPr>
                <a:t>!</a:t>
              </a:r>
              <a:endParaRPr lang="ru-RU" sz="6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28" name="Oval 227">
            <a:extLst>
              <a:ext uri="{FF2B5EF4-FFF2-40B4-BE49-F238E27FC236}">
                <a16:creationId xmlns:a16="http://schemas.microsoft.com/office/drawing/2014/main" id="{C5D45D2F-2561-437B-ADE3-895BACBE41B1}"/>
              </a:ext>
            </a:extLst>
          </p:cNvPr>
          <p:cNvSpPr/>
          <p:nvPr/>
        </p:nvSpPr>
        <p:spPr>
          <a:xfrm>
            <a:off x="11067173" y="1321879"/>
            <a:ext cx="914400" cy="9144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6FFCCD8F-94D7-4DB5-8E43-3D5B040D9611}"/>
              </a:ext>
            </a:extLst>
          </p:cNvPr>
          <p:cNvCxnSpPr>
            <a:cxnSpLocks/>
            <a:stCxn id="236" idx="6"/>
            <a:endCxn id="170" idx="2"/>
          </p:cNvCxnSpPr>
          <p:nvPr/>
        </p:nvCxnSpPr>
        <p:spPr>
          <a:xfrm flipV="1">
            <a:off x="1065249" y="1803003"/>
            <a:ext cx="479111" cy="13725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326BC24C-0AD1-4846-A57D-F8086B306E9B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10145961" y="1716391"/>
            <a:ext cx="871185" cy="2527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C7F9DF1A-51AF-4201-9EF4-0DEB21CD3D98}"/>
              </a:ext>
            </a:extLst>
          </p:cNvPr>
          <p:cNvCxnSpPr>
            <a:cxnSpLocks/>
            <a:stCxn id="30" idx="3"/>
            <a:endCxn id="46" idx="1"/>
          </p:cNvCxnSpPr>
          <p:nvPr/>
        </p:nvCxnSpPr>
        <p:spPr>
          <a:xfrm>
            <a:off x="2429929" y="1753777"/>
            <a:ext cx="1100509" cy="617570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743B53EF-D843-4F4A-BF5B-2D80ABD73554}"/>
              </a:ext>
            </a:extLst>
          </p:cNvPr>
          <p:cNvCxnSpPr>
            <a:cxnSpLocks/>
            <a:stCxn id="30" idx="3"/>
            <a:endCxn id="113" idx="1"/>
          </p:cNvCxnSpPr>
          <p:nvPr/>
        </p:nvCxnSpPr>
        <p:spPr>
          <a:xfrm flipV="1">
            <a:off x="2429929" y="1151252"/>
            <a:ext cx="1100509" cy="602525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831D80E8-1A31-4D72-85A0-320BBEF4E726}"/>
              </a:ext>
            </a:extLst>
          </p:cNvPr>
          <p:cNvCxnSpPr>
            <a:cxnSpLocks/>
            <a:stCxn id="113" idx="3"/>
            <a:endCxn id="173" idx="2"/>
          </p:cNvCxnSpPr>
          <p:nvPr/>
        </p:nvCxnSpPr>
        <p:spPr>
          <a:xfrm>
            <a:off x="4624403" y="1151252"/>
            <a:ext cx="847676" cy="651751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9F3F4BB8-DD55-4B69-9462-EC9063467CE4}"/>
              </a:ext>
            </a:extLst>
          </p:cNvPr>
          <p:cNvCxnSpPr>
            <a:cxnSpLocks/>
            <a:stCxn id="46" idx="3"/>
            <a:endCxn id="23" idx="1"/>
          </p:cNvCxnSpPr>
          <p:nvPr/>
        </p:nvCxnSpPr>
        <p:spPr>
          <a:xfrm flipV="1">
            <a:off x="4553473" y="1786149"/>
            <a:ext cx="911346" cy="585198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824BAB0F-5CE0-4602-BCF7-6F10EAC728E7}"/>
              </a:ext>
            </a:extLst>
          </p:cNvPr>
          <p:cNvCxnSpPr>
            <a:cxnSpLocks/>
            <a:stCxn id="23" idx="3"/>
            <a:endCxn id="40" idx="1"/>
          </p:cNvCxnSpPr>
          <p:nvPr/>
        </p:nvCxnSpPr>
        <p:spPr>
          <a:xfrm flipV="1">
            <a:off x="6381577" y="1782565"/>
            <a:ext cx="701704" cy="3584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24CECC5D-DB18-431B-B050-F333846681C2}"/>
              </a:ext>
            </a:extLst>
          </p:cNvPr>
          <p:cNvCxnSpPr>
            <a:cxnSpLocks/>
            <a:stCxn id="40" idx="3"/>
            <a:endCxn id="175" idx="2"/>
          </p:cNvCxnSpPr>
          <p:nvPr/>
        </p:nvCxnSpPr>
        <p:spPr>
          <a:xfrm flipV="1">
            <a:off x="8309338" y="1781737"/>
            <a:ext cx="804679" cy="828"/>
          </a:xfrm>
          <a:prstGeom prst="straightConnector1">
            <a:avLst/>
          </a:prstGeom>
          <a:ln w="381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1F40DC1A-A360-4DC9-B3DF-BAAADBA33A59}"/>
              </a:ext>
            </a:extLst>
          </p:cNvPr>
          <p:cNvGrpSpPr/>
          <p:nvPr/>
        </p:nvGrpSpPr>
        <p:grpSpPr>
          <a:xfrm>
            <a:off x="1544360" y="1345803"/>
            <a:ext cx="914400" cy="914400"/>
            <a:chOff x="1413782" y="1608481"/>
            <a:chExt cx="914400" cy="914400"/>
          </a:xfrm>
          <a:solidFill>
            <a:schemeClr val="bg1"/>
          </a:solidFill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7311AABD-DCBF-4D12-93D4-591659AE447B}"/>
                </a:ext>
              </a:extLst>
            </p:cNvPr>
            <p:cNvSpPr/>
            <p:nvPr/>
          </p:nvSpPr>
          <p:spPr>
            <a:xfrm>
              <a:off x="1413782" y="1608481"/>
              <a:ext cx="914400" cy="914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F5597"/>
                </a:solidFill>
              </a:endParaRPr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1455715" y="1702032"/>
              <a:ext cx="843636" cy="62884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rgbClr val="2F5597"/>
                  </a:solidFill>
                  <a:latin typeface="Century Gothic" panose="020B0502020202020204" pitchFamily="34" charset="0"/>
                </a:rPr>
                <a:t>Создать</a:t>
              </a:r>
            </a:p>
            <a:p>
              <a:pPr algn="ctr"/>
              <a:r>
                <a:rPr lang="ru-RU" sz="1000" dirty="0">
                  <a:solidFill>
                    <a:srgbClr val="2F5597"/>
                  </a:solidFill>
                  <a:latin typeface="Century Gothic" panose="020B0502020202020204" pitchFamily="34" charset="0"/>
                </a:rPr>
                <a:t>Паспорт</a:t>
              </a:r>
              <a:r>
                <a:rPr lang="ru-RU" sz="900" dirty="0">
                  <a:solidFill>
                    <a:srgbClr val="2F5597"/>
                  </a:solidFill>
                  <a:latin typeface="Century Gothic" panose="020B0502020202020204" pitchFamily="34" charset="0"/>
                </a:rPr>
                <a:t> проекта</a:t>
              </a:r>
            </a:p>
          </p:txBody>
        </p:sp>
      </p:grp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A626DC4B-D4A1-0D49-8E7F-8D59C3899CFC}"/>
              </a:ext>
            </a:extLst>
          </p:cNvPr>
          <p:cNvSpPr/>
          <p:nvPr/>
        </p:nvSpPr>
        <p:spPr>
          <a:xfrm>
            <a:off x="3418763" y="2960256"/>
            <a:ext cx="1490694" cy="360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60"/>
              </a:lnSpc>
            </a:pPr>
            <a:r>
              <a:rPr lang="en-US" sz="2800" b="1" dirty="0">
                <a:solidFill>
                  <a:srgbClr val="FFC000"/>
                </a:solidFill>
              </a:rPr>
              <a:t>&gt;</a:t>
            </a:r>
            <a:r>
              <a:rPr lang="ru-RU" sz="2800" b="1" dirty="0">
                <a:solidFill>
                  <a:srgbClr val="FFC000"/>
                </a:solidFill>
              </a:rPr>
              <a:t>2 </a:t>
            </a:r>
            <a:r>
              <a:rPr lang="ru-RU" sz="1600" b="1" dirty="0">
                <a:solidFill>
                  <a:schemeClr val="bg1"/>
                </a:solidFill>
              </a:rPr>
              <a:t>недель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7F87B071-ADF9-8041-B5FE-0EA6E30FC5BF}"/>
              </a:ext>
            </a:extLst>
          </p:cNvPr>
          <p:cNvSpPr/>
          <p:nvPr/>
        </p:nvSpPr>
        <p:spPr>
          <a:xfrm>
            <a:off x="5250086" y="2391187"/>
            <a:ext cx="1392667" cy="360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60"/>
              </a:lnSpc>
            </a:pPr>
            <a:r>
              <a:rPr lang="en-US" sz="2800" b="1" dirty="0">
                <a:solidFill>
                  <a:srgbClr val="FFC000"/>
                </a:solidFill>
              </a:rPr>
              <a:t>&gt;</a:t>
            </a:r>
            <a:r>
              <a:rPr lang="ru-RU" sz="2800" b="1" dirty="0">
                <a:solidFill>
                  <a:srgbClr val="FFC000"/>
                </a:solidFill>
              </a:rPr>
              <a:t>1 </a:t>
            </a:r>
            <a:r>
              <a:rPr lang="ru-RU" sz="1600" b="1" dirty="0">
                <a:solidFill>
                  <a:schemeClr val="bg1"/>
                </a:solidFill>
              </a:rPr>
              <a:t>недели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8D7B53EA-BDC1-E74E-A08D-1F2988799C45}"/>
              </a:ext>
            </a:extLst>
          </p:cNvPr>
          <p:cNvSpPr/>
          <p:nvPr/>
        </p:nvSpPr>
        <p:spPr>
          <a:xfrm>
            <a:off x="6926440" y="2406781"/>
            <a:ext cx="1381670" cy="360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60"/>
              </a:lnSpc>
            </a:pPr>
            <a:r>
              <a:rPr lang="en-US" sz="2800" b="1" dirty="0">
                <a:solidFill>
                  <a:srgbClr val="FFC000"/>
                </a:solidFill>
              </a:rPr>
              <a:t>&gt;</a:t>
            </a:r>
            <a:r>
              <a:rPr lang="ru-RU" sz="2800" b="1" dirty="0">
                <a:solidFill>
                  <a:srgbClr val="FFC000"/>
                </a:solidFill>
              </a:rPr>
              <a:t>1 </a:t>
            </a:r>
            <a:r>
              <a:rPr lang="ru-RU" sz="1600" b="1" dirty="0">
                <a:solidFill>
                  <a:schemeClr val="bg1"/>
                </a:solidFill>
              </a:rPr>
              <a:t>недели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433951C6-EE1F-7E4C-A342-4A7AD0D346FC}"/>
              </a:ext>
            </a:extLst>
          </p:cNvPr>
          <p:cNvSpPr/>
          <p:nvPr/>
        </p:nvSpPr>
        <p:spPr>
          <a:xfrm>
            <a:off x="8724128" y="2422304"/>
            <a:ext cx="2293018" cy="32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60"/>
              </a:lnSpc>
            </a:pPr>
            <a:r>
              <a:rPr lang="ru-RU" sz="1600" b="1" dirty="0">
                <a:solidFill>
                  <a:schemeClr val="bg1"/>
                </a:solidFill>
              </a:rPr>
              <a:t>План/факт мониторинг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B4AC52A-9ECF-324C-871C-9B8AE3A684B5}"/>
              </a:ext>
            </a:extLst>
          </p:cNvPr>
          <p:cNvSpPr txBox="1"/>
          <p:nvPr/>
        </p:nvSpPr>
        <p:spPr>
          <a:xfrm>
            <a:off x="255499" y="3511283"/>
            <a:ext cx="1326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TO BE</a:t>
            </a:r>
            <a:endParaRPr lang="ru-R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CF74059-CBF3-CA42-9EE5-3C1CE59DA97E}"/>
              </a:ext>
            </a:extLst>
          </p:cNvPr>
          <p:cNvSpPr txBox="1"/>
          <p:nvPr/>
        </p:nvSpPr>
        <p:spPr>
          <a:xfrm>
            <a:off x="392188" y="4303625"/>
            <a:ext cx="892910" cy="415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rtlCol="0">
            <a:spAutoFit/>
          </a:bodyPr>
          <a:lstStyle/>
          <a:p>
            <a:pPr marL="0" marR="0" lvl="0" indent="0" algn="ctr" defTabSz="118222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entury Gothic" panose="020B0502020202020204" pitchFamily="34" charset="0"/>
              </a:rPr>
              <a:t>Возникла</a:t>
            </a:r>
          </a:p>
          <a:p>
            <a:pPr marL="0" marR="0" lvl="0" indent="0" algn="ctr" defTabSz="118222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kern="0" dirty="0">
                <a:solidFill>
                  <a:srgbClr val="2F5597"/>
                </a:solidFill>
                <a:latin typeface="Century Gothic" panose="020B0502020202020204" pitchFamily="34" charset="0"/>
              </a:rPr>
              <a:t>инициатива</a:t>
            </a:r>
            <a:endParaRPr kumimoji="0" lang="ru-RU" sz="1050" b="0" i="0" u="none" strike="noStrike" kern="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66" name="Group 180">
            <a:extLst>
              <a:ext uri="{FF2B5EF4-FFF2-40B4-BE49-F238E27FC236}">
                <a16:creationId xmlns:a16="http://schemas.microsoft.com/office/drawing/2014/main" id="{FAD3EE56-87AA-A643-A5EF-C5131D1CD0E4}"/>
              </a:ext>
            </a:extLst>
          </p:cNvPr>
          <p:cNvGrpSpPr/>
          <p:nvPr/>
        </p:nvGrpSpPr>
        <p:grpSpPr>
          <a:xfrm>
            <a:off x="9190671" y="4749758"/>
            <a:ext cx="1139820" cy="914400"/>
            <a:chOff x="8875563" y="1720429"/>
            <a:chExt cx="1139820" cy="914400"/>
          </a:xfrm>
        </p:grpSpPr>
        <p:sp>
          <p:nvSpPr>
            <p:cNvPr id="68" name="Oval 174">
              <a:extLst>
                <a:ext uri="{FF2B5EF4-FFF2-40B4-BE49-F238E27FC236}">
                  <a16:creationId xmlns:a16="http://schemas.microsoft.com/office/drawing/2014/main" id="{00A33C86-F37B-8D4C-B278-99540B060EA3}"/>
                </a:ext>
              </a:extLst>
            </p:cNvPr>
            <p:cNvSpPr/>
            <p:nvPr/>
          </p:nvSpPr>
          <p:spPr>
            <a:xfrm>
              <a:off x="8983439" y="1720429"/>
              <a:ext cx="914400" cy="914400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Скругленный прямоугольник 68">
              <a:extLst>
                <a:ext uri="{FF2B5EF4-FFF2-40B4-BE49-F238E27FC236}">
                  <a16:creationId xmlns:a16="http://schemas.microsoft.com/office/drawing/2014/main" id="{4D1B403B-EC12-484A-BFE4-6A419256A294}"/>
                </a:ext>
              </a:extLst>
            </p:cNvPr>
            <p:cNvSpPr/>
            <p:nvPr/>
          </p:nvSpPr>
          <p:spPr>
            <a:xfrm>
              <a:off x="8875563" y="1826778"/>
              <a:ext cx="1139820" cy="57606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chemeClr val="lt1"/>
                  </a:solidFill>
                  <a:latin typeface="Century Gothic" panose="020B0502020202020204" pitchFamily="34" charset="0"/>
                </a:rPr>
                <a:t>Мониторинг </a:t>
              </a:r>
            </a:p>
            <a:p>
              <a:pPr algn="ctr"/>
              <a:r>
                <a:rPr lang="ru-RU" sz="1000" dirty="0">
                  <a:solidFill>
                    <a:schemeClr val="lt1"/>
                  </a:solidFill>
                  <a:latin typeface="Century Gothic" panose="020B0502020202020204" pitchFamily="34" charset="0"/>
                </a:rPr>
                <a:t>проектов</a:t>
              </a:r>
            </a:p>
          </p:txBody>
        </p:sp>
      </p:grpSp>
      <p:grpSp>
        <p:nvGrpSpPr>
          <p:cNvPr id="70" name="Group 178">
            <a:extLst>
              <a:ext uri="{FF2B5EF4-FFF2-40B4-BE49-F238E27FC236}">
                <a16:creationId xmlns:a16="http://schemas.microsoft.com/office/drawing/2014/main" id="{D472C043-355B-944F-8EA5-8AD1F9E08FD0}"/>
              </a:ext>
            </a:extLst>
          </p:cNvPr>
          <p:cNvGrpSpPr/>
          <p:nvPr/>
        </p:nvGrpSpPr>
        <p:grpSpPr>
          <a:xfrm>
            <a:off x="5649349" y="4771024"/>
            <a:ext cx="921660" cy="914400"/>
            <a:chOff x="5587761" y="1594266"/>
            <a:chExt cx="921660" cy="914400"/>
          </a:xfrm>
        </p:grpSpPr>
        <p:sp>
          <p:nvSpPr>
            <p:cNvPr id="71" name="Oval 172">
              <a:extLst>
                <a:ext uri="{FF2B5EF4-FFF2-40B4-BE49-F238E27FC236}">
                  <a16:creationId xmlns:a16="http://schemas.microsoft.com/office/drawing/2014/main" id="{0BE83C42-7633-164F-B2D3-3041729DA1E8}"/>
                </a:ext>
              </a:extLst>
            </p:cNvPr>
            <p:cNvSpPr/>
            <p:nvPr/>
          </p:nvSpPr>
          <p:spPr>
            <a:xfrm>
              <a:off x="5595021" y="1594266"/>
              <a:ext cx="914400" cy="914400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Скругленный прямоугольник 72">
              <a:extLst>
                <a:ext uri="{FF2B5EF4-FFF2-40B4-BE49-F238E27FC236}">
                  <a16:creationId xmlns:a16="http://schemas.microsoft.com/office/drawing/2014/main" id="{0F677434-C752-304B-9AED-607274FE38E6}"/>
                </a:ext>
              </a:extLst>
            </p:cNvPr>
            <p:cNvSpPr/>
            <p:nvPr/>
          </p:nvSpPr>
          <p:spPr>
            <a:xfrm>
              <a:off x="5587761" y="1627874"/>
              <a:ext cx="916758" cy="81347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latin typeface="Century Gothic" panose="020B0502020202020204" pitchFamily="34" charset="0"/>
                </a:rPr>
                <a:t>Принять решение о проекте</a:t>
              </a: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177C53F7-4E3E-F047-A818-C57A66777F79}"/>
              </a:ext>
            </a:extLst>
          </p:cNvPr>
          <p:cNvSpPr txBox="1"/>
          <p:nvPr/>
        </p:nvSpPr>
        <p:spPr>
          <a:xfrm>
            <a:off x="11201676" y="4277772"/>
            <a:ext cx="997722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rtlCol="0">
            <a:spAutoFit/>
          </a:bodyPr>
          <a:lstStyle/>
          <a:p>
            <a:pPr marL="0" marR="0" lvl="0" indent="0" algn="ctr" defTabSz="118222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Повышение</a:t>
            </a:r>
          </a:p>
          <a:p>
            <a:pPr marL="0" marR="0" lvl="0" indent="0" algn="ctr" defTabSz="118222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KPI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76" name="Group 179">
            <a:extLst>
              <a:ext uri="{FF2B5EF4-FFF2-40B4-BE49-F238E27FC236}">
                <a16:creationId xmlns:a16="http://schemas.microsoft.com/office/drawing/2014/main" id="{DEED0E5E-4471-6B49-AB53-2F2ADA7A51C3}"/>
              </a:ext>
            </a:extLst>
          </p:cNvPr>
          <p:cNvGrpSpPr/>
          <p:nvPr/>
        </p:nvGrpSpPr>
        <p:grpSpPr>
          <a:xfrm>
            <a:off x="7267811" y="4771024"/>
            <a:ext cx="1226057" cy="914400"/>
            <a:chOff x="7002886" y="1702032"/>
            <a:chExt cx="1226057" cy="914400"/>
          </a:xfrm>
        </p:grpSpPr>
        <p:sp>
          <p:nvSpPr>
            <p:cNvPr id="77" name="Oval 173">
              <a:extLst>
                <a:ext uri="{FF2B5EF4-FFF2-40B4-BE49-F238E27FC236}">
                  <a16:creationId xmlns:a16="http://schemas.microsoft.com/office/drawing/2014/main" id="{05A7CE75-D93F-A541-8312-C816E5B3DE18}"/>
                </a:ext>
              </a:extLst>
            </p:cNvPr>
            <p:cNvSpPr/>
            <p:nvPr/>
          </p:nvSpPr>
          <p:spPr>
            <a:xfrm>
              <a:off x="7167500" y="1702032"/>
              <a:ext cx="914400" cy="914400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Скругленный прямоугольник 77">
              <a:extLst>
                <a:ext uri="{FF2B5EF4-FFF2-40B4-BE49-F238E27FC236}">
                  <a16:creationId xmlns:a16="http://schemas.microsoft.com/office/drawing/2014/main" id="{479217E2-BC36-B549-8733-FBA7FCDF346E}"/>
                </a:ext>
              </a:extLst>
            </p:cNvPr>
            <p:cNvSpPr/>
            <p:nvPr/>
          </p:nvSpPr>
          <p:spPr>
            <a:xfrm>
              <a:off x="7002886" y="1758289"/>
              <a:ext cx="1226057" cy="76101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chemeClr val="lt1"/>
                  </a:solidFill>
                  <a:latin typeface="Century Gothic" panose="020B0502020202020204" pitchFamily="34" charset="0"/>
                </a:rPr>
                <a:t>Согласование</a:t>
              </a:r>
            </a:p>
          </p:txBody>
        </p:sp>
      </p:grpSp>
      <p:grpSp>
        <p:nvGrpSpPr>
          <p:cNvPr id="79" name="Group 177">
            <a:extLst>
              <a:ext uri="{FF2B5EF4-FFF2-40B4-BE49-F238E27FC236}">
                <a16:creationId xmlns:a16="http://schemas.microsoft.com/office/drawing/2014/main" id="{EA88C759-08CB-6C44-B8E1-830E06870F42}"/>
              </a:ext>
            </a:extLst>
          </p:cNvPr>
          <p:cNvGrpSpPr/>
          <p:nvPr/>
        </p:nvGrpSpPr>
        <p:grpSpPr>
          <a:xfrm>
            <a:off x="3714968" y="5330052"/>
            <a:ext cx="1023035" cy="914400"/>
            <a:chOff x="3215647" y="2123158"/>
            <a:chExt cx="1023035" cy="914400"/>
          </a:xfrm>
        </p:grpSpPr>
        <p:sp>
          <p:nvSpPr>
            <p:cNvPr id="80" name="Oval 170">
              <a:extLst>
                <a:ext uri="{FF2B5EF4-FFF2-40B4-BE49-F238E27FC236}">
                  <a16:creationId xmlns:a16="http://schemas.microsoft.com/office/drawing/2014/main" id="{020F3EA7-B1BB-4645-8C33-04DAFC493575}"/>
                </a:ext>
              </a:extLst>
            </p:cNvPr>
            <p:cNvSpPr/>
            <p:nvPr/>
          </p:nvSpPr>
          <p:spPr>
            <a:xfrm>
              <a:off x="3268710" y="2123158"/>
              <a:ext cx="914400" cy="914400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Скругленный прямоугольник 80">
              <a:extLst>
                <a:ext uri="{FF2B5EF4-FFF2-40B4-BE49-F238E27FC236}">
                  <a16:creationId xmlns:a16="http://schemas.microsoft.com/office/drawing/2014/main" id="{F4246CF8-2402-564B-BE82-3B3038623077}"/>
                </a:ext>
              </a:extLst>
            </p:cNvPr>
            <p:cNvSpPr/>
            <p:nvPr/>
          </p:nvSpPr>
          <p:spPr>
            <a:xfrm>
              <a:off x="3215647" y="2251036"/>
              <a:ext cx="1023035" cy="67727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latin typeface="Century Gothic" panose="020B0502020202020204" pitchFamily="34" charset="0"/>
                </a:rPr>
                <a:t>Экономический/</a:t>
              </a:r>
            </a:p>
            <a:p>
              <a:pPr algn="ctr"/>
              <a:r>
                <a:rPr lang="ru-RU" sz="900" dirty="0">
                  <a:latin typeface="Century Gothic" panose="020B0502020202020204" pitchFamily="34" charset="0"/>
                </a:rPr>
                <a:t>технический анализ</a:t>
              </a:r>
            </a:p>
          </p:txBody>
        </p:sp>
      </p:grpSp>
      <p:grpSp>
        <p:nvGrpSpPr>
          <p:cNvPr id="82" name="Group 176">
            <a:extLst>
              <a:ext uri="{FF2B5EF4-FFF2-40B4-BE49-F238E27FC236}">
                <a16:creationId xmlns:a16="http://schemas.microsoft.com/office/drawing/2014/main" id="{8715B5F3-0C86-0E44-BBB0-1CA0F5B9646F}"/>
              </a:ext>
            </a:extLst>
          </p:cNvPr>
          <p:cNvGrpSpPr/>
          <p:nvPr/>
        </p:nvGrpSpPr>
        <p:grpSpPr>
          <a:xfrm>
            <a:off x="3714968" y="4161110"/>
            <a:ext cx="1093965" cy="914400"/>
            <a:chOff x="3123414" y="954216"/>
            <a:chExt cx="1093965" cy="914400"/>
          </a:xfrm>
        </p:grpSpPr>
        <p:sp>
          <p:nvSpPr>
            <p:cNvPr id="83" name="Oval 171">
              <a:extLst>
                <a:ext uri="{FF2B5EF4-FFF2-40B4-BE49-F238E27FC236}">
                  <a16:creationId xmlns:a16="http://schemas.microsoft.com/office/drawing/2014/main" id="{00BE5A30-2490-2047-B689-68BD79F45FB6}"/>
                </a:ext>
              </a:extLst>
            </p:cNvPr>
            <p:cNvSpPr/>
            <p:nvPr/>
          </p:nvSpPr>
          <p:spPr>
            <a:xfrm>
              <a:off x="3226280" y="954216"/>
              <a:ext cx="914400" cy="914400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Скругленный прямоугольник 83">
              <a:extLst>
                <a:ext uri="{FF2B5EF4-FFF2-40B4-BE49-F238E27FC236}">
                  <a16:creationId xmlns:a16="http://schemas.microsoft.com/office/drawing/2014/main" id="{B15E633B-44B2-9D49-98C0-92D140599F94}"/>
                </a:ext>
              </a:extLst>
            </p:cNvPr>
            <p:cNvSpPr/>
            <p:nvPr/>
          </p:nvSpPr>
          <p:spPr>
            <a:xfrm>
              <a:off x="3123414" y="1070878"/>
              <a:ext cx="1093965" cy="59740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chemeClr val="lt1"/>
                  </a:solidFill>
                  <a:latin typeface="Century Gothic" panose="020B0502020202020204" pitchFamily="34" charset="0"/>
                </a:rPr>
                <a:t>Анализ подрядчиков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4F58DAAD-492D-4243-BC08-6CB6F9ECA8F3}"/>
              </a:ext>
            </a:extLst>
          </p:cNvPr>
          <p:cNvSpPr txBox="1"/>
          <p:nvPr/>
        </p:nvSpPr>
        <p:spPr>
          <a:xfrm rot="19795729">
            <a:off x="2697698" y="4588609"/>
            <a:ext cx="7724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2F5597"/>
                </a:solidFill>
              </a:rPr>
              <a:t>Внешний</a:t>
            </a: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7172AA90-0D1F-2842-AC9C-CAF57BB07F69}"/>
              </a:ext>
            </a:extLst>
          </p:cNvPr>
          <p:cNvSpPr/>
          <p:nvPr/>
        </p:nvSpPr>
        <p:spPr>
          <a:xfrm>
            <a:off x="1473102" y="5841455"/>
            <a:ext cx="3059252" cy="360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60"/>
              </a:lnSpc>
            </a:pPr>
            <a:r>
              <a:rPr lang="ru-RU" sz="2800" b="1" dirty="0">
                <a:solidFill>
                  <a:srgbClr val="FFC000"/>
                </a:solidFill>
              </a:rPr>
              <a:t>1 </a:t>
            </a:r>
            <a:r>
              <a:rPr lang="ru-RU" sz="1600" b="1" dirty="0">
                <a:solidFill>
                  <a:schemeClr val="bg1"/>
                </a:solidFill>
              </a:rPr>
              <a:t>день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3523005-20DF-F74C-84A8-E518A91F2B9C}"/>
              </a:ext>
            </a:extLst>
          </p:cNvPr>
          <p:cNvSpPr txBox="1"/>
          <p:nvPr/>
        </p:nvSpPr>
        <p:spPr>
          <a:xfrm rot="1731258">
            <a:off x="2716727" y="5583123"/>
            <a:ext cx="9699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2F5597"/>
                </a:solidFill>
              </a:rPr>
              <a:t>Внутренний</a:t>
            </a:r>
          </a:p>
        </p:txBody>
      </p:sp>
      <p:grpSp>
        <p:nvGrpSpPr>
          <p:cNvPr id="88" name="Group 237">
            <a:extLst>
              <a:ext uri="{FF2B5EF4-FFF2-40B4-BE49-F238E27FC236}">
                <a16:creationId xmlns:a16="http://schemas.microsoft.com/office/drawing/2014/main" id="{B6B1EA6B-1BDC-EE4F-A538-B0E03B5F13E9}"/>
              </a:ext>
            </a:extLst>
          </p:cNvPr>
          <p:cNvGrpSpPr/>
          <p:nvPr/>
        </p:nvGrpSpPr>
        <p:grpSpPr>
          <a:xfrm>
            <a:off x="335379" y="4747100"/>
            <a:ext cx="914400" cy="1015663"/>
            <a:chOff x="147867" y="1540206"/>
            <a:chExt cx="914400" cy="1015663"/>
          </a:xfrm>
        </p:grpSpPr>
        <p:sp>
          <p:nvSpPr>
            <p:cNvPr id="89" name="Oval 235">
              <a:extLst>
                <a:ext uri="{FF2B5EF4-FFF2-40B4-BE49-F238E27FC236}">
                  <a16:creationId xmlns:a16="http://schemas.microsoft.com/office/drawing/2014/main" id="{6266010A-43F1-E644-B191-105D572571E0}"/>
                </a:ext>
              </a:extLst>
            </p:cNvPr>
            <p:cNvSpPr/>
            <p:nvPr/>
          </p:nvSpPr>
          <p:spPr>
            <a:xfrm>
              <a:off x="147867" y="1577855"/>
              <a:ext cx="914400" cy="9144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B2DA505-68DD-7246-B650-27DBBC924DAC}"/>
                </a:ext>
              </a:extLst>
            </p:cNvPr>
            <p:cNvSpPr txBox="1"/>
            <p:nvPr/>
          </p:nvSpPr>
          <p:spPr>
            <a:xfrm>
              <a:off x="385059" y="1540206"/>
              <a:ext cx="27704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chemeClr val="bg1"/>
                  </a:solidFill>
                </a:rPr>
                <a:t>!</a:t>
              </a:r>
              <a:endParaRPr lang="ru-RU" sz="6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1" name="Group 231">
            <a:extLst>
              <a:ext uri="{FF2B5EF4-FFF2-40B4-BE49-F238E27FC236}">
                <a16:creationId xmlns:a16="http://schemas.microsoft.com/office/drawing/2014/main" id="{A610D573-CF55-4A42-AF07-4B2E1A479C5E}"/>
              </a:ext>
            </a:extLst>
          </p:cNvPr>
          <p:cNvGrpSpPr/>
          <p:nvPr/>
        </p:nvGrpSpPr>
        <p:grpSpPr>
          <a:xfrm>
            <a:off x="11175478" y="4715621"/>
            <a:ext cx="914400" cy="914400"/>
            <a:chOff x="11056682" y="1644071"/>
            <a:chExt cx="914400" cy="914400"/>
          </a:xfrm>
          <a:solidFill>
            <a:schemeClr val="bg1"/>
          </a:solidFill>
        </p:grpSpPr>
        <p:sp>
          <p:nvSpPr>
            <p:cNvPr id="92" name="Oval 227">
              <a:extLst>
                <a:ext uri="{FF2B5EF4-FFF2-40B4-BE49-F238E27FC236}">
                  <a16:creationId xmlns:a16="http://schemas.microsoft.com/office/drawing/2014/main" id="{FF1B19B6-1B34-C44F-ACC4-A67E849C8947}"/>
                </a:ext>
              </a:extLst>
            </p:cNvPr>
            <p:cNvSpPr/>
            <p:nvPr/>
          </p:nvSpPr>
          <p:spPr>
            <a:xfrm>
              <a:off x="11056682" y="1644071"/>
              <a:ext cx="914400" cy="914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3" name="Graphic 157" descr="Bar graph with upward trend">
              <a:extLst>
                <a:ext uri="{FF2B5EF4-FFF2-40B4-BE49-F238E27FC236}">
                  <a16:creationId xmlns:a16="http://schemas.microsoft.com/office/drawing/2014/main" id="{9D0F93E7-FF7A-8540-B38C-E3C6B0F45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06709" y="1712056"/>
              <a:ext cx="730743" cy="730743"/>
            </a:xfrm>
            <a:prstGeom prst="rect">
              <a:avLst/>
            </a:prstGeom>
          </p:spPr>
        </p:pic>
      </p:grpSp>
      <p:cxnSp>
        <p:nvCxnSpPr>
          <p:cNvPr id="94" name="Straight Arrow Connector 182">
            <a:extLst>
              <a:ext uri="{FF2B5EF4-FFF2-40B4-BE49-F238E27FC236}">
                <a16:creationId xmlns:a16="http://schemas.microsoft.com/office/drawing/2014/main" id="{601B6C02-6D8C-664B-9589-390250BC161D}"/>
              </a:ext>
            </a:extLst>
          </p:cNvPr>
          <p:cNvCxnSpPr>
            <a:cxnSpLocks/>
            <a:stCxn id="89" idx="6"/>
            <a:endCxn id="103" idx="2"/>
          </p:cNvCxnSpPr>
          <p:nvPr/>
        </p:nvCxnSpPr>
        <p:spPr>
          <a:xfrm flipV="1">
            <a:off x="1249779" y="5228224"/>
            <a:ext cx="479111" cy="13725"/>
          </a:xfrm>
          <a:prstGeom prst="straightConnector1">
            <a:avLst/>
          </a:prstGeom>
          <a:ln w="38100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186">
            <a:extLst>
              <a:ext uri="{FF2B5EF4-FFF2-40B4-BE49-F238E27FC236}">
                <a16:creationId xmlns:a16="http://schemas.microsoft.com/office/drawing/2014/main" id="{1BADFC5C-B93B-D245-95DC-AEF3573D4618}"/>
              </a:ext>
            </a:extLst>
          </p:cNvPr>
          <p:cNvCxnSpPr>
            <a:cxnSpLocks/>
            <a:stCxn id="69" idx="3"/>
            <a:endCxn id="93" idx="1"/>
          </p:cNvCxnSpPr>
          <p:nvPr/>
        </p:nvCxnSpPr>
        <p:spPr>
          <a:xfrm>
            <a:off x="10330491" y="5144139"/>
            <a:ext cx="895014" cy="4839"/>
          </a:xfrm>
          <a:prstGeom prst="straightConnector1">
            <a:avLst/>
          </a:prstGeom>
          <a:ln w="38100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187">
            <a:extLst>
              <a:ext uri="{FF2B5EF4-FFF2-40B4-BE49-F238E27FC236}">
                <a16:creationId xmlns:a16="http://schemas.microsoft.com/office/drawing/2014/main" id="{59673F7B-5A79-774F-8E7F-F2EDBA8909D0}"/>
              </a:ext>
            </a:extLst>
          </p:cNvPr>
          <p:cNvCxnSpPr>
            <a:cxnSpLocks/>
            <a:stCxn id="104" idx="3"/>
            <a:endCxn id="81" idx="1"/>
          </p:cNvCxnSpPr>
          <p:nvPr/>
        </p:nvCxnSpPr>
        <p:spPr>
          <a:xfrm>
            <a:off x="2614459" y="5178998"/>
            <a:ext cx="1100509" cy="617570"/>
          </a:xfrm>
          <a:prstGeom prst="straightConnector1">
            <a:avLst/>
          </a:prstGeom>
          <a:ln w="38100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188">
            <a:extLst>
              <a:ext uri="{FF2B5EF4-FFF2-40B4-BE49-F238E27FC236}">
                <a16:creationId xmlns:a16="http://schemas.microsoft.com/office/drawing/2014/main" id="{C2BB68DE-C3CE-0C4C-B5D7-0715B82BDFFB}"/>
              </a:ext>
            </a:extLst>
          </p:cNvPr>
          <p:cNvCxnSpPr>
            <a:cxnSpLocks/>
            <a:stCxn id="104" idx="3"/>
            <a:endCxn id="84" idx="1"/>
          </p:cNvCxnSpPr>
          <p:nvPr/>
        </p:nvCxnSpPr>
        <p:spPr>
          <a:xfrm flipV="1">
            <a:off x="2614459" y="4576473"/>
            <a:ext cx="1100509" cy="602525"/>
          </a:xfrm>
          <a:prstGeom prst="straightConnector1">
            <a:avLst/>
          </a:prstGeom>
          <a:ln w="38100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189">
            <a:extLst>
              <a:ext uri="{FF2B5EF4-FFF2-40B4-BE49-F238E27FC236}">
                <a16:creationId xmlns:a16="http://schemas.microsoft.com/office/drawing/2014/main" id="{73C9973D-0E1A-C545-83E6-7C577975210A}"/>
              </a:ext>
            </a:extLst>
          </p:cNvPr>
          <p:cNvCxnSpPr>
            <a:cxnSpLocks/>
            <a:stCxn id="84" idx="3"/>
            <a:endCxn id="71" idx="2"/>
          </p:cNvCxnSpPr>
          <p:nvPr/>
        </p:nvCxnSpPr>
        <p:spPr>
          <a:xfrm>
            <a:off x="4808933" y="4576473"/>
            <a:ext cx="847676" cy="651751"/>
          </a:xfrm>
          <a:prstGeom prst="straightConnector1">
            <a:avLst/>
          </a:prstGeom>
          <a:ln w="38100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190">
            <a:extLst>
              <a:ext uri="{FF2B5EF4-FFF2-40B4-BE49-F238E27FC236}">
                <a16:creationId xmlns:a16="http://schemas.microsoft.com/office/drawing/2014/main" id="{E8B2F528-7D4C-0E45-8082-41923CD565B8}"/>
              </a:ext>
            </a:extLst>
          </p:cNvPr>
          <p:cNvCxnSpPr>
            <a:cxnSpLocks/>
            <a:stCxn id="81" idx="3"/>
            <a:endCxn id="73" idx="1"/>
          </p:cNvCxnSpPr>
          <p:nvPr/>
        </p:nvCxnSpPr>
        <p:spPr>
          <a:xfrm flipV="1">
            <a:off x="4738003" y="5211370"/>
            <a:ext cx="911346" cy="585198"/>
          </a:xfrm>
          <a:prstGeom prst="straightConnector1">
            <a:avLst/>
          </a:prstGeom>
          <a:ln w="38100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191">
            <a:extLst>
              <a:ext uri="{FF2B5EF4-FFF2-40B4-BE49-F238E27FC236}">
                <a16:creationId xmlns:a16="http://schemas.microsoft.com/office/drawing/2014/main" id="{7BDF56DD-A5EB-7E4B-A40E-E4A943D4F48C}"/>
              </a:ext>
            </a:extLst>
          </p:cNvPr>
          <p:cNvCxnSpPr>
            <a:cxnSpLocks/>
            <a:stCxn id="73" idx="3"/>
            <a:endCxn id="78" idx="1"/>
          </p:cNvCxnSpPr>
          <p:nvPr/>
        </p:nvCxnSpPr>
        <p:spPr>
          <a:xfrm flipV="1">
            <a:off x="6566107" y="5207786"/>
            <a:ext cx="701704" cy="3584"/>
          </a:xfrm>
          <a:prstGeom prst="straightConnector1">
            <a:avLst/>
          </a:prstGeom>
          <a:ln w="38100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92">
            <a:extLst>
              <a:ext uri="{FF2B5EF4-FFF2-40B4-BE49-F238E27FC236}">
                <a16:creationId xmlns:a16="http://schemas.microsoft.com/office/drawing/2014/main" id="{8217DF4D-1098-AA44-B3D4-9FBC2D6A8475}"/>
              </a:ext>
            </a:extLst>
          </p:cNvPr>
          <p:cNvCxnSpPr>
            <a:cxnSpLocks/>
            <a:stCxn id="78" idx="3"/>
            <a:endCxn id="68" idx="2"/>
          </p:cNvCxnSpPr>
          <p:nvPr/>
        </p:nvCxnSpPr>
        <p:spPr>
          <a:xfrm flipV="1">
            <a:off x="8493868" y="5206958"/>
            <a:ext cx="804679" cy="828"/>
          </a:xfrm>
          <a:prstGeom prst="straightConnector1">
            <a:avLst/>
          </a:prstGeom>
          <a:ln w="38100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 175">
            <a:extLst>
              <a:ext uri="{FF2B5EF4-FFF2-40B4-BE49-F238E27FC236}">
                <a16:creationId xmlns:a16="http://schemas.microsoft.com/office/drawing/2014/main" id="{4307012D-6467-DC40-85D8-31E89556E3ED}"/>
              </a:ext>
            </a:extLst>
          </p:cNvPr>
          <p:cNvGrpSpPr/>
          <p:nvPr/>
        </p:nvGrpSpPr>
        <p:grpSpPr>
          <a:xfrm>
            <a:off x="1728890" y="4771024"/>
            <a:ext cx="914400" cy="914400"/>
            <a:chOff x="1413782" y="1608481"/>
            <a:chExt cx="914400" cy="914400"/>
          </a:xfrm>
        </p:grpSpPr>
        <p:sp>
          <p:nvSpPr>
            <p:cNvPr id="103" name="Oval 169">
              <a:extLst>
                <a:ext uri="{FF2B5EF4-FFF2-40B4-BE49-F238E27FC236}">
                  <a16:creationId xmlns:a16="http://schemas.microsoft.com/office/drawing/2014/main" id="{6EE33421-E736-F04A-8A90-79A26E720C6E}"/>
                </a:ext>
              </a:extLst>
            </p:cNvPr>
            <p:cNvSpPr/>
            <p:nvPr/>
          </p:nvSpPr>
          <p:spPr>
            <a:xfrm>
              <a:off x="1413782" y="1608481"/>
              <a:ext cx="914400" cy="914400"/>
            </a:xfrm>
            <a:prstGeom prst="ellipse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Скругленный прямоугольник 103">
              <a:extLst>
                <a:ext uri="{FF2B5EF4-FFF2-40B4-BE49-F238E27FC236}">
                  <a16:creationId xmlns:a16="http://schemas.microsoft.com/office/drawing/2014/main" id="{7077F279-B1BB-9D4D-BD69-1A0E5491BDCA}"/>
                </a:ext>
              </a:extLst>
            </p:cNvPr>
            <p:cNvSpPr/>
            <p:nvPr/>
          </p:nvSpPr>
          <p:spPr>
            <a:xfrm>
              <a:off x="1455715" y="1702032"/>
              <a:ext cx="843636" cy="62884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lt1"/>
                  </a:solidFill>
                  <a:latin typeface="Century Gothic" panose="020B0502020202020204" pitchFamily="34" charset="0"/>
                </a:rPr>
                <a:t>Создать</a:t>
              </a:r>
            </a:p>
            <a:p>
              <a:pPr algn="ctr"/>
              <a:r>
                <a:rPr lang="ru-RU" sz="1000" dirty="0">
                  <a:latin typeface="Century Gothic" panose="020B0502020202020204" pitchFamily="34" charset="0"/>
                </a:rPr>
                <a:t>Паспорт</a:t>
              </a:r>
              <a:r>
                <a:rPr lang="ru-RU" sz="900" dirty="0">
                  <a:latin typeface="Century Gothic" panose="020B0502020202020204" pitchFamily="34" charset="0"/>
                </a:rPr>
                <a:t> проекта</a:t>
              </a:r>
              <a:endParaRPr lang="ru-RU" sz="900" dirty="0">
                <a:solidFill>
                  <a:schemeClr val="lt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BD1ACA3C-47AC-1647-9ADB-DE245D4DFBEC}"/>
              </a:ext>
            </a:extLst>
          </p:cNvPr>
          <p:cNvSpPr/>
          <p:nvPr/>
        </p:nvSpPr>
        <p:spPr>
          <a:xfrm>
            <a:off x="3857707" y="6339103"/>
            <a:ext cx="911346" cy="360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60"/>
              </a:lnSpc>
            </a:pPr>
            <a:r>
              <a:rPr lang="ru-RU" sz="2800" b="1" dirty="0">
                <a:solidFill>
                  <a:srgbClr val="FFC000"/>
                </a:solidFill>
              </a:rPr>
              <a:t>3 </a:t>
            </a:r>
            <a:r>
              <a:rPr lang="ru-RU" sz="1600" b="1" dirty="0">
                <a:solidFill>
                  <a:schemeClr val="bg1"/>
                </a:solidFill>
              </a:rPr>
              <a:t>дня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67372E2E-89DE-624F-989E-B8B82A633584}"/>
              </a:ext>
            </a:extLst>
          </p:cNvPr>
          <p:cNvSpPr/>
          <p:nvPr/>
        </p:nvSpPr>
        <p:spPr>
          <a:xfrm>
            <a:off x="5657831" y="5784533"/>
            <a:ext cx="1268609" cy="360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60"/>
              </a:lnSpc>
            </a:pPr>
            <a:r>
              <a:rPr lang="en-US" sz="2800" b="1" dirty="0">
                <a:solidFill>
                  <a:srgbClr val="FFC000"/>
                </a:solidFill>
              </a:rPr>
              <a:t>&lt;3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r>
              <a:rPr lang="ru-RU" sz="1600" b="1" dirty="0">
                <a:solidFill>
                  <a:schemeClr val="bg1"/>
                </a:solidFill>
              </a:rPr>
              <a:t>дней</a:t>
            </a: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DCBC2A29-22E6-DA4B-A46E-23006F1BC96D}"/>
              </a:ext>
            </a:extLst>
          </p:cNvPr>
          <p:cNvSpPr/>
          <p:nvPr/>
        </p:nvSpPr>
        <p:spPr>
          <a:xfrm>
            <a:off x="7584391" y="5758897"/>
            <a:ext cx="921643" cy="360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60"/>
              </a:lnSpc>
            </a:pPr>
            <a:r>
              <a:rPr lang="ru-RU" sz="2800" b="1" dirty="0">
                <a:solidFill>
                  <a:srgbClr val="FFC000"/>
                </a:solidFill>
              </a:rPr>
              <a:t>3 </a:t>
            </a:r>
            <a:r>
              <a:rPr lang="ru-RU" sz="1600" b="1" dirty="0">
                <a:solidFill>
                  <a:schemeClr val="bg1"/>
                </a:solidFill>
              </a:rPr>
              <a:t>дня</a:t>
            </a:r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4586E766-8B95-C947-BE0A-9E7CE901F995}"/>
              </a:ext>
            </a:extLst>
          </p:cNvPr>
          <p:cNvSpPr/>
          <p:nvPr/>
        </p:nvSpPr>
        <p:spPr>
          <a:xfrm>
            <a:off x="9093572" y="5770507"/>
            <a:ext cx="13243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760"/>
              </a:lnSpc>
            </a:pPr>
            <a:r>
              <a:rPr lang="en-US" sz="1600" b="1" dirty="0">
                <a:solidFill>
                  <a:schemeClr val="bg1"/>
                </a:solidFill>
              </a:rPr>
              <a:t>Online </a:t>
            </a:r>
            <a:endParaRPr lang="ru-RU" sz="1600" b="1" dirty="0">
              <a:solidFill>
                <a:schemeClr val="bg1"/>
              </a:solidFill>
            </a:endParaRPr>
          </a:p>
          <a:p>
            <a:pPr algn="ctr">
              <a:lnSpc>
                <a:spcPts val="1760"/>
              </a:lnSpc>
            </a:pPr>
            <a:r>
              <a:rPr lang="ru-RU" sz="1600" b="1" dirty="0">
                <a:solidFill>
                  <a:schemeClr val="bg1"/>
                </a:solidFill>
              </a:rPr>
              <a:t>мониторинг</a:t>
            </a: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7DFFDBF3-BDDC-F046-A178-64E603ACDF1F}"/>
              </a:ext>
            </a:extLst>
          </p:cNvPr>
          <p:cNvSpPr/>
          <p:nvPr/>
        </p:nvSpPr>
        <p:spPr>
          <a:xfrm>
            <a:off x="3393809" y="3771346"/>
            <a:ext cx="3059252" cy="360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60"/>
              </a:lnSpc>
            </a:pPr>
            <a:r>
              <a:rPr lang="en-US" sz="2800" b="1" dirty="0">
                <a:solidFill>
                  <a:srgbClr val="FFC000"/>
                </a:solidFill>
              </a:rPr>
              <a:t>&lt;1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r>
              <a:rPr lang="ru-RU" sz="1600" b="1" dirty="0">
                <a:solidFill>
                  <a:schemeClr val="bg1"/>
                </a:solidFill>
              </a:rPr>
              <a:t>недели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F968F114-B37E-6542-B1A3-70047B86AD87}"/>
              </a:ext>
            </a:extLst>
          </p:cNvPr>
          <p:cNvSpPr/>
          <p:nvPr/>
        </p:nvSpPr>
        <p:spPr>
          <a:xfrm>
            <a:off x="0" y="6605074"/>
            <a:ext cx="559283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>
                <a:solidFill>
                  <a:srgbClr val="00B0F0"/>
                </a:solidFill>
              </a:rPr>
              <a:t>* </a:t>
            </a:r>
            <a:r>
              <a:rPr lang="ru-RU" sz="1000" dirty="0">
                <a:solidFill>
                  <a:srgbClr val="00B0F0"/>
                </a:solidFill>
              </a:rPr>
              <a:t>Данные основываются на пилотном проекте в нефтегазовой компании</a:t>
            </a:r>
          </a:p>
        </p:txBody>
      </p:sp>
      <p:pic>
        <p:nvPicPr>
          <p:cNvPr id="4" name="Graphic 3" descr="Bar graph with downward trend">
            <a:extLst>
              <a:ext uri="{FF2B5EF4-FFF2-40B4-BE49-F238E27FC236}">
                <a16:creationId xmlns:a16="http://schemas.microsoft.com/office/drawing/2014/main" id="{67284818-7C5B-40E4-912B-6A9FA285F4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45599" y="1377963"/>
            <a:ext cx="771289" cy="77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19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EF47EFE-F004-F346-BA1F-FBB79AA15A1A}"/>
              </a:ext>
            </a:extLst>
          </p:cNvPr>
          <p:cNvSpPr/>
          <p:nvPr/>
        </p:nvSpPr>
        <p:spPr>
          <a:xfrm>
            <a:off x="3929447" y="0"/>
            <a:ext cx="826255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C5F724-5C26-6046-9BB8-F104C3E1FD5E}"/>
              </a:ext>
            </a:extLst>
          </p:cNvPr>
          <p:cNvSpPr txBox="1"/>
          <p:nvPr/>
        </p:nvSpPr>
        <p:spPr>
          <a:xfrm>
            <a:off x="587646" y="2145996"/>
            <a:ext cx="2962630" cy="270843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>
                <a:solidFill>
                  <a:srgbClr val="00B0F0"/>
                </a:solidFill>
                <a:latin typeface="Century Gothic" panose="020B0502020202020204" pitchFamily="34" charset="0"/>
              </a:defRPr>
            </a:lvl1pPr>
          </a:lstStyle>
          <a:p>
            <a:pPr>
              <a:lnSpc>
                <a:spcPts val="5080"/>
              </a:lnSpc>
            </a:pPr>
            <a:r>
              <a:rPr lang="ru-RU" sz="13800"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</a:p>
          <a:p>
            <a:pPr>
              <a:lnSpc>
                <a:spcPts val="5080"/>
              </a:lnSpc>
            </a:pPr>
            <a:r>
              <a:rPr lang="ru-RU" sz="5400" dirty="0">
                <a:solidFill>
                  <a:schemeClr val="accent1">
                    <a:lumMod val="75000"/>
                  </a:schemeClr>
                </a:solidFill>
              </a:rPr>
              <a:t>Какую </a:t>
            </a: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</a:rPr>
              <a:t>БОЛЬ</a:t>
            </a:r>
            <a:r>
              <a:rPr lang="ru-RU" sz="5400" dirty="0">
                <a:solidFill>
                  <a:schemeClr val="accent1">
                    <a:lumMod val="75000"/>
                  </a:schemeClr>
                </a:solidFill>
              </a:rPr>
              <a:t> решает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52305600-8234-6F40-9425-BF3A67A0C3DF}"/>
              </a:ext>
            </a:extLst>
          </p:cNvPr>
          <p:cNvSpPr/>
          <p:nvPr/>
        </p:nvSpPr>
        <p:spPr>
          <a:xfrm flipH="1">
            <a:off x="4142910" y="515217"/>
            <a:ext cx="1024992" cy="101566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12C327CA-0A6B-6741-93FE-5BF5B6143FB6}"/>
              </a:ext>
            </a:extLst>
          </p:cNvPr>
          <p:cNvSpPr/>
          <p:nvPr/>
        </p:nvSpPr>
        <p:spPr>
          <a:xfrm flipH="1">
            <a:off x="4160588" y="3460044"/>
            <a:ext cx="1024992" cy="101566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F14E1609-0C21-0944-A77D-A70644360833}"/>
              </a:ext>
            </a:extLst>
          </p:cNvPr>
          <p:cNvSpPr/>
          <p:nvPr/>
        </p:nvSpPr>
        <p:spPr>
          <a:xfrm flipH="1">
            <a:off x="4142910" y="4992407"/>
            <a:ext cx="1024992" cy="101566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7A9CB6E6-261E-0E4E-A84C-F1554643EDAC}"/>
              </a:ext>
            </a:extLst>
          </p:cNvPr>
          <p:cNvSpPr/>
          <p:nvPr/>
        </p:nvSpPr>
        <p:spPr>
          <a:xfrm flipH="1">
            <a:off x="4142910" y="1927681"/>
            <a:ext cx="1024992" cy="101566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921ECFD-C3B5-6C4F-95ED-16D399C20CD9}"/>
              </a:ext>
            </a:extLst>
          </p:cNvPr>
          <p:cNvSpPr/>
          <p:nvPr/>
        </p:nvSpPr>
        <p:spPr>
          <a:xfrm>
            <a:off x="4571999" y="5102507"/>
            <a:ext cx="74382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Единый источник правды при принятии управленческих решений по проектам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ACE4978-D19A-6E45-BAF5-5E7461E7F865}"/>
              </a:ext>
            </a:extLst>
          </p:cNvPr>
          <p:cNvSpPr/>
          <p:nvPr/>
        </p:nvSpPr>
        <p:spPr>
          <a:xfrm>
            <a:off x="4571999" y="629118"/>
            <a:ext cx="72301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Не прозрачность согласования инвестиционных проектов и </a:t>
            </a:r>
            <a:r>
              <a:rPr lang="ru-RU" sz="2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рацианализаторских</a:t>
            </a: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 идей сотрудников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F750EA7-A565-AD4B-8B3B-3AB8047983D1}"/>
              </a:ext>
            </a:extLst>
          </p:cNvPr>
          <p:cNvSpPr/>
          <p:nvPr/>
        </p:nvSpPr>
        <p:spPr>
          <a:xfrm>
            <a:off x="4445654" y="2069725"/>
            <a:ext cx="72301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Унификация показателей и проектных документов при расчетах и согласованиях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B72BEAE-1054-0E42-8C62-0F0BB11035F3}"/>
              </a:ext>
            </a:extLst>
          </p:cNvPr>
          <p:cNvSpPr/>
          <p:nvPr/>
        </p:nvSpPr>
        <p:spPr>
          <a:xfrm>
            <a:off x="4571998" y="3614460"/>
            <a:ext cx="72301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Учет и мониторинг одинаковых или пересекающихся проектов от нескольких управлений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1397206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8AC329D-2D53-B746-81C9-03552D8CAD2C}"/>
              </a:ext>
            </a:extLst>
          </p:cNvPr>
          <p:cNvSpPr/>
          <p:nvPr/>
        </p:nvSpPr>
        <p:spPr>
          <a:xfrm>
            <a:off x="3472503" y="346188"/>
            <a:ext cx="7699185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80"/>
              </a:lnSpc>
            </a:pPr>
            <a:r>
              <a:rPr lang="ru-RU" sz="54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РЕШАЕМЫЕ ЗАДАЧИ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F64A37C-6257-F840-8971-A4B4D604D986}"/>
              </a:ext>
            </a:extLst>
          </p:cNvPr>
          <p:cNvSpPr/>
          <p:nvPr/>
        </p:nvSpPr>
        <p:spPr>
          <a:xfrm>
            <a:off x="3973987" y="4380992"/>
            <a:ext cx="196368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Техническая экспертиза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EF5DC24-3FBE-3C47-891B-7551C7A45378}"/>
              </a:ext>
            </a:extLst>
          </p:cNvPr>
          <p:cNvSpPr/>
          <p:nvPr/>
        </p:nvSpPr>
        <p:spPr>
          <a:xfrm>
            <a:off x="39576" y="4754094"/>
            <a:ext cx="242948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Экономическая экспертиза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9340AC57-70F7-B44E-8C86-264373CDB05E}"/>
              </a:ext>
            </a:extLst>
          </p:cNvPr>
          <p:cNvSpPr/>
          <p:nvPr/>
        </p:nvSpPr>
        <p:spPr>
          <a:xfrm>
            <a:off x="-347407" y="3400570"/>
            <a:ext cx="3121640" cy="111941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80"/>
              </a:lnSpc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Согласование /мониторинг проектов</a:t>
            </a:r>
          </a:p>
          <a:p>
            <a:pPr algn="ctr">
              <a:lnSpc>
                <a:spcPts val="2280"/>
              </a:lnSpc>
            </a:pPr>
            <a:endParaRPr lang="ru-RU" sz="24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5BB309C9-F247-0C48-B5F6-8B81A7645FBB}"/>
              </a:ext>
            </a:extLst>
          </p:cNvPr>
          <p:cNvSpPr/>
          <p:nvPr/>
        </p:nvSpPr>
        <p:spPr>
          <a:xfrm>
            <a:off x="-140246" y="704555"/>
            <a:ext cx="2951620" cy="97868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80"/>
              </a:lnSpc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Умная аналитика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A71D9CE-5FD4-4D4B-BF22-E6B93788758C}"/>
              </a:ext>
            </a:extLst>
          </p:cNvPr>
          <p:cNvSpPr/>
          <p:nvPr/>
        </p:nvSpPr>
        <p:spPr>
          <a:xfrm>
            <a:off x="941114" y="1894134"/>
            <a:ext cx="236910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Анализ востребованности видов услуг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9E0BC89-A0F7-7445-AA26-272BAA154E73}"/>
              </a:ext>
            </a:extLst>
          </p:cNvPr>
          <p:cNvSpPr/>
          <p:nvPr/>
        </p:nvSpPr>
        <p:spPr>
          <a:xfrm>
            <a:off x="4066300" y="1176429"/>
            <a:ext cx="2482700" cy="961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Ранжирование подрядных организаций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3D55789-8D82-8140-BB8A-00082B5B6761}"/>
              </a:ext>
            </a:extLst>
          </p:cNvPr>
          <p:cNvSpPr/>
          <p:nvPr/>
        </p:nvSpPr>
        <p:spPr>
          <a:xfrm>
            <a:off x="3023589" y="3264918"/>
            <a:ext cx="261497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Рейтингование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утвержденных проектов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2AB9C1F3-7CE3-034E-9A25-EC973030F484}"/>
              </a:ext>
            </a:extLst>
          </p:cNvPr>
          <p:cNvSpPr/>
          <p:nvPr/>
        </p:nvSpPr>
        <p:spPr>
          <a:xfrm>
            <a:off x="9482719" y="1750974"/>
            <a:ext cx="2910430" cy="9144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80"/>
              </a:lnSpc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Формирование отчетности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EF04B6F-0D44-4442-8CE8-80B54CC325E4}"/>
              </a:ext>
            </a:extLst>
          </p:cNvPr>
          <p:cNvSpPr/>
          <p:nvPr/>
        </p:nvSpPr>
        <p:spPr>
          <a:xfrm>
            <a:off x="7590901" y="1834137"/>
            <a:ext cx="214018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Статистика согласования проектов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8CBD51-B778-894D-A18D-500E3EB69989}"/>
              </a:ext>
            </a:extLst>
          </p:cNvPr>
          <p:cNvSpPr/>
          <p:nvPr/>
        </p:nvSpPr>
        <p:spPr>
          <a:xfrm>
            <a:off x="9133953" y="3675030"/>
            <a:ext cx="2535987" cy="1131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Отчетность по подрядным организациям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C1B34D1-8163-F348-9964-A04CBCD49747}"/>
              </a:ext>
            </a:extLst>
          </p:cNvPr>
          <p:cNvSpPr/>
          <p:nvPr/>
        </p:nvSpPr>
        <p:spPr>
          <a:xfrm>
            <a:off x="7616109" y="4891376"/>
            <a:ext cx="260173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Составление документации (служебные записки и </a:t>
            </a:r>
            <a:r>
              <a:rPr lang="ru-RU" sz="1400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тд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)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B3E60BE-407F-C042-BFBB-0BB9BB40CF12}"/>
              </a:ext>
            </a:extLst>
          </p:cNvPr>
          <p:cNvCxnSpPr>
            <a:cxnSpLocks/>
          </p:cNvCxnSpPr>
          <p:nvPr/>
        </p:nvCxnSpPr>
        <p:spPr>
          <a:xfrm>
            <a:off x="6781896" y="1729045"/>
            <a:ext cx="0" cy="505174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DAAE4A36-49D2-1A4F-B335-1DFD90169C04}"/>
              </a:ext>
            </a:extLst>
          </p:cNvPr>
          <p:cNvCxnSpPr>
            <a:cxnSpLocks/>
          </p:cNvCxnSpPr>
          <p:nvPr/>
        </p:nvCxnSpPr>
        <p:spPr>
          <a:xfrm flipH="1">
            <a:off x="2800405" y="2391866"/>
            <a:ext cx="1193548" cy="169647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4E5182E2-646E-8749-BC99-07242E13AC54}"/>
              </a:ext>
            </a:extLst>
          </p:cNvPr>
          <p:cNvCxnSpPr>
            <a:cxnSpLocks/>
          </p:cNvCxnSpPr>
          <p:nvPr/>
        </p:nvCxnSpPr>
        <p:spPr>
          <a:xfrm flipH="1">
            <a:off x="6797938" y="2718717"/>
            <a:ext cx="3787249" cy="204644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2A09B1D8-6DB1-814F-A906-C3EA76E154EC}"/>
              </a:ext>
            </a:extLst>
          </p:cNvPr>
          <p:cNvCxnSpPr>
            <a:cxnSpLocks/>
          </p:cNvCxnSpPr>
          <p:nvPr/>
        </p:nvCxnSpPr>
        <p:spPr>
          <a:xfrm flipH="1" flipV="1">
            <a:off x="8991469" y="3586876"/>
            <a:ext cx="1048643" cy="263883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50085A0A-033E-314F-BC3F-1AA84AA2CCBD}"/>
              </a:ext>
            </a:extLst>
          </p:cNvPr>
          <p:cNvCxnSpPr>
            <a:cxnSpLocks/>
          </p:cNvCxnSpPr>
          <p:nvPr/>
        </p:nvCxnSpPr>
        <p:spPr>
          <a:xfrm flipH="1" flipV="1">
            <a:off x="7536037" y="4369258"/>
            <a:ext cx="1240149" cy="395901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8E0053DE-9EE9-2C47-80DB-909BB46AA841}"/>
              </a:ext>
            </a:extLst>
          </p:cNvPr>
          <p:cNvCxnSpPr>
            <a:cxnSpLocks/>
          </p:cNvCxnSpPr>
          <p:nvPr/>
        </p:nvCxnSpPr>
        <p:spPr>
          <a:xfrm flipH="1" flipV="1">
            <a:off x="1254320" y="4486431"/>
            <a:ext cx="5543619" cy="1950946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8DE7C88B-779B-8D47-8262-5C48E6F104DA}"/>
              </a:ext>
            </a:extLst>
          </p:cNvPr>
          <p:cNvCxnSpPr>
            <a:cxnSpLocks/>
          </p:cNvCxnSpPr>
          <p:nvPr/>
        </p:nvCxnSpPr>
        <p:spPr>
          <a:xfrm flipH="1" flipV="1">
            <a:off x="2363794" y="1764150"/>
            <a:ext cx="4434143" cy="1732609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ADF3BE91-CBA4-2249-A093-77F3AEABA655}"/>
              </a:ext>
            </a:extLst>
          </p:cNvPr>
          <p:cNvCxnSpPr>
            <a:cxnSpLocks/>
          </p:cNvCxnSpPr>
          <p:nvPr/>
        </p:nvCxnSpPr>
        <p:spPr>
          <a:xfrm flipH="1">
            <a:off x="4521476" y="3224414"/>
            <a:ext cx="1595692" cy="134746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F6DF733C-5D4B-7C4D-8D3B-C320DE46614A}"/>
              </a:ext>
            </a:extLst>
          </p:cNvPr>
          <p:cNvCxnSpPr>
            <a:cxnSpLocks/>
          </p:cNvCxnSpPr>
          <p:nvPr/>
        </p:nvCxnSpPr>
        <p:spPr>
          <a:xfrm flipH="1">
            <a:off x="8322772" y="2795821"/>
            <a:ext cx="330339" cy="1131147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3D78FBE8-AD10-EE40-BDA4-168978F5AD1D}"/>
              </a:ext>
            </a:extLst>
          </p:cNvPr>
          <p:cNvCxnSpPr>
            <a:cxnSpLocks/>
          </p:cNvCxnSpPr>
          <p:nvPr/>
        </p:nvCxnSpPr>
        <p:spPr>
          <a:xfrm flipH="1">
            <a:off x="2150245" y="5264473"/>
            <a:ext cx="1322258" cy="50406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DB53C615-6F22-DF4B-B160-2A1EACC8DD5B}"/>
              </a:ext>
            </a:extLst>
          </p:cNvPr>
          <p:cNvCxnSpPr>
            <a:cxnSpLocks/>
          </p:cNvCxnSpPr>
          <p:nvPr/>
        </p:nvCxnSpPr>
        <p:spPr>
          <a:xfrm flipH="1">
            <a:off x="3554736" y="5844789"/>
            <a:ext cx="1488199" cy="124251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125C7B25-80B7-824A-93AC-62181D326DC7}"/>
              </a:ext>
            </a:extLst>
          </p:cNvPr>
          <p:cNvCxnSpPr>
            <a:cxnSpLocks/>
          </p:cNvCxnSpPr>
          <p:nvPr/>
        </p:nvCxnSpPr>
        <p:spPr>
          <a:xfrm>
            <a:off x="5606683" y="5050888"/>
            <a:ext cx="467373" cy="1131147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832388AA-6EE7-A94E-A485-A8E0A72B67C1}"/>
              </a:ext>
            </a:extLst>
          </p:cNvPr>
          <p:cNvCxnSpPr>
            <a:cxnSpLocks/>
          </p:cNvCxnSpPr>
          <p:nvPr/>
        </p:nvCxnSpPr>
        <p:spPr>
          <a:xfrm>
            <a:off x="5222755" y="2008180"/>
            <a:ext cx="383928" cy="1006895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73CE5CFC-8F96-404C-B934-77B3F21ACD5C}"/>
              </a:ext>
            </a:extLst>
          </p:cNvPr>
          <p:cNvSpPr/>
          <p:nvPr/>
        </p:nvSpPr>
        <p:spPr>
          <a:xfrm>
            <a:off x="2058118" y="5805776"/>
            <a:ext cx="242948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Анализ чувствительности проектов</a:t>
            </a: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C824AB84-422C-7C4C-8A7B-A09CF55ADD13}"/>
              </a:ext>
            </a:extLst>
          </p:cNvPr>
          <p:cNvSpPr/>
          <p:nvPr/>
        </p:nvSpPr>
        <p:spPr>
          <a:xfrm>
            <a:off x="10401947" y="2591314"/>
            <a:ext cx="288114" cy="288114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3F649FF9-F448-FA46-888E-99F72E4F6DBB}"/>
              </a:ext>
            </a:extLst>
          </p:cNvPr>
          <p:cNvSpPr/>
          <p:nvPr/>
        </p:nvSpPr>
        <p:spPr>
          <a:xfrm>
            <a:off x="1172046" y="4405050"/>
            <a:ext cx="288114" cy="288114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9EAC2457-0AA0-CC48-9CF1-2D6031B4D4E4}"/>
              </a:ext>
            </a:extLst>
          </p:cNvPr>
          <p:cNvSpPr/>
          <p:nvPr/>
        </p:nvSpPr>
        <p:spPr>
          <a:xfrm>
            <a:off x="2219736" y="1637006"/>
            <a:ext cx="288114" cy="288114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D1FC78DA-93AD-BC40-B322-190BAAB58DC8}"/>
              </a:ext>
            </a:extLst>
          </p:cNvPr>
          <p:cNvSpPr/>
          <p:nvPr/>
        </p:nvSpPr>
        <p:spPr>
          <a:xfrm>
            <a:off x="8548468" y="2707003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7A2713F6-F4A9-0C44-A302-CFC681262591}"/>
              </a:ext>
            </a:extLst>
          </p:cNvPr>
          <p:cNvSpPr/>
          <p:nvPr/>
        </p:nvSpPr>
        <p:spPr>
          <a:xfrm>
            <a:off x="9937571" y="3757830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A7E0644E-2CFD-C140-8DEB-47E294573AEA}"/>
              </a:ext>
            </a:extLst>
          </p:cNvPr>
          <p:cNvSpPr/>
          <p:nvPr/>
        </p:nvSpPr>
        <p:spPr>
          <a:xfrm>
            <a:off x="8644067" y="4693164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2FDECEC3-ED70-B041-997D-C6837F9ACB83}"/>
              </a:ext>
            </a:extLst>
          </p:cNvPr>
          <p:cNvSpPr/>
          <p:nvPr/>
        </p:nvSpPr>
        <p:spPr>
          <a:xfrm>
            <a:off x="5533922" y="5019628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id="{36D0A45E-87D6-5949-9E8F-0AB6448199B7}"/>
              </a:ext>
            </a:extLst>
          </p:cNvPr>
          <p:cNvSpPr/>
          <p:nvPr/>
        </p:nvSpPr>
        <p:spPr>
          <a:xfrm>
            <a:off x="3408957" y="5897037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79B71671-04F4-5B46-9DB1-15C76B672E93}"/>
              </a:ext>
            </a:extLst>
          </p:cNvPr>
          <p:cNvSpPr/>
          <p:nvPr/>
        </p:nvSpPr>
        <p:spPr>
          <a:xfrm>
            <a:off x="2075065" y="5220994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347CC1B3-A2D0-2B43-B616-4049C3829F04}"/>
              </a:ext>
            </a:extLst>
          </p:cNvPr>
          <p:cNvSpPr/>
          <p:nvPr/>
        </p:nvSpPr>
        <p:spPr>
          <a:xfrm>
            <a:off x="4451501" y="3270549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99589551-FC65-9E45-8AE0-20B4323E9958}"/>
              </a:ext>
            </a:extLst>
          </p:cNvPr>
          <p:cNvSpPr/>
          <p:nvPr/>
        </p:nvSpPr>
        <p:spPr>
          <a:xfrm>
            <a:off x="2709281" y="2467946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28F6396D-477B-6F4C-BBFB-C4D206750A34}"/>
              </a:ext>
            </a:extLst>
          </p:cNvPr>
          <p:cNvSpPr/>
          <p:nvPr/>
        </p:nvSpPr>
        <p:spPr>
          <a:xfrm>
            <a:off x="5166833" y="2018406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B5D5E13A-82B2-424E-877A-DFFA117D8FCA}"/>
              </a:ext>
            </a:extLst>
          </p:cNvPr>
          <p:cNvSpPr/>
          <p:nvPr/>
        </p:nvSpPr>
        <p:spPr>
          <a:xfrm>
            <a:off x="6675143" y="1729045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300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реугольник 11">
            <a:extLst>
              <a:ext uri="{FF2B5EF4-FFF2-40B4-BE49-F238E27FC236}">
                <a16:creationId xmlns:a16="http://schemas.microsoft.com/office/drawing/2014/main" id="{35671B6F-5DC7-4944-9778-391BF1909852}"/>
              </a:ext>
            </a:extLst>
          </p:cNvPr>
          <p:cNvSpPr/>
          <p:nvPr/>
        </p:nvSpPr>
        <p:spPr>
          <a:xfrm rot="10800000">
            <a:off x="-5152918" y="0"/>
            <a:ext cx="11223249" cy="7472363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F384323-9460-9445-85D2-E4A5FB380384}"/>
              </a:ext>
            </a:extLst>
          </p:cNvPr>
          <p:cNvSpPr/>
          <p:nvPr/>
        </p:nvSpPr>
        <p:spPr>
          <a:xfrm>
            <a:off x="458706" y="1090231"/>
            <a:ext cx="4785583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80"/>
              </a:lnSpc>
            </a:pPr>
            <a:r>
              <a:rPr lang="ru-RU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КОНЦЕПЦИЯ РЕШЕНИЯ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8D9FF7A8-807E-4F25-BBD8-E9A998FCFF0A}"/>
              </a:ext>
            </a:extLst>
          </p:cNvPr>
          <p:cNvSpPr/>
          <p:nvPr/>
        </p:nvSpPr>
        <p:spPr>
          <a:xfrm>
            <a:off x="6762807" y="2411332"/>
            <a:ext cx="2531758" cy="2546369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D8E0A37-2229-478B-87CA-2F72A4741F8F}"/>
              </a:ext>
            </a:extLst>
          </p:cNvPr>
          <p:cNvSpPr/>
          <p:nvPr/>
        </p:nvSpPr>
        <p:spPr>
          <a:xfrm>
            <a:off x="7137759" y="1477635"/>
            <a:ext cx="1781849" cy="961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Топ менеджмент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36203DE-B175-45ED-9325-ACF12EE731CF}"/>
              </a:ext>
            </a:extLst>
          </p:cNvPr>
          <p:cNvSpPr/>
          <p:nvPr/>
        </p:nvSpPr>
        <p:spPr>
          <a:xfrm>
            <a:off x="9394342" y="3176757"/>
            <a:ext cx="1673515" cy="961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Инициаторы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инвест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проектов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5AAAD15-730B-4A58-AC3C-8553BD1D3413}"/>
              </a:ext>
            </a:extLst>
          </p:cNvPr>
          <p:cNvSpPr/>
          <p:nvPr/>
        </p:nvSpPr>
        <p:spPr>
          <a:xfrm>
            <a:off x="6827428" y="4829841"/>
            <a:ext cx="2482700" cy="961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Эксперты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773E0BF-B7B7-4E3B-8B04-B53EA8C7DC0F}"/>
              </a:ext>
            </a:extLst>
          </p:cNvPr>
          <p:cNvSpPr/>
          <p:nvPr/>
        </p:nvSpPr>
        <p:spPr>
          <a:xfrm>
            <a:off x="4745406" y="3181567"/>
            <a:ext cx="1917624" cy="961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Подрядные организации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9CA23EF-6C36-427A-87E3-9A99A36DBD2A}"/>
              </a:ext>
            </a:extLst>
          </p:cNvPr>
          <p:cNvSpPr/>
          <p:nvPr/>
        </p:nvSpPr>
        <p:spPr>
          <a:xfrm>
            <a:off x="6787333" y="3181567"/>
            <a:ext cx="2482700" cy="961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KPI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591A7F8F-8699-493D-8B3F-F0AFE67FA6F0}"/>
              </a:ext>
            </a:extLst>
          </p:cNvPr>
          <p:cNvSpPr/>
          <p:nvPr/>
        </p:nvSpPr>
        <p:spPr>
          <a:xfrm>
            <a:off x="7924042" y="2308209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FEFC089A-DC8F-44AE-ABA1-A1FC13AA9D48}"/>
              </a:ext>
            </a:extLst>
          </p:cNvPr>
          <p:cNvSpPr/>
          <p:nvPr/>
        </p:nvSpPr>
        <p:spPr>
          <a:xfrm>
            <a:off x="6663030" y="3557499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7B948D05-D8A6-4E05-A71E-B3E30573AE80}"/>
              </a:ext>
            </a:extLst>
          </p:cNvPr>
          <p:cNvSpPr/>
          <p:nvPr/>
        </p:nvSpPr>
        <p:spPr>
          <a:xfrm>
            <a:off x="9189843" y="3557499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082803DC-510E-43F8-8AE4-68219510D4BE}"/>
              </a:ext>
            </a:extLst>
          </p:cNvPr>
          <p:cNvSpPr/>
          <p:nvPr/>
        </p:nvSpPr>
        <p:spPr>
          <a:xfrm>
            <a:off x="7924043" y="4853058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300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:a16="http://schemas.microsoft.com/office/drawing/2014/main" id="{47C6887C-FA92-F845-9AF4-14571734D0EC}"/>
              </a:ext>
            </a:extLst>
          </p:cNvPr>
          <p:cNvSpPr/>
          <p:nvPr/>
        </p:nvSpPr>
        <p:spPr>
          <a:xfrm>
            <a:off x="7694577" y="1177069"/>
            <a:ext cx="2531758" cy="2546369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A77DA22-EA53-0749-A8D8-D11025C102DD}"/>
              </a:ext>
            </a:extLst>
          </p:cNvPr>
          <p:cNvSpPr/>
          <p:nvPr/>
        </p:nvSpPr>
        <p:spPr>
          <a:xfrm>
            <a:off x="8069529" y="243372"/>
            <a:ext cx="1781849" cy="961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Топ менеджмент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348F89E-6D0D-B947-842B-7B55643F1BE2}"/>
              </a:ext>
            </a:extLst>
          </p:cNvPr>
          <p:cNvSpPr/>
          <p:nvPr/>
        </p:nvSpPr>
        <p:spPr>
          <a:xfrm>
            <a:off x="10326112" y="1942494"/>
            <a:ext cx="1673515" cy="961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Инициаторы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инвест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проектов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30374AA-F12A-FA48-A15C-44F9DE6E27BF}"/>
              </a:ext>
            </a:extLst>
          </p:cNvPr>
          <p:cNvSpPr/>
          <p:nvPr/>
        </p:nvSpPr>
        <p:spPr>
          <a:xfrm>
            <a:off x="7759198" y="3595578"/>
            <a:ext cx="2482700" cy="961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Эксперты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D855367-88F1-F54D-BEA2-6E52EE7F6BB0}"/>
              </a:ext>
            </a:extLst>
          </p:cNvPr>
          <p:cNvSpPr/>
          <p:nvPr/>
        </p:nvSpPr>
        <p:spPr>
          <a:xfrm>
            <a:off x="5677176" y="1947304"/>
            <a:ext cx="1917624" cy="961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Подрядные организации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72FA30F-B10E-7A4B-9452-48FAA3F3BD8C}"/>
              </a:ext>
            </a:extLst>
          </p:cNvPr>
          <p:cNvSpPr/>
          <p:nvPr/>
        </p:nvSpPr>
        <p:spPr>
          <a:xfrm>
            <a:off x="7719103" y="1947304"/>
            <a:ext cx="2482700" cy="961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KPI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9FE6083C-9A7F-0D4C-A362-A0BB49A6795D}"/>
              </a:ext>
            </a:extLst>
          </p:cNvPr>
          <p:cNvSpPr/>
          <p:nvPr/>
        </p:nvSpPr>
        <p:spPr>
          <a:xfrm>
            <a:off x="8855812" y="1073946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74C4F6E-EC0C-514F-9107-6C1E4DD89B12}"/>
              </a:ext>
            </a:extLst>
          </p:cNvPr>
          <p:cNvSpPr/>
          <p:nvPr/>
        </p:nvSpPr>
        <p:spPr>
          <a:xfrm>
            <a:off x="7594800" y="2323236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8255D916-8390-2246-9365-AEA2409BF48F}"/>
              </a:ext>
            </a:extLst>
          </p:cNvPr>
          <p:cNvSpPr/>
          <p:nvPr/>
        </p:nvSpPr>
        <p:spPr>
          <a:xfrm>
            <a:off x="10121613" y="2323236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614FFC8-4C91-BD49-868E-90A7BA3DAF26}"/>
              </a:ext>
            </a:extLst>
          </p:cNvPr>
          <p:cNvSpPr/>
          <p:nvPr/>
        </p:nvSpPr>
        <p:spPr>
          <a:xfrm>
            <a:off x="8855813" y="3618795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Треугольник 11">
            <a:extLst>
              <a:ext uri="{FF2B5EF4-FFF2-40B4-BE49-F238E27FC236}">
                <a16:creationId xmlns:a16="http://schemas.microsoft.com/office/drawing/2014/main" id="{35671B6F-5DC7-4944-9778-391BF1909852}"/>
              </a:ext>
            </a:extLst>
          </p:cNvPr>
          <p:cNvSpPr/>
          <p:nvPr/>
        </p:nvSpPr>
        <p:spPr>
          <a:xfrm rot="10800000">
            <a:off x="-5152918" y="0"/>
            <a:ext cx="11223249" cy="7472363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F384323-9460-9445-85D2-E4A5FB380384}"/>
              </a:ext>
            </a:extLst>
          </p:cNvPr>
          <p:cNvSpPr/>
          <p:nvPr/>
        </p:nvSpPr>
        <p:spPr>
          <a:xfrm>
            <a:off x="1016337" y="421691"/>
            <a:ext cx="5916485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80"/>
              </a:lnSpc>
            </a:pPr>
            <a:r>
              <a:rPr lang="ru-RU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ПРЕИМУЩЕСТВА СИСТЕМЫ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D6BEFB47-C200-4C2D-A789-1AB73779F766}"/>
              </a:ext>
            </a:extLst>
          </p:cNvPr>
          <p:cNvSpPr/>
          <p:nvPr/>
        </p:nvSpPr>
        <p:spPr>
          <a:xfrm>
            <a:off x="763183" y="1991952"/>
            <a:ext cx="148162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9E8F34EC-CFD7-4888-9E3F-1F196AB36F6E}"/>
              </a:ext>
            </a:extLst>
          </p:cNvPr>
          <p:cNvSpPr/>
          <p:nvPr/>
        </p:nvSpPr>
        <p:spPr>
          <a:xfrm>
            <a:off x="768270" y="2590255"/>
            <a:ext cx="148162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6756D51C-D1D9-4506-8C47-812F169C6879}"/>
              </a:ext>
            </a:extLst>
          </p:cNvPr>
          <p:cNvSpPr/>
          <p:nvPr/>
        </p:nvSpPr>
        <p:spPr>
          <a:xfrm>
            <a:off x="763182" y="3306935"/>
            <a:ext cx="148162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698A2560-7B35-418C-BB23-F77F4BFCC5D7}"/>
              </a:ext>
            </a:extLst>
          </p:cNvPr>
          <p:cNvSpPr/>
          <p:nvPr/>
        </p:nvSpPr>
        <p:spPr>
          <a:xfrm>
            <a:off x="752020" y="4025452"/>
            <a:ext cx="148162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53C1E56-40F7-4F81-B990-C7A69D14EC1D}"/>
              </a:ext>
            </a:extLst>
          </p:cNvPr>
          <p:cNvSpPr/>
          <p:nvPr/>
        </p:nvSpPr>
        <p:spPr>
          <a:xfrm>
            <a:off x="1022864" y="5372532"/>
            <a:ext cx="43156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Кастомизация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математических моделей под заказчика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CDE7D4B-5C60-4946-A425-43069E128CEB}"/>
              </a:ext>
            </a:extLst>
          </p:cNvPr>
          <p:cNvSpPr/>
          <p:nvPr/>
        </p:nvSpPr>
        <p:spPr>
          <a:xfrm>
            <a:off x="1022864" y="1911928"/>
            <a:ext cx="4717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Автоматизированное ранжирование проектов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5C1D28B-A4CC-4C4A-AF43-086BD67EE34E}"/>
              </a:ext>
            </a:extLst>
          </p:cNvPr>
          <p:cNvSpPr/>
          <p:nvPr/>
        </p:nvSpPr>
        <p:spPr>
          <a:xfrm>
            <a:off x="1040144" y="2382904"/>
            <a:ext cx="38740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Мониторинг состояния утвержденных проектов и подрядчиков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35354CB-68A9-48AF-BA77-28DFD528045C}"/>
              </a:ext>
            </a:extLst>
          </p:cNvPr>
          <p:cNvSpPr/>
          <p:nvPr/>
        </p:nvSpPr>
        <p:spPr>
          <a:xfrm>
            <a:off x="1040555" y="3072358"/>
            <a:ext cx="44552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Персонализированный алгоритм процесса </a:t>
            </a:r>
          </a:p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принятия решения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D989E5F-B3E8-4C65-864D-0C65EC0AA89E}"/>
              </a:ext>
            </a:extLst>
          </p:cNvPr>
          <p:cNvSpPr/>
          <p:nvPr/>
        </p:nvSpPr>
        <p:spPr>
          <a:xfrm>
            <a:off x="1040144" y="3863329"/>
            <a:ext cx="36436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Для каждого проекта формируется несколько сценариев использования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0F2CCF4-A848-45D0-A13F-86CFFB4B28FD}"/>
              </a:ext>
            </a:extLst>
          </p:cNvPr>
          <p:cNvSpPr/>
          <p:nvPr/>
        </p:nvSpPr>
        <p:spPr>
          <a:xfrm>
            <a:off x="1022864" y="4585164"/>
            <a:ext cx="41644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Платформа разрабатывается как </a:t>
            </a:r>
          </a:p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сервис "одного окна"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5B0EB5AD-B288-4DCB-A25B-302F6AD02CB7}"/>
              </a:ext>
            </a:extLst>
          </p:cNvPr>
          <p:cNvSpPr/>
          <p:nvPr/>
        </p:nvSpPr>
        <p:spPr>
          <a:xfrm>
            <a:off x="752019" y="4742132"/>
            <a:ext cx="148162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67B3BF95-91D1-4D7F-BC38-4D7E7580AB4B}"/>
              </a:ext>
            </a:extLst>
          </p:cNvPr>
          <p:cNvSpPr/>
          <p:nvPr/>
        </p:nvSpPr>
        <p:spPr>
          <a:xfrm>
            <a:off x="768270" y="5489513"/>
            <a:ext cx="148162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F968ACE9-BED3-488C-9F54-C5AAF451827F}"/>
              </a:ext>
            </a:extLst>
          </p:cNvPr>
          <p:cNvSpPr/>
          <p:nvPr/>
        </p:nvSpPr>
        <p:spPr>
          <a:xfrm>
            <a:off x="763183" y="6236894"/>
            <a:ext cx="148162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21CFB9B3-000E-481A-B5E6-C9F34525830C}"/>
              </a:ext>
            </a:extLst>
          </p:cNvPr>
          <p:cNvSpPr/>
          <p:nvPr/>
        </p:nvSpPr>
        <p:spPr>
          <a:xfrm>
            <a:off x="1022863" y="6064644"/>
            <a:ext cx="43156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No code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система конфигурирования математических алгоритмов</a:t>
            </a:r>
          </a:p>
        </p:txBody>
      </p:sp>
      <p:sp>
        <p:nvSpPr>
          <p:cNvPr id="32" name="Rectangle 2">
            <a:extLst>
              <a:ext uri="{FF2B5EF4-FFF2-40B4-BE49-F238E27FC236}">
                <a16:creationId xmlns:a16="http://schemas.microsoft.com/office/drawing/2014/main" id="{4C12B999-E9B8-4959-804D-3B3F40F1C2E7}"/>
              </a:ext>
            </a:extLst>
          </p:cNvPr>
          <p:cNvSpPr/>
          <p:nvPr/>
        </p:nvSpPr>
        <p:spPr>
          <a:xfrm>
            <a:off x="6905589" y="4855754"/>
            <a:ext cx="4319016" cy="161414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Сокращение трудозатрат более чем на 60%</a:t>
            </a:r>
          </a:p>
        </p:txBody>
      </p:sp>
    </p:spTree>
    <p:extLst>
      <p:ext uri="{BB962C8B-B14F-4D97-AF65-F5344CB8AC3E}">
        <p14:creationId xmlns:p14="http://schemas.microsoft.com/office/powerpoint/2010/main" val="4084496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Рисунок 5" descr="Изображение выглядит как внутренний, стол, компьютер, ноутбук&#10;&#10;Автоматически созданное описание">
            <a:extLst>
              <a:ext uri="{FF2B5EF4-FFF2-40B4-BE49-F238E27FC236}">
                <a16:creationId xmlns:a16="http://schemas.microsoft.com/office/drawing/2014/main" id="{43D4C826-11FA-8243-923B-EB7D11CCB1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658"/>
          <a:stretch/>
        </p:blipFill>
        <p:spPr>
          <a:xfrm>
            <a:off x="-154858" y="-174226"/>
            <a:ext cx="12501715" cy="703222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632CC57-8725-104B-8CE3-06345EF5B077}"/>
              </a:ext>
            </a:extLst>
          </p:cNvPr>
          <p:cNvSpPr/>
          <p:nvPr/>
        </p:nvSpPr>
        <p:spPr>
          <a:xfrm>
            <a:off x="-169606" y="-174226"/>
            <a:ext cx="12501715" cy="7032226"/>
          </a:xfrm>
          <a:prstGeom prst="rect">
            <a:avLst/>
          </a:prstGeom>
          <a:solidFill>
            <a:schemeClr val="dk1">
              <a:alpha val="2300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F058402-9169-E045-9244-8F2A754D7F8B}"/>
              </a:ext>
            </a:extLst>
          </p:cNvPr>
          <p:cNvSpPr/>
          <p:nvPr/>
        </p:nvSpPr>
        <p:spPr>
          <a:xfrm>
            <a:off x="108761" y="4353667"/>
            <a:ext cx="3771178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80"/>
              </a:lnSpc>
            </a:pPr>
            <a:r>
              <a:rPr lang="ru-RU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РАБОЧИЙ ПРОТОТИП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7BF6CD0-3A8E-4924-AFB5-AB400B3CE443}"/>
              </a:ext>
            </a:extLst>
          </p:cNvPr>
          <p:cNvSpPr/>
          <p:nvPr/>
        </p:nvSpPr>
        <p:spPr>
          <a:xfrm>
            <a:off x="108761" y="5841163"/>
            <a:ext cx="35567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80"/>
              </a:lnSpc>
            </a:pP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Формирование рейтинга проектов</a:t>
            </a:r>
          </a:p>
        </p:txBody>
      </p:sp>
    </p:spTree>
    <p:extLst>
      <p:ext uri="{BB962C8B-B14F-4D97-AF65-F5344CB8AC3E}">
        <p14:creationId xmlns:p14="http://schemas.microsoft.com/office/powerpoint/2010/main" val="1697904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185533-FEBB-4876-BBB0-A7CDB891A14D}"/>
              </a:ext>
            </a:extLst>
          </p:cNvPr>
          <p:cNvSpPr/>
          <p:nvPr/>
        </p:nvSpPr>
        <p:spPr>
          <a:xfrm>
            <a:off x="-159026" y="5257800"/>
            <a:ext cx="12672391" cy="1600200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9A1E10-387C-428B-BB50-28A5B24279DB}"/>
              </a:ext>
            </a:extLst>
          </p:cNvPr>
          <p:cNvSpPr/>
          <p:nvPr/>
        </p:nvSpPr>
        <p:spPr>
          <a:xfrm>
            <a:off x="617732" y="390039"/>
            <a:ext cx="4785583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80"/>
              </a:lnSpc>
            </a:pPr>
            <a:r>
              <a:rPr lang="ru-RU" sz="54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Рабочий прототип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389BF28-860F-4D02-A832-3747E4C6438D}"/>
              </a:ext>
            </a:extLst>
          </p:cNvPr>
          <p:cNvSpPr/>
          <p:nvPr/>
        </p:nvSpPr>
        <p:spPr>
          <a:xfrm>
            <a:off x="617732" y="1979957"/>
            <a:ext cx="35567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80"/>
              </a:lnSpc>
            </a:pPr>
            <a:r>
              <a:rPr lang="ru-RU" sz="2400" dirty="0">
                <a:solidFill>
                  <a:srgbClr val="2F5597"/>
                </a:solidFill>
                <a:latin typeface="Century Gothic" panose="020B0502020202020204" pitchFamily="34" charset="0"/>
              </a:rPr>
              <a:t>Формирование паспорта проекта</a:t>
            </a:r>
          </a:p>
        </p:txBody>
      </p:sp>
      <p:pic>
        <p:nvPicPr>
          <p:cNvPr id="10" name="Рисунок 9" descr="Изображение выглядит как текст, электроника, снимок экрана, дисплей&#10;&#10;Автоматически созданное описание">
            <a:extLst>
              <a:ext uri="{FF2B5EF4-FFF2-40B4-BE49-F238E27FC236}">
                <a16:creationId xmlns:a16="http://schemas.microsoft.com/office/drawing/2014/main" id="{079C1D09-937C-416F-AFB9-7161ABE6B8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87225" y1="79167" x2="87225" y2="79167"/>
                        <a14:foregroundMark x1="86575" y1="79067" x2="87225" y2="79167"/>
                        <a14:foregroundMark x1="88500" y1="78733" x2="87075" y2="79067"/>
                        <a14:foregroundMark x1="11675" y1="78733" x2="13800" y2="79067"/>
                        <a14:backgroundMark x1="17400" y1="81400" x2="20175" y2="81500"/>
                      </a14:backgroundRemoval>
                    </a14:imgEffect>
                  </a14:imgLayer>
                </a14:imgProps>
              </a:ext>
            </a:extLst>
          </a:blip>
          <a:srcRect l="9479" t="17232" r="3989" b="16385"/>
          <a:stretch/>
        </p:blipFill>
        <p:spPr>
          <a:xfrm>
            <a:off x="3450190" y="390039"/>
            <a:ext cx="10030584" cy="577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621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14">
            <a:extLst>
              <a:ext uri="{FF2B5EF4-FFF2-40B4-BE49-F238E27FC236}">
                <a16:creationId xmlns:a16="http://schemas.microsoft.com/office/drawing/2014/main" id="{F1096EE5-9BD9-41C7-A6BF-5FBD07C5E519}"/>
              </a:ext>
            </a:extLst>
          </p:cNvPr>
          <p:cNvSpPr/>
          <p:nvPr/>
        </p:nvSpPr>
        <p:spPr>
          <a:xfrm flipH="1">
            <a:off x="7732589" y="4312922"/>
            <a:ext cx="1024992" cy="101566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14">
            <a:extLst>
              <a:ext uri="{FF2B5EF4-FFF2-40B4-BE49-F238E27FC236}">
                <a16:creationId xmlns:a16="http://schemas.microsoft.com/office/drawing/2014/main" id="{014050F1-77A7-4754-A960-988B44EBECDF}"/>
              </a:ext>
            </a:extLst>
          </p:cNvPr>
          <p:cNvSpPr/>
          <p:nvPr/>
        </p:nvSpPr>
        <p:spPr>
          <a:xfrm flipH="1">
            <a:off x="7603367" y="1281726"/>
            <a:ext cx="1024992" cy="101566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EA78E8-D083-45F4-8023-6F523873BBF3}"/>
              </a:ext>
            </a:extLst>
          </p:cNvPr>
          <p:cNvSpPr/>
          <p:nvPr/>
        </p:nvSpPr>
        <p:spPr>
          <a:xfrm>
            <a:off x="-22520" y="0"/>
            <a:ext cx="7535041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A2CC13D-B656-6840-BD65-79BDB1488DF6}"/>
              </a:ext>
            </a:extLst>
          </p:cNvPr>
          <p:cNvSpPr/>
          <p:nvPr/>
        </p:nvSpPr>
        <p:spPr>
          <a:xfrm>
            <a:off x="7598008" y="1585875"/>
            <a:ext cx="472714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Информационная система рассчитана на внедрение в крупные/средние предприятия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.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Концепция проекта может быть применима в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любои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̆ из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отраслеи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̆.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FCF09A-72A9-3F48-968C-E1216DB8CF70}"/>
              </a:ext>
            </a:extLst>
          </p:cNvPr>
          <p:cNvSpPr txBox="1"/>
          <p:nvPr/>
        </p:nvSpPr>
        <p:spPr>
          <a:xfrm>
            <a:off x="-393392" y="3250782"/>
            <a:ext cx="2762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нефтегазовая компания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349850-9A7D-9C40-B1E1-F63E598FC023}"/>
              </a:ext>
            </a:extLst>
          </p:cNvPr>
          <p:cNvSpPr txBox="1"/>
          <p:nvPr/>
        </p:nvSpPr>
        <p:spPr>
          <a:xfrm>
            <a:off x="-664924" y="5337946"/>
            <a:ext cx="3819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металлургических компаний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D0AF7B-BCC8-4246-8DB1-F50A33B1F0DE}"/>
              </a:ext>
            </a:extLst>
          </p:cNvPr>
          <p:cNvSpPr txBox="1"/>
          <p:nvPr/>
        </p:nvSpPr>
        <p:spPr>
          <a:xfrm>
            <a:off x="3905919" y="1270175"/>
            <a:ext cx="3489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энергетических компаний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BF2901-9BEC-402E-93CB-B643947F31A0}"/>
              </a:ext>
            </a:extLst>
          </p:cNvPr>
          <p:cNvSpPr txBox="1"/>
          <p:nvPr/>
        </p:nvSpPr>
        <p:spPr>
          <a:xfrm>
            <a:off x="182654" y="2184738"/>
            <a:ext cx="17004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sz="8000" dirty="0"/>
              <a:t>41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07BFEE-ABFA-4A61-8069-B3F32A63A24B}"/>
              </a:ext>
            </a:extLst>
          </p:cNvPr>
          <p:cNvSpPr txBox="1"/>
          <p:nvPr/>
        </p:nvSpPr>
        <p:spPr>
          <a:xfrm>
            <a:off x="4746970" y="134807"/>
            <a:ext cx="17004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8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17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7C4A88-B243-43B1-B0A3-8CFC1FA0DD5B}"/>
              </a:ext>
            </a:extLst>
          </p:cNvPr>
          <p:cNvSpPr txBox="1"/>
          <p:nvPr/>
        </p:nvSpPr>
        <p:spPr>
          <a:xfrm>
            <a:off x="46297" y="4012165"/>
            <a:ext cx="17004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8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10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25D6D0D-7BB4-411E-8C7E-E0CE370EECF8}"/>
              </a:ext>
            </a:extLst>
          </p:cNvPr>
          <p:cNvGrpSpPr/>
          <p:nvPr/>
        </p:nvGrpSpPr>
        <p:grpSpPr>
          <a:xfrm>
            <a:off x="-446170" y="-123231"/>
            <a:ext cx="5696439" cy="2214920"/>
            <a:chOff x="-722858" y="-231740"/>
            <a:chExt cx="5696439" cy="2214920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5309659-2A23-0D4D-AAB2-E0C92B4B692D}"/>
                </a:ext>
              </a:extLst>
            </p:cNvPr>
            <p:cNvSpPr/>
            <p:nvPr/>
          </p:nvSpPr>
          <p:spPr>
            <a:xfrm>
              <a:off x="135098" y="582797"/>
              <a:ext cx="4838483" cy="14003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5080"/>
                </a:lnSpc>
              </a:pPr>
              <a:r>
                <a:rPr lang="ru-RU" sz="9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О</a:t>
              </a:r>
              <a:r>
                <a:rPr lang="ru-RU" sz="5400" b="1" dirty="0">
                  <a:solidFill>
                    <a:srgbClr val="0070C0"/>
                  </a:solidFill>
                  <a:latin typeface="Century Gothic" panose="020B0502020202020204" pitchFamily="34" charset="0"/>
                </a:rPr>
                <a:t>БЪЕМ РЫНКА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9A39D86-6E79-4DD3-BF65-C5DE26AA07D4}"/>
                </a:ext>
              </a:extLst>
            </p:cNvPr>
            <p:cNvGrpSpPr/>
            <p:nvPr/>
          </p:nvGrpSpPr>
          <p:grpSpPr>
            <a:xfrm>
              <a:off x="-722858" y="-231740"/>
              <a:ext cx="1691206" cy="1134260"/>
              <a:chOff x="-722858" y="-231740"/>
              <a:chExt cx="1691206" cy="1134260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1CB7DA81-675E-4F84-8593-33A4F3F0B837}"/>
                  </a:ext>
                </a:extLst>
              </p:cNvPr>
              <p:cNvSpPr/>
              <p:nvPr/>
            </p:nvSpPr>
            <p:spPr>
              <a:xfrm rot="18686105">
                <a:off x="-340331" y="-614267"/>
                <a:ext cx="365584" cy="1130637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43752977-2FA8-4B69-BA8F-483F64CEE777}"/>
                  </a:ext>
                </a:extLst>
              </p:cNvPr>
              <p:cNvSpPr/>
              <p:nvPr/>
            </p:nvSpPr>
            <p:spPr>
              <a:xfrm rot="18686105">
                <a:off x="214262" y="159398"/>
                <a:ext cx="165515" cy="369977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Arc 18">
                <a:extLst>
                  <a:ext uri="{FF2B5EF4-FFF2-40B4-BE49-F238E27FC236}">
                    <a16:creationId xmlns:a16="http://schemas.microsoft.com/office/drawing/2014/main" id="{7884656D-580E-4EFF-885D-61C4F3A55EAF}"/>
                  </a:ext>
                </a:extLst>
              </p:cNvPr>
              <p:cNvSpPr/>
              <p:nvPr/>
            </p:nvSpPr>
            <p:spPr>
              <a:xfrm rot="5400000">
                <a:off x="528032" y="462204"/>
                <a:ext cx="440316" cy="440316"/>
              </a:xfrm>
              <a:prstGeom prst="arc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E07BFEE-ABFA-4A61-8069-B3F32A63A24B}"/>
              </a:ext>
            </a:extLst>
          </p:cNvPr>
          <p:cNvSpPr txBox="1"/>
          <p:nvPr/>
        </p:nvSpPr>
        <p:spPr>
          <a:xfrm>
            <a:off x="3745000" y="4627419"/>
            <a:ext cx="2911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8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$</a:t>
            </a:r>
            <a:r>
              <a:rPr lang="ru-RU" dirty="0"/>
              <a:t>322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349850-9A7D-9C40-B1E1-F63E598FC023}"/>
              </a:ext>
            </a:extLst>
          </p:cNvPr>
          <p:cNvSpPr txBox="1"/>
          <p:nvPr/>
        </p:nvSpPr>
        <p:spPr>
          <a:xfrm>
            <a:off x="3687242" y="5898184"/>
            <a:ext cx="3819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рынок </a:t>
            </a:r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IT </a:t>
            </a:r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систем для бизнес-планирования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61899" y="5372442"/>
            <a:ext cx="857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млрд.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37F964-B946-B746-9841-01F4058A44DF}"/>
              </a:ext>
            </a:extLst>
          </p:cNvPr>
          <p:cNvSpPr txBox="1"/>
          <p:nvPr/>
        </p:nvSpPr>
        <p:spPr>
          <a:xfrm>
            <a:off x="2429787" y="2145635"/>
            <a:ext cx="17004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8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50</a:t>
            </a:r>
          </a:p>
          <a:p>
            <a:r>
              <a:rPr lang="ru-RU" sz="2000" dirty="0"/>
              <a:t>банков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EB4D01-1ECB-744D-8916-26617E7971F0}"/>
              </a:ext>
            </a:extLst>
          </p:cNvPr>
          <p:cNvSpPr txBox="1"/>
          <p:nvPr/>
        </p:nvSpPr>
        <p:spPr>
          <a:xfrm>
            <a:off x="4331811" y="2134038"/>
            <a:ext cx="26376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8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10</a:t>
            </a:r>
          </a:p>
          <a:p>
            <a:r>
              <a:rPr lang="ru-RU" sz="2000" dirty="0"/>
              <a:t>строительных холдингов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6088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вал 20">
            <a:extLst>
              <a:ext uri="{FF2B5EF4-FFF2-40B4-BE49-F238E27FC236}">
                <a16:creationId xmlns:a16="http://schemas.microsoft.com/office/drawing/2014/main" id="{698A2560-7B35-418C-BB23-F77F4BFCC5D7}"/>
              </a:ext>
            </a:extLst>
          </p:cNvPr>
          <p:cNvSpPr/>
          <p:nvPr/>
        </p:nvSpPr>
        <p:spPr>
          <a:xfrm>
            <a:off x="223198" y="3305351"/>
            <a:ext cx="136999" cy="133169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53C1E56-40F7-4F81-B990-C7A69D14EC1D}"/>
              </a:ext>
            </a:extLst>
          </p:cNvPr>
          <p:cNvSpPr/>
          <p:nvPr/>
        </p:nvSpPr>
        <p:spPr>
          <a:xfrm>
            <a:off x="482086" y="4440719"/>
            <a:ext cx="5685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Кастомизация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математических моделей под заказчика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35354CB-68A9-48AF-BA77-28DFD528045C}"/>
              </a:ext>
            </a:extLst>
          </p:cNvPr>
          <p:cNvSpPr/>
          <p:nvPr/>
        </p:nvSpPr>
        <p:spPr>
          <a:xfrm>
            <a:off x="482086" y="2295727"/>
            <a:ext cx="57729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Персонализированный алгоритм процесса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принятия решения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D989E5F-B3E8-4C65-864D-0C65EC0AA89E}"/>
              </a:ext>
            </a:extLst>
          </p:cNvPr>
          <p:cNvSpPr/>
          <p:nvPr/>
        </p:nvSpPr>
        <p:spPr>
          <a:xfrm>
            <a:off x="482086" y="3019021"/>
            <a:ext cx="6080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Для каждого проекта формируется несколько сценариев использования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0F2CCF4-A848-45D0-A13F-86CFFB4B28FD}"/>
              </a:ext>
            </a:extLst>
          </p:cNvPr>
          <p:cNvSpPr/>
          <p:nvPr/>
        </p:nvSpPr>
        <p:spPr>
          <a:xfrm>
            <a:off x="482086" y="3729870"/>
            <a:ext cx="82681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Платформа разрабатывается как сервис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"одного окна"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5B0EB5AD-B288-4DCB-A25B-302F6AD02CB7}"/>
              </a:ext>
            </a:extLst>
          </p:cNvPr>
          <p:cNvSpPr/>
          <p:nvPr/>
        </p:nvSpPr>
        <p:spPr>
          <a:xfrm>
            <a:off x="223198" y="3993242"/>
            <a:ext cx="136999" cy="133169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67B3BF95-91D1-4D7F-BC38-4D7E7580AB4B}"/>
              </a:ext>
            </a:extLst>
          </p:cNvPr>
          <p:cNvSpPr/>
          <p:nvPr/>
        </p:nvSpPr>
        <p:spPr>
          <a:xfrm>
            <a:off x="220774" y="4681133"/>
            <a:ext cx="136999" cy="133169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F968ACE9-BED3-488C-9F54-C5AAF451827F}"/>
              </a:ext>
            </a:extLst>
          </p:cNvPr>
          <p:cNvSpPr/>
          <p:nvPr/>
        </p:nvSpPr>
        <p:spPr>
          <a:xfrm>
            <a:off x="247544" y="5367592"/>
            <a:ext cx="136999" cy="133169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21CFB9B3-000E-481A-B5E6-C9F34525830C}"/>
              </a:ext>
            </a:extLst>
          </p:cNvPr>
          <p:cNvSpPr/>
          <p:nvPr/>
        </p:nvSpPr>
        <p:spPr>
          <a:xfrm>
            <a:off x="482086" y="5111010"/>
            <a:ext cx="60242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No code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система конфигурирования математических алгоритмов</a:t>
            </a:r>
          </a:p>
        </p:txBody>
      </p:sp>
      <p:sp>
        <p:nvSpPr>
          <p:cNvPr id="33" name="Rectangle 2">
            <a:extLst>
              <a:ext uri="{FF2B5EF4-FFF2-40B4-BE49-F238E27FC236}">
                <a16:creationId xmlns:a16="http://schemas.microsoft.com/office/drawing/2014/main" id="{20879964-64E2-45F8-A1FD-B611998E222C}"/>
              </a:ext>
            </a:extLst>
          </p:cNvPr>
          <p:cNvSpPr/>
          <p:nvPr/>
        </p:nvSpPr>
        <p:spPr>
          <a:xfrm>
            <a:off x="6167718" y="0"/>
            <a:ext cx="6024282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F384323-9460-9445-85D2-E4A5FB380384}"/>
              </a:ext>
            </a:extLst>
          </p:cNvPr>
          <p:cNvSpPr/>
          <p:nvPr/>
        </p:nvSpPr>
        <p:spPr>
          <a:xfrm>
            <a:off x="5396468" y="346608"/>
            <a:ext cx="6580379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5080"/>
              </a:lnSpc>
            </a:pPr>
            <a:r>
              <a:rPr lang="ru-RU" sz="54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ПРЕИМУЩЕСТВА СИСТЕМЫ</a:t>
            </a:r>
          </a:p>
        </p:txBody>
      </p:sp>
      <p:sp>
        <p:nvSpPr>
          <p:cNvPr id="32" name="Rectangle 2">
            <a:extLst>
              <a:ext uri="{FF2B5EF4-FFF2-40B4-BE49-F238E27FC236}">
                <a16:creationId xmlns:a16="http://schemas.microsoft.com/office/drawing/2014/main" id="{4C12B999-E9B8-4959-804D-3B3F40F1C2E7}"/>
              </a:ext>
            </a:extLst>
          </p:cNvPr>
          <p:cNvSpPr/>
          <p:nvPr/>
        </p:nvSpPr>
        <p:spPr>
          <a:xfrm>
            <a:off x="7020351" y="1870765"/>
            <a:ext cx="4319016" cy="1350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Сокращение трудозатрат более чем на 60%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CD98A52F-9A3D-49CC-A2F7-0E1F2382D9B9}"/>
              </a:ext>
            </a:extLst>
          </p:cNvPr>
          <p:cNvSpPr/>
          <p:nvPr/>
        </p:nvSpPr>
        <p:spPr>
          <a:xfrm>
            <a:off x="220774" y="2552307"/>
            <a:ext cx="136999" cy="133169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" name="Rectangle 2">
            <a:extLst>
              <a:ext uri="{FF2B5EF4-FFF2-40B4-BE49-F238E27FC236}">
                <a16:creationId xmlns:a16="http://schemas.microsoft.com/office/drawing/2014/main" id="{44252C13-DB3E-4808-B347-837C3933D6C1}"/>
              </a:ext>
            </a:extLst>
          </p:cNvPr>
          <p:cNvSpPr/>
          <p:nvPr/>
        </p:nvSpPr>
        <p:spPr>
          <a:xfrm>
            <a:off x="7020351" y="3441176"/>
            <a:ext cx="4319016" cy="1350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Минимизация количества ошибочных данных до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0%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7" name="Rectangle 2">
            <a:extLst>
              <a:ext uri="{FF2B5EF4-FFF2-40B4-BE49-F238E27FC236}">
                <a16:creationId xmlns:a16="http://schemas.microsoft.com/office/drawing/2014/main" id="{93681F9D-6411-4037-B126-CDD79EBA80D8}"/>
              </a:ext>
            </a:extLst>
          </p:cNvPr>
          <p:cNvSpPr/>
          <p:nvPr/>
        </p:nvSpPr>
        <p:spPr>
          <a:xfrm>
            <a:off x="7020351" y="5011587"/>
            <a:ext cx="4319016" cy="1350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Повышение скорости управленческих решений</a:t>
            </a:r>
          </a:p>
        </p:txBody>
      </p:sp>
    </p:spTree>
    <p:extLst>
      <p:ext uri="{BB962C8B-B14F-4D97-AF65-F5344CB8AC3E}">
        <p14:creationId xmlns:p14="http://schemas.microsoft.com/office/powerpoint/2010/main" val="1273812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E01E523-95B6-4FE5-8AE1-6C00F2D22389}"/>
              </a:ext>
            </a:extLst>
          </p:cNvPr>
          <p:cNvSpPr/>
          <p:nvPr/>
        </p:nvSpPr>
        <p:spPr>
          <a:xfrm rot="958388">
            <a:off x="-1553310" y="-1777919"/>
            <a:ext cx="5410351" cy="3409742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F5E465-07A5-4FE6-823D-F9A3F29D8692}"/>
              </a:ext>
            </a:extLst>
          </p:cNvPr>
          <p:cNvSpPr/>
          <p:nvPr/>
        </p:nvSpPr>
        <p:spPr>
          <a:xfrm rot="958388">
            <a:off x="5388162" y="-467524"/>
            <a:ext cx="9787547" cy="1027267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4">
            <a:extLst>
              <a:ext uri="{FF2B5EF4-FFF2-40B4-BE49-F238E27FC236}">
                <a16:creationId xmlns:a16="http://schemas.microsoft.com/office/drawing/2014/main" id="{51A1D54F-C09A-43FD-9B41-A73EF5C257A6}"/>
              </a:ext>
            </a:extLst>
          </p:cNvPr>
          <p:cNvSpPr/>
          <p:nvPr/>
        </p:nvSpPr>
        <p:spPr>
          <a:xfrm flipH="1">
            <a:off x="6259133" y="4209348"/>
            <a:ext cx="1024992" cy="10156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4">
            <a:extLst>
              <a:ext uri="{FF2B5EF4-FFF2-40B4-BE49-F238E27FC236}">
                <a16:creationId xmlns:a16="http://schemas.microsoft.com/office/drawing/2014/main" id="{AE138C6F-2214-4628-BF6F-797C88B0EF5F}"/>
              </a:ext>
            </a:extLst>
          </p:cNvPr>
          <p:cNvSpPr/>
          <p:nvPr/>
        </p:nvSpPr>
        <p:spPr>
          <a:xfrm flipH="1">
            <a:off x="6259133" y="1609120"/>
            <a:ext cx="1024992" cy="10156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DE5391-42C4-0B44-90A9-4BA09298BD1C}"/>
              </a:ext>
            </a:extLst>
          </p:cNvPr>
          <p:cNvSpPr/>
          <p:nvPr/>
        </p:nvSpPr>
        <p:spPr>
          <a:xfrm>
            <a:off x="31154" y="537622"/>
            <a:ext cx="493260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80"/>
              </a:lnSpc>
            </a:pPr>
            <a:r>
              <a:rPr lang="ru-RU" sz="54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КОНКУРЕНТЫ НА РЫНКЕ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4F9D79-42BC-4BB4-9B12-99C1973BF4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47" t="34673" r="5857" b="33414"/>
          <a:stretch/>
        </p:blipFill>
        <p:spPr>
          <a:xfrm>
            <a:off x="558157" y="2581540"/>
            <a:ext cx="1957264" cy="8043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05EA0D-4666-43C5-AD8F-BACFA42F66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9" t="15670" b="15671"/>
          <a:stretch/>
        </p:blipFill>
        <p:spPr>
          <a:xfrm>
            <a:off x="558157" y="3928111"/>
            <a:ext cx="1523627" cy="884012"/>
          </a:xfrm>
          <a:prstGeom prst="rect">
            <a:avLst/>
          </a:prstGeom>
        </p:spPr>
      </p:pic>
      <p:pic>
        <p:nvPicPr>
          <p:cNvPr id="1026" name="Picture 2" descr="SAP | Performance Analytic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380" y="2409355"/>
            <a:ext cx="2155890" cy="136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naplan | Движущая сила новой эры интегрированного планировани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491" y="3635663"/>
            <a:ext cx="2650782" cy="1325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A626C551-1526-7649-B19F-E42288A81D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3164" y="5393670"/>
            <a:ext cx="2404514" cy="684824"/>
          </a:xfrm>
          <a:prstGeom prst="rect">
            <a:avLst/>
          </a:prstGeom>
        </p:spPr>
      </p:pic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id="{E900198B-740A-46AA-B479-1027AA545360}"/>
              </a:ext>
            </a:extLst>
          </p:cNvPr>
          <p:cNvSpPr/>
          <p:nvPr/>
        </p:nvSpPr>
        <p:spPr>
          <a:xfrm>
            <a:off x="6373579" y="423322"/>
            <a:ext cx="48960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80"/>
              </a:lnSpc>
            </a:pPr>
            <a:r>
              <a:rPr lang="ru-RU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ГЛАВНЫЕ </a:t>
            </a:r>
            <a:r>
              <a:rPr lang="ru-RU" sz="3600" b="1" dirty="0">
                <a:solidFill>
                  <a:srgbClr val="2F5597"/>
                </a:solidFill>
                <a:latin typeface="Century Gothic" panose="020B0502020202020204" pitchFamily="34" charset="0"/>
              </a:rPr>
              <a:t>ОТЛИЧИЯ</a:t>
            </a:r>
            <a:r>
              <a:rPr lang="ru-RU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ОТ КОНКУРЕНТОВ </a:t>
            </a:r>
          </a:p>
        </p:txBody>
      </p:sp>
      <p:sp>
        <p:nvSpPr>
          <p:cNvPr id="12" name="Прямоугольник 1">
            <a:extLst>
              <a:ext uri="{FF2B5EF4-FFF2-40B4-BE49-F238E27FC236}">
                <a16:creationId xmlns:a16="http://schemas.microsoft.com/office/drawing/2014/main" id="{7C257474-86D9-4985-908F-5974A5FCED3D}"/>
              </a:ext>
            </a:extLst>
          </p:cNvPr>
          <p:cNvSpPr/>
          <p:nvPr/>
        </p:nvSpPr>
        <p:spPr>
          <a:xfrm>
            <a:off x="6464671" y="1819483"/>
            <a:ext cx="54010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80"/>
              </a:lnSpc>
            </a:pPr>
            <a:r>
              <a:rPr lang="ru-RU" sz="2400" b="1" dirty="0">
                <a:solidFill>
                  <a:srgbClr val="2F5597"/>
                </a:solidFill>
                <a:latin typeface="Century Gothic" panose="020B0502020202020204" pitchFamily="34" charset="0"/>
              </a:rPr>
              <a:t>Объединяем в один бизнес-процесс работу </a:t>
            </a:r>
            <a:endParaRPr lang="en-US" sz="2400" b="1" dirty="0">
              <a:solidFill>
                <a:srgbClr val="2F5597"/>
              </a:solidFill>
              <a:latin typeface="Century Gothic" panose="020B0502020202020204" pitchFamily="34" charset="0"/>
            </a:endParaRPr>
          </a:p>
          <a:p>
            <a:pPr>
              <a:lnSpc>
                <a:spcPts val="2380"/>
              </a:lnSpc>
            </a:pPr>
            <a:r>
              <a:rPr lang="ru-RU" sz="2400" b="1" dirty="0">
                <a:solidFill>
                  <a:srgbClr val="2F5597"/>
                </a:solidFill>
                <a:latin typeface="Century Gothic" panose="020B0502020202020204" pitchFamily="34" charset="0"/>
              </a:rPr>
              <a:t>с инвестиционными проектами </a:t>
            </a:r>
            <a:endParaRPr lang="en-US" sz="2400" b="1" dirty="0">
              <a:solidFill>
                <a:srgbClr val="2F5597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64F422E7-BE3E-40A7-ADC6-7CC413848926}"/>
              </a:ext>
            </a:extLst>
          </p:cNvPr>
          <p:cNvSpPr/>
          <p:nvPr/>
        </p:nvSpPr>
        <p:spPr>
          <a:xfrm>
            <a:off x="6464671" y="2846257"/>
            <a:ext cx="4941895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80"/>
              </a:lnSpc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</a:t>
            </a:r>
            <a:r>
              <a:rPr lang="ru-RU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ейчас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у предприятий есть отдельные системы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,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которые либо занимаются документооборотом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,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либо мониторингом проектов - и процессы </a:t>
            </a:r>
            <a:r>
              <a:rPr lang="ru-RU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кусочно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автоматизированы, что приводит к уменьшению эффекта от вложений в данную автоматизацию. </a:t>
            </a:r>
          </a:p>
        </p:txBody>
      </p:sp>
      <p:sp>
        <p:nvSpPr>
          <p:cNvPr id="15" name="Прямоугольник 1">
            <a:extLst>
              <a:ext uri="{FF2B5EF4-FFF2-40B4-BE49-F238E27FC236}">
                <a16:creationId xmlns:a16="http://schemas.microsoft.com/office/drawing/2014/main" id="{3DA77F6A-AA40-4FA4-9D28-7DED44CAE664}"/>
              </a:ext>
            </a:extLst>
          </p:cNvPr>
          <p:cNvSpPr/>
          <p:nvPr/>
        </p:nvSpPr>
        <p:spPr>
          <a:xfrm>
            <a:off x="6464671" y="4442145"/>
            <a:ext cx="51829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80"/>
              </a:lnSpc>
            </a:pPr>
            <a:r>
              <a:rPr lang="ru-RU" sz="2400" b="1" dirty="0">
                <a:solidFill>
                  <a:srgbClr val="2F5597"/>
                </a:solidFill>
                <a:latin typeface="Century Gothic" panose="020B0502020202020204" pitchFamily="34" charset="0"/>
              </a:rPr>
              <a:t>Поощрение внутреннего предпринимательства</a:t>
            </a:r>
          </a:p>
        </p:txBody>
      </p:sp>
      <p:sp>
        <p:nvSpPr>
          <p:cNvPr id="16" name="Прямоугольник 1">
            <a:extLst>
              <a:ext uri="{FF2B5EF4-FFF2-40B4-BE49-F238E27FC236}">
                <a16:creationId xmlns:a16="http://schemas.microsoft.com/office/drawing/2014/main" id="{537C45F6-06C8-44BE-8904-E102413361CB}"/>
              </a:ext>
            </a:extLst>
          </p:cNvPr>
          <p:cNvSpPr/>
          <p:nvPr/>
        </p:nvSpPr>
        <p:spPr>
          <a:xfrm>
            <a:off x="6464671" y="5174788"/>
            <a:ext cx="4941895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80"/>
              </a:lnSpc>
            </a:pP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Объединяем весь бизнес-процесс 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ts val="1380"/>
              </a:lnSpc>
            </a:pP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от рационализаторских предложений сотрудников 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ts val="1380"/>
              </a:lnSpc>
            </a:pP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с привязкой к премии или не материальным стимулам, проходим процесс оценки, согласования предложений(проектов), и на каждом этапе помогаем пользователям в принятии управленческих решений при помощи машинного обучения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865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BDB26B86-E15C-4F4C-B79C-278FECA3C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591" y="237778"/>
            <a:ext cx="9570817" cy="746358"/>
          </a:xfrm>
          <a:noFill/>
        </p:spPr>
        <p:txBody>
          <a:bodyPr wrap="square">
            <a:spAutoFit/>
          </a:bodyPr>
          <a:lstStyle/>
          <a:p>
            <a:pPr algn="ctr">
              <a:lnSpc>
                <a:spcPts val="5080"/>
              </a:lnSpc>
            </a:pP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Бизнес-модель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5513863-18F3-144F-9F3A-5DD31D398660}"/>
              </a:ext>
            </a:extLst>
          </p:cNvPr>
          <p:cNvSpPr/>
          <p:nvPr/>
        </p:nvSpPr>
        <p:spPr>
          <a:xfrm>
            <a:off x="92007" y="1397473"/>
            <a:ext cx="40137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Планируется развивать продукт в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B2B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сегменте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8067FAD-EB29-3941-AB78-0735924B4AA2}"/>
              </a:ext>
            </a:extLst>
          </p:cNvPr>
          <p:cNvSpPr/>
          <p:nvPr/>
        </p:nvSpPr>
        <p:spPr>
          <a:xfrm>
            <a:off x="92006" y="2311882"/>
            <a:ext cx="401370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Бизнес модель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: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en-US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SAAS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платформа</a:t>
            </a: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Коробочное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решение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7FFDFE-9100-5946-92CE-3F3ED8A79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864" y="1370701"/>
            <a:ext cx="8719104" cy="511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260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BEE5C4F4-2CD7-4413-85EA-881AB0202685}"/>
              </a:ext>
            </a:extLst>
          </p:cNvPr>
          <p:cNvSpPr/>
          <p:nvPr/>
        </p:nvSpPr>
        <p:spPr>
          <a:xfrm>
            <a:off x="3661877" y="1227742"/>
            <a:ext cx="8530123" cy="56302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BDB26B86-E15C-4F4C-B79C-278FECA3C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591" y="237778"/>
            <a:ext cx="9570817" cy="746358"/>
          </a:xfrm>
          <a:noFill/>
        </p:spPr>
        <p:txBody>
          <a:bodyPr wrap="square">
            <a:spAutoFit/>
          </a:bodyPr>
          <a:lstStyle/>
          <a:p>
            <a:pPr algn="ctr">
              <a:lnSpc>
                <a:spcPts val="5080"/>
              </a:lnSpc>
            </a:pP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Бизнес-модель</a:t>
            </a: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проекта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5513863-18F3-144F-9F3A-5DD31D398660}"/>
              </a:ext>
            </a:extLst>
          </p:cNvPr>
          <p:cNvSpPr/>
          <p:nvPr/>
        </p:nvSpPr>
        <p:spPr>
          <a:xfrm>
            <a:off x="325090" y="1892994"/>
            <a:ext cx="40137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Планируется развивать продукт в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B2B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сегменте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8067FAD-EB29-3941-AB78-0735924B4AA2}"/>
              </a:ext>
            </a:extLst>
          </p:cNvPr>
          <p:cNvSpPr/>
          <p:nvPr/>
        </p:nvSpPr>
        <p:spPr>
          <a:xfrm>
            <a:off x="325089" y="2807403"/>
            <a:ext cx="401370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Бизнес модель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: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en-US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SAAS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платформа </a:t>
            </a: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или</a:t>
            </a: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Коробочное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решение</a:t>
            </a:r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5B20C8EB-72C3-49F4-B341-FD2F968A5D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27642"/>
              </p:ext>
            </p:extLst>
          </p:nvPr>
        </p:nvGraphicFramePr>
        <p:xfrm>
          <a:off x="3841085" y="1921234"/>
          <a:ext cx="8191019" cy="44974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80132">
                  <a:extLst>
                    <a:ext uri="{9D8B030D-6E8A-4147-A177-3AD203B41FA5}">
                      <a16:colId xmlns:a16="http://schemas.microsoft.com/office/drawing/2014/main" val="2710462078"/>
                    </a:ext>
                  </a:extLst>
                </a:gridCol>
                <a:gridCol w="829194">
                  <a:extLst>
                    <a:ext uri="{9D8B030D-6E8A-4147-A177-3AD203B41FA5}">
                      <a16:colId xmlns:a16="http://schemas.microsoft.com/office/drawing/2014/main" val="45646743"/>
                    </a:ext>
                  </a:extLst>
                </a:gridCol>
                <a:gridCol w="1557459">
                  <a:extLst>
                    <a:ext uri="{9D8B030D-6E8A-4147-A177-3AD203B41FA5}">
                      <a16:colId xmlns:a16="http://schemas.microsoft.com/office/drawing/2014/main" val="344067348"/>
                    </a:ext>
                  </a:extLst>
                </a:gridCol>
                <a:gridCol w="1557459">
                  <a:extLst>
                    <a:ext uri="{9D8B030D-6E8A-4147-A177-3AD203B41FA5}">
                      <a16:colId xmlns:a16="http://schemas.microsoft.com/office/drawing/2014/main" val="4294017668"/>
                    </a:ext>
                  </a:extLst>
                </a:gridCol>
                <a:gridCol w="1666775">
                  <a:extLst>
                    <a:ext uri="{9D8B030D-6E8A-4147-A177-3AD203B41FA5}">
                      <a16:colId xmlns:a16="http://schemas.microsoft.com/office/drawing/2014/main" val="401888700"/>
                    </a:ext>
                  </a:extLst>
                </a:gridCol>
              </a:tblGrid>
              <a:tr h="95053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Наименование показателя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2021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n-US" sz="24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III</a:t>
                      </a:r>
                      <a:r>
                        <a:rPr lang="ru-RU" sz="24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кв.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2021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n-US" sz="24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IV </a:t>
                      </a:r>
                      <a:r>
                        <a:rPr lang="ru-RU" sz="24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кв.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2022 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0704144"/>
                  </a:ext>
                </a:extLst>
              </a:tr>
              <a:tr h="730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Валовая прибыль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10 600 000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12</a:t>
                      </a:r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00 000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35 400 000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162607"/>
                  </a:ext>
                </a:extLst>
              </a:tr>
              <a:tr h="7930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Операционные расходы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1 000 132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1 2</a:t>
                      </a:r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80 321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1 970 123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4055688"/>
                  </a:ext>
                </a:extLst>
              </a:tr>
              <a:tr h="7930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Капитальные расходы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</a:p>
                    <a:p>
                      <a:pPr algn="ctr" fontAlgn="ctr"/>
                      <a:endParaRPr lang="ru-RU" sz="1200" b="1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5 750 240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6 129 299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18 030 145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626485"/>
                  </a:ext>
                </a:extLst>
              </a:tr>
              <a:tr h="7306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EBITDA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5 123 322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6 249 458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15 319 801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937948"/>
                  </a:ext>
                </a:extLst>
              </a:tr>
              <a:tr h="49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Чистая прибыль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4 750 477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5 527 857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14 383 768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704757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2B18519-677D-48C6-A9D8-7F31134BCBD4}"/>
              </a:ext>
            </a:extLst>
          </p:cNvPr>
          <p:cNvSpPr/>
          <p:nvPr/>
        </p:nvSpPr>
        <p:spPr>
          <a:xfrm>
            <a:off x="5082988" y="1399321"/>
            <a:ext cx="78327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ФИНАНСОВО-ЭКОНОМИЧЕСКАЯ МОДЕЛЬ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701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1CCF47-A40B-4964-A3E0-9D9E8B6ED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1678" y="109810"/>
            <a:ext cx="7655560" cy="2708434"/>
          </a:xfrm>
          <a:noFill/>
        </p:spPr>
        <p:txBody>
          <a:bodyPr wrap="square">
            <a:spAutoFit/>
          </a:bodyPr>
          <a:lstStyle/>
          <a:p>
            <a:pPr algn="r">
              <a:lnSpc>
                <a:spcPts val="5080"/>
              </a:lnSpc>
            </a:pP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ФИНАНСОВО-ЭКОНОМИЧЕСКАЯ МОДЕЛЬ</a:t>
            </a:r>
            <a:b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ПРОЕКТА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8203123-ECF1-4AFD-89F1-E02D8B522D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842763"/>
              </p:ext>
            </p:extLst>
          </p:nvPr>
        </p:nvGraphicFramePr>
        <p:xfrm>
          <a:off x="334762" y="1688153"/>
          <a:ext cx="8191019" cy="44974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80132">
                  <a:extLst>
                    <a:ext uri="{9D8B030D-6E8A-4147-A177-3AD203B41FA5}">
                      <a16:colId xmlns:a16="http://schemas.microsoft.com/office/drawing/2014/main" val="2710462078"/>
                    </a:ext>
                  </a:extLst>
                </a:gridCol>
                <a:gridCol w="829194">
                  <a:extLst>
                    <a:ext uri="{9D8B030D-6E8A-4147-A177-3AD203B41FA5}">
                      <a16:colId xmlns:a16="http://schemas.microsoft.com/office/drawing/2014/main" val="45646743"/>
                    </a:ext>
                  </a:extLst>
                </a:gridCol>
                <a:gridCol w="1557459">
                  <a:extLst>
                    <a:ext uri="{9D8B030D-6E8A-4147-A177-3AD203B41FA5}">
                      <a16:colId xmlns:a16="http://schemas.microsoft.com/office/drawing/2014/main" val="344067348"/>
                    </a:ext>
                  </a:extLst>
                </a:gridCol>
                <a:gridCol w="1557459">
                  <a:extLst>
                    <a:ext uri="{9D8B030D-6E8A-4147-A177-3AD203B41FA5}">
                      <a16:colId xmlns:a16="http://schemas.microsoft.com/office/drawing/2014/main" val="4294017668"/>
                    </a:ext>
                  </a:extLst>
                </a:gridCol>
                <a:gridCol w="1666775">
                  <a:extLst>
                    <a:ext uri="{9D8B030D-6E8A-4147-A177-3AD203B41FA5}">
                      <a16:colId xmlns:a16="http://schemas.microsoft.com/office/drawing/2014/main" val="401888700"/>
                    </a:ext>
                  </a:extLst>
                </a:gridCol>
              </a:tblGrid>
              <a:tr h="95053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b="1" kern="120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Наименование показателя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b="1" kern="120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b="1" kern="120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2021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n-US" sz="2400" b="1" kern="120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III</a:t>
                      </a:r>
                      <a:r>
                        <a:rPr lang="ru-RU" sz="2400" b="1" kern="120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кв.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b="1" kern="120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2021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n-US" sz="2400" b="1" kern="120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IV </a:t>
                      </a:r>
                      <a:r>
                        <a:rPr lang="ru-RU" sz="2400" b="1" kern="120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кв.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b="1" kern="120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2022 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0704144"/>
                  </a:ext>
                </a:extLst>
              </a:tr>
              <a:tr h="730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Валовая прибыль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10 600 000</a:t>
                      </a:r>
                      <a:endParaRPr lang="ru-RU" sz="1600" b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12</a:t>
                      </a:r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00 000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35 400 000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0162607"/>
                  </a:ext>
                </a:extLst>
              </a:tr>
              <a:tr h="7930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Операционные расходы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1 000 132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1 2</a:t>
                      </a:r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80 321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1 970 123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4055688"/>
                  </a:ext>
                </a:extLst>
              </a:tr>
              <a:tr h="7930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Капитальные расходы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</a:p>
                    <a:p>
                      <a:pPr algn="ctr" fontAlgn="ctr"/>
                      <a:endParaRPr lang="ru-RU" sz="1200" b="1" kern="120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5 750 240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6 129 299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18 030 145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8626485"/>
                  </a:ext>
                </a:extLst>
              </a:tr>
              <a:tr h="7306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EBITDA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5 123 322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6 249 458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15 319 801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937948"/>
                  </a:ext>
                </a:extLst>
              </a:tr>
              <a:tr h="49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Чистая прибыль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4 750 477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5 527 857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14 383 768</a:t>
                      </a:r>
                    </a:p>
                  </a:txBody>
                  <a:tcPr marL="4328" marR="4328" marT="4328" marB="0"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87047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8460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BDB26B86-E15C-4F4C-B79C-278FECA3C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61" y="279268"/>
            <a:ext cx="9570817" cy="1400383"/>
          </a:xfrm>
          <a:noFill/>
        </p:spPr>
        <p:txBody>
          <a:bodyPr wrap="square">
            <a:spAutoFit/>
          </a:bodyPr>
          <a:lstStyle/>
          <a:p>
            <a:pPr algn="ctr">
              <a:lnSpc>
                <a:spcPts val="5080"/>
              </a:lnSpc>
            </a:pP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Хронология развития проекта</a:t>
            </a:r>
          </a:p>
        </p:txBody>
      </p:sp>
      <p:sp>
        <p:nvSpPr>
          <p:cNvPr id="7" name="Прямоугольник 2">
            <a:extLst>
              <a:ext uri="{FF2B5EF4-FFF2-40B4-BE49-F238E27FC236}">
                <a16:creationId xmlns:a16="http://schemas.microsoft.com/office/drawing/2014/main" id="{3307638A-B50F-1E49-B46C-C37173C92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37" y="2255278"/>
            <a:ext cx="1855469" cy="16366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1F4D78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Генерация идеи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id="{98277398-115C-2247-9A95-0CDC57688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9887" y="2255278"/>
            <a:ext cx="1855469" cy="16366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1F4D78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50" dirty="0">
                <a:latin typeface="Century Gothic" panose="020B0502020202020204" pitchFamily="34" charset="0"/>
                <a:cs typeface="Times New Roman" panose="02020603050405020304" pitchFamily="18" charset="0"/>
              </a:rPr>
              <a:t>Выпускная квалификационная работа, </a:t>
            </a:r>
            <a:r>
              <a:rPr lang="ru-RU" altLang="ru-RU" sz="105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бакалавриат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2">
            <a:extLst>
              <a:ext uri="{FF2B5EF4-FFF2-40B4-BE49-F238E27FC236}">
                <a16:creationId xmlns:a16="http://schemas.microsoft.com/office/drawing/2014/main" id="{9FADB723-9455-D540-B31C-95912AFB0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637" y="2255278"/>
            <a:ext cx="1855469" cy="16366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1F4D78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50" dirty="0">
                <a:latin typeface="Century Gothic" panose="020B0502020202020204" pitchFamily="34" charset="0"/>
                <a:cs typeface="Times New Roman" panose="02020603050405020304" pitchFamily="18" charset="0"/>
              </a:rPr>
              <a:t>Стажировка в компании «Роснефть» на профильном направлении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2">
            <a:extLst>
              <a:ext uri="{FF2B5EF4-FFF2-40B4-BE49-F238E27FC236}">
                <a16:creationId xmlns:a16="http://schemas.microsoft.com/office/drawing/2014/main" id="{1B8FD029-A5B4-C84B-A2C4-7902502F7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2137" y="2246712"/>
            <a:ext cx="1855469" cy="16366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1F4D78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50" dirty="0">
                <a:latin typeface="Century Gothic" panose="020B0502020202020204" pitchFamily="34" charset="0"/>
                <a:cs typeface="Times New Roman" panose="02020603050405020304" pitchFamily="18" charset="0"/>
              </a:rPr>
              <a:t>Выпускная квалификационная работа, магистратура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Прямоугольник 2">
            <a:extLst>
              <a:ext uri="{FF2B5EF4-FFF2-40B4-BE49-F238E27FC236}">
                <a16:creationId xmlns:a16="http://schemas.microsoft.com/office/drawing/2014/main" id="{C40F4F79-01CD-0E4F-92B3-442E2BBED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1387" y="2255677"/>
            <a:ext cx="1855469" cy="16366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1F4D78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50" dirty="0">
                <a:latin typeface="Century Gothic" panose="020B0502020202020204" pitchFamily="34" charset="0"/>
                <a:cs typeface="Times New Roman" panose="02020603050405020304" pitchFamily="18" charset="0"/>
              </a:rPr>
              <a:t>Грант на разработку информационной системы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Прямоугольник 2">
            <a:extLst>
              <a:ext uri="{FF2B5EF4-FFF2-40B4-BE49-F238E27FC236}">
                <a16:creationId xmlns:a16="http://schemas.microsoft.com/office/drawing/2014/main" id="{2B62D658-B970-7F49-9A80-E45B31C8B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2134" y="4562802"/>
            <a:ext cx="1855469" cy="16366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1F4D78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50" dirty="0">
                <a:latin typeface="Century Gothic" panose="020B0502020202020204" pitchFamily="34" charset="0"/>
                <a:cs typeface="Times New Roman" panose="02020603050405020304" pitchFamily="18" charset="0"/>
              </a:rPr>
              <a:t>Номинация проекта как приоритетного на внедрение в </a:t>
            </a:r>
            <a:r>
              <a:rPr lang="ru-RU" altLang="ru-RU" sz="105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Алроса</a:t>
            </a:r>
            <a:r>
              <a:rPr lang="ru-RU" altLang="ru-RU" sz="105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ru-RU" sz="105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</a:t>
            </a:r>
            <a:r>
              <a:rPr lang="ru-RU" altLang="ru-RU" sz="105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технопарк Якутия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Прямоугольник 2">
            <a:extLst>
              <a:ext uri="{FF2B5EF4-FFF2-40B4-BE49-F238E27FC236}">
                <a16:creationId xmlns:a16="http://schemas.microsoft.com/office/drawing/2014/main" id="{C1DC0FBB-64C2-DB46-886D-363FFB0F1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1385" y="4562802"/>
            <a:ext cx="1855469" cy="16366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1F4D78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50" dirty="0">
                <a:latin typeface="Century Gothic" panose="020B0502020202020204" pitchFamily="34" charset="0"/>
                <a:cs typeface="Times New Roman" panose="02020603050405020304" pitchFamily="18" charset="0"/>
              </a:rPr>
              <a:t>Финалисты конкурса акселератора </a:t>
            </a:r>
            <a:r>
              <a:rPr lang="en-US" altLang="ru-RU" sz="1050" dirty="0">
                <a:latin typeface="Century Gothic" panose="020B0502020202020204" pitchFamily="34" charset="0"/>
                <a:cs typeface="Times New Roman" panose="02020603050405020304" pitchFamily="18" charset="0"/>
              </a:rPr>
              <a:t>B</a:t>
            </a:r>
            <a:r>
              <a:rPr lang="ru-RU" altLang="ru-RU" sz="1050" dirty="0">
                <a:latin typeface="Century Gothic" panose="020B0502020202020204" pitchFamily="34" charset="0"/>
                <a:cs typeface="Times New Roman" panose="02020603050405020304" pitchFamily="18" charset="0"/>
              </a:rPr>
              <a:t>8, Якутия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Прямоугольник 1">
            <a:extLst>
              <a:ext uri="{FF2B5EF4-FFF2-40B4-BE49-F238E27FC236}">
                <a16:creationId xmlns:a16="http://schemas.microsoft.com/office/drawing/2014/main" id="{B00AAAA3-731F-7F4E-9C0F-1C931887E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37" y="1866912"/>
            <a:ext cx="1855469" cy="383430"/>
          </a:xfrm>
          <a:prstGeom prst="rect">
            <a:avLst/>
          </a:prstGeom>
          <a:solidFill>
            <a:srgbClr val="00B0F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2017</a:t>
            </a:r>
            <a:r>
              <a:rPr kumimoji="0" lang="ru-RU" altLang="ru-RU" sz="105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г. - идея 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7" name="Прямоугольник 1">
            <a:extLst>
              <a:ext uri="{FF2B5EF4-FFF2-40B4-BE49-F238E27FC236}">
                <a16:creationId xmlns:a16="http://schemas.microsoft.com/office/drawing/2014/main" id="{CDCB956A-EE5A-434E-90D6-A5B90D866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9887" y="1866912"/>
            <a:ext cx="1855469" cy="383430"/>
          </a:xfrm>
          <a:prstGeom prst="rect">
            <a:avLst/>
          </a:prstGeom>
          <a:solidFill>
            <a:srgbClr val="00B0F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2018</a:t>
            </a:r>
            <a:r>
              <a:rPr kumimoji="0" lang="ru-RU" altLang="ru-RU" sz="9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г. – концепция решения  </a:t>
            </a:r>
            <a:endParaRPr kumimoji="0" lang="ru-RU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8" name="Прямоугольник 1">
            <a:extLst>
              <a:ext uri="{FF2B5EF4-FFF2-40B4-BE49-F238E27FC236}">
                <a16:creationId xmlns:a16="http://schemas.microsoft.com/office/drawing/2014/main" id="{89545DAF-8DA1-BD4B-A799-523830B15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636" y="1866912"/>
            <a:ext cx="1855469" cy="383430"/>
          </a:xfrm>
          <a:prstGeom prst="rect">
            <a:avLst/>
          </a:prstGeom>
          <a:solidFill>
            <a:srgbClr val="00B0F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2018</a:t>
            </a:r>
            <a:r>
              <a:rPr kumimoji="0" lang="ru-RU" altLang="ru-RU" sz="9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г. – доработка концепции бизнес знаниями</a:t>
            </a:r>
            <a:endParaRPr kumimoji="0" lang="ru-RU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9" name="Прямоугольник 1">
            <a:extLst>
              <a:ext uri="{FF2B5EF4-FFF2-40B4-BE49-F238E27FC236}">
                <a16:creationId xmlns:a16="http://schemas.microsoft.com/office/drawing/2014/main" id="{39538808-6BAE-704E-962C-5BD29217A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1385" y="1871072"/>
            <a:ext cx="1855469" cy="383430"/>
          </a:xfrm>
          <a:prstGeom prst="rect">
            <a:avLst/>
          </a:prstGeom>
          <a:solidFill>
            <a:srgbClr val="00B0F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2019</a:t>
            </a:r>
            <a:r>
              <a:rPr kumimoji="0" lang="ru-RU" altLang="ru-RU" sz="105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г. – разработка прототипа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CFA00923-B97C-5543-AFA9-7DE3BAE13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2134" y="1857648"/>
            <a:ext cx="1855469" cy="383430"/>
          </a:xfrm>
          <a:prstGeom prst="rect">
            <a:avLst/>
          </a:prstGeom>
          <a:solidFill>
            <a:srgbClr val="00B0F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2020</a:t>
            </a:r>
            <a:r>
              <a:rPr kumimoji="0" lang="ru-RU" altLang="ru-RU" sz="105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г. – прототип в среде 1С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1" name="Прямоугольник 1">
            <a:extLst>
              <a:ext uri="{FF2B5EF4-FFF2-40B4-BE49-F238E27FC236}">
                <a16:creationId xmlns:a16="http://schemas.microsoft.com/office/drawing/2014/main" id="{54282C27-BDAE-CC44-8638-7D38F0CA8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2134" y="4171676"/>
            <a:ext cx="1855469" cy="383430"/>
          </a:xfrm>
          <a:prstGeom prst="rect">
            <a:avLst/>
          </a:prstGeom>
          <a:solidFill>
            <a:srgbClr val="00B0F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2020</a:t>
            </a:r>
            <a:r>
              <a:rPr kumimoji="0" lang="ru-RU" altLang="ru-RU" sz="105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г. – прототип в среде 1С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2" name="Прямоугольник 1">
            <a:extLst>
              <a:ext uri="{FF2B5EF4-FFF2-40B4-BE49-F238E27FC236}">
                <a16:creationId xmlns:a16="http://schemas.microsoft.com/office/drawing/2014/main" id="{8DF450D1-D147-9C4D-ABDA-777836762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1384" y="4169847"/>
            <a:ext cx="1855469" cy="383430"/>
          </a:xfrm>
          <a:prstGeom prst="rect">
            <a:avLst/>
          </a:prstGeom>
          <a:solidFill>
            <a:srgbClr val="00B0F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</a:t>
            </a:r>
            <a:r>
              <a:rPr kumimoji="0" lang="ru-RU" altLang="ru-RU" sz="105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г. – прототип в среде 1С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BA2D8A8E-14D1-6D4E-9C22-6E6EF22A4AF3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>
            <a:off x="2474606" y="3073599"/>
            <a:ext cx="3352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A766E5A4-0C19-2345-A368-10F6D495C7C2}"/>
              </a:ext>
            </a:extLst>
          </p:cNvPr>
          <p:cNvCxnSpPr/>
          <p:nvPr/>
        </p:nvCxnSpPr>
        <p:spPr>
          <a:xfrm>
            <a:off x="4665355" y="3092219"/>
            <a:ext cx="3352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9C5AF3B5-958C-194D-8FB2-E70F9C96D346}"/>
              </a:ext>
            </a:extLst>
          </p:cNvPr>
          <p:cNvCxnSpPr/>
          <p:nvPr/>
        </p:nvCxnSpPr>
        <p:spPr>
          <a:xfrm>
            <a:off x="6856105" y="3092219"/>
            <a:ext cx="3352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971BCC6E-63BD-8149-8BEA-6539873A85F1}"/>
              </a:ext>
            </a:extLst>
          </p:cNvPr>
          <p:cNvCxnSpPr/>
          <p:nvPr/>
        </p:nvCxnSpPr>
        <p:spPr>
          <a:xfrm>
            <a:off x="9051587" y="3092349"/>
            <a:ext cx="3352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B0DF4F39-84C4-9D4F-8EC0-54893270BC24}"/>
              </a:ext>
            </a:extLst>
          </p:cNvPr>
          <p:cNvCxnSpPr>
            <a:stCxn id="12" idx="2"/>
            <a:endCxn id="21" idx="0"/>
          </p:cNvCxnSpPr>
          <p:nvPr/>
        </p:nvCxnSpPr>
        <p:spPr>
          <a:xfrm flipH="1">
            <a:off x="10309869" y="3883354"/>
            <a:ext cx="3" cy="2883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850151F7-21F4-EE48-BF81-25B4C5A5CF58}"/>
              </a:ext>
            </a:extLst>
          </p:cNvPr>
          <p:cNvCxnSpPr>
            <a:stCxn id="14" idx="1"/>
            <a:endCxn id="15" idx="3"/>
          </p:cNvCxnSpPr>
          <p:nvPr/>
        </p:nvCxnSpPr>
        <p:spPr>
          <a:xfrm flipH="1">
            <a:off x="9046854" y="5381123"/>
            <a:ext cx="3352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">
            <a:extLst>
              <a:ext uri="{FF2B5EF4-FFF2-40B4-BE49-F238E27FC236}">
                <a16:creationId xmlns:a16="http://schemas.microsoft.com/office/drawing/2014/main" id="{4F4FCC8C-6D6B-4CCB-AE0B-9A25D5DD5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37" y="4562802"/>
            <a:ext cx="6236968" cy="16366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1F4D78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latin typeface="Century Gothic" panose="020B0502020202020204" pitchFamily="34" charset="0"/>
              </a:rPr>
              <a:t>Провели более 30 демо показов для представителей нефтегазовых компаний</a:t>
            </a:r>
            <a:r>
              <a:rPr lang="en-US" sz="1050" dirty="0">
                <a:latin typeface="Century Gothic" panose="020B0502020202020204" pitchFamily="34" charset="0"/>
              </a:rPr>
              <a:t>,</a:t>
            </a:r>
            <a:r>
              <a:rPr lang="ru-RU" sz="1050" dirty="0">
                <a:latin typeface="Century Gothic" panose="020B0502020202020204" pitchFamily="34" charset="0"/>
              </a:rPr>
              <a:t> ритейла</a:t>
            </a:r>
            <a:r>
              <a:rPr lang="en-US" sz="1050" dirty="0">
                <a:latin typeface="Century Gothic" panose="020B0502020202020204" pitchFamily="34" charset="0"/>
              </a:rPr>
              <a:t>,</a:t>
            </a:r>
            <a:r>
              <a:rPr lang="ru-RU" sz="1050" dirty="0">
                <a:latin typeface="Century Gothic" panose="020B0502020202020204" pitchFamily="34" charset="0"/>
              </a:rPr>
              <a:t> горнодобывающего сектора и государственных/муниципальных образований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050" dirty="0">
              <a:latin typeface="Century Gothic" panose="020B0502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latin typeface="Century Gothic" panose="020B0502020202020204" pitchFamily="34" charset="0"/>
              </a:rPr>
              <a:t>Усовершенствована математическая модель, способная формировать качественные и показательные результаты, которые приносят пользу в процессах принятия решений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050" dirty="0">
              <a:latin typeface="Century Gothic" panose="020B0502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50" dirty="0">
                <a:latin typeface="Century Gothic" panose="020B0502020202020204" pitchFamily="34" charset="0"/>
              </a:rPr>
              <a:t>Протестированы основные гипотезы, позволяющие вести разработку в заданном направлении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2A6669E9-FF58-414A-9930-9838DEC2CBC3}"/>
              </a:ext>
            </a:extLst>
          </p:cNvPr>
          <p:cNvCxnSpPr/>
          <p:nvPr/>
        </p:nvCxnSpPr>
        <p:spPr>
          <a:xfrm flipH="1">
            <a:off x="6856104" y="5376734"/>
            <a:ext cx="3352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1">
            <a:extLst>
              <a:ext uri="{FF2B5EF4-FFF2-40B4-BE49-F238E27FC236}">
                <a16:creationId xmlns:a16="http://schemas.microsoft.com/office/drawing/2014/main" id="{864185AE-DC52-428C-9D04-E1F1D86DA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36" y="4176335"/>
            <a:ext cx="6236970" cy="383430"/>
          </a:xfrm>
          <a:prstGeom prst="rect">
            <a:avLst/>
          </a:prstGeom>
          <a:solidFill>
            <a:srgbClr val="00B0F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</a:t>
            </a:r>
            <a:r>
              <a:rPr kumimoji="0" lang="ru-RU" altLang="ru-RU" sz="105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г. – </a:t>
            </a:r>
            <a:r>
              <a:rPr lang="ru-RU" altLang="ru-RU" sz="1050" b="1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акселерация </a:t>
            </a:r>
            <a:r>
              <a:rPr lang="en-US" altLang="ru-RU" sz="1050" b="1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B8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29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BDB26B86-E15C-4F4C-B79C-278FECA3C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61" y="117102"/>
            <a:ext cx="9570817" cy="1400383"/>
          </a:xfrm>
          <a:noFill/>
        </p:spPr>
        <p:txBody>
          <a:bodyPr wrap="square">
            <a:spAutoFit/>
          </a:bodyPr>
          <a:lstStyle/>
          <a:p>
            <a:pPr algn="ctr">
              <a:lnSpc>
                <a:spcPts val="5080"/>
              </a:lnSpc>
            </a:pP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Хронология развития проекта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DBFF55EE-1867-46B0-A770-822582B51C9D}"/>
              </a:ext>
            </a:extLst>
          </p:cNvPr>
          <p:cNvGrpSpPr/>
          <p:nvPr/>
        </p:nvGrpSpPr>
        <p:grpSpPr>
          <a:xfrm>
            <a:off x="-283013" y="2968544"/>
            <a:ext cx="13072596" cy="4964287"/>
            <a:chOff x="443081" y="1614371"/>
            <a:chExt cx="11364207" cy="4964287"/>
          </a:xfrm>
        </p:grpSpPr>
        <p:sp>
          <p:nvSpPr>
            <p:cNvPr id="4" name="Полилиния: фигура 3">
              <a:extLst>
                <a:ext uri="{FF2B5EF4-FFF2-40B4-BE49-F238E27FC236}">
                  <a16:creationId xmlns:a16="http://schemas.microsoft.com/office/drawing/2014/main" id="{64E9B7DF-F92A-4AA4-AA8E-C2A6EFDAF14C}"/>
                </a:ext>
              </a:extLst>
            </p:cNvPr>
            <p:cNvSpPr/>
            <p:nvPr/>
          </p:nvSpPr>
          <p:spPr>
            <a:xfrm rot="21421455">
              <a:off x="443081" y="1614371"/>
              <a:ext cx="10848622" cy="3341511"/>
            </a:xfrm>
            <a:custGeom>
              <a:avLst/>
              <a:gdLst>
                <a:gd name="connsiteX0" fmla="*/ 0 w 10848622"/>
                <a:gd name="connsiteY0" fmla="*/ 3341511 h 3341511"/>
                <a:gd name="connsiteX1" fmla="*/ 846667 w 10848622"/>
                <a:gd name="connsiteY1" fmla="*/ 1851378 h 3341511"/>
                <a:gd name="connsiteX2" fmla="*/ 3443111 w 10848622"/>
                <a:gd name="connsiteY2" fmla="*/ 2359378 h 3341511"/>
                <a:gd name="connsiteX3" fmla="*/ 5599289 w 10848622"/>
                <a:gd name="connsiteY3" fmla="*/ 1117600 h 3341511"/>
                <a:gd name="connsiteX4" fmla="*/ 8207022 w 10848622"/>
                <a:gd name="connsiteY4" fmla="*/ 2167467 h 3341511"/>
                <a:gd name="connsiteX5" fmla="*/ 10848622 w 10848622"/>
                <a:gd name="connsiteY5" fmla="*/ 0 h 3341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48622" h="3341511">
                  <a:moveTo>
                    <a:pt x="0" y="3341511"/>
                  </a:moveTo>
                  <a:cubicBezTo>
                    <a:pt x="136407" y="2678289"/>
                    <a:pt x="272815" y="2015067"/>
                    <a:pt x="846667" y="1851378"/>
                  </a:cubicBezTo>
                  <a:cubicBezTo>
                    <a:pt x="1420519" y="1687689"/>
                    <a:pt x="2651007" y="2481674"/>
                    <a:pt x="3443111" y="2359378"/>
                  </a:cubicBezTo>
                  <a:cubicBezTo>
                    <a:pt x="4235215" y="2237082"/>
                    <a:pt x="4805304" y="1149585"/>
                    <a:pt x="5599289" y="1117600"/>
                  </a:cubicBezTo>
                  <a:cubicBezTo>
                    <a:pt x="6393274" y="1085615"/>
                    <a:pt x="7332133" y="2353734"/>
                    <a:pt x="8207022" y="2167467"/>
                  </a:cubicBezTo>
                  <a:cubicBezTo>
                    <a:pt x="9081911" y="1981200"/>
                    <a:pt x="10350029" y="361244"/>
                    <a:pt x="10848622" y="0"/>
                  </a:cubicBezTo>
                </a:path>
              </a:pathLst>
            </a:custGeom>
            <a:noFill/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A7D0F5B7-1357-43B0-8224-2C78A65E1ABC}"/>
                </a:ext>
              </a:extLst>
            </p:cNvPr>
            <p:cNvSpPr/>
            <p:nvPr/>
          </p:nvSpPr>
          <p:spPr>
            <a:xfrm rot="21421455">
              <a:off x="958666" y="3237147"/>
              <a:ext cx="10848622" cy="3341511"/>
            </a:xfrm>
            <a:custGeom>
              <a:avLst/>
              <a:gdLst>
                <a:gd name="connsiteX0" fmla="*/ 0 w 10848622"/>
                <a:gd name="connsiteY0" fmla="*/ 3341511 h 3341511"/>
                <a:gd name="connsiteX1" fmla="*/ 846667 w 10848622"/>
                <a:gd name="connsiteY1" fmla="*/ 1851378 h 3341511"/>
                <a:gd name="connsiteX2" fmla="*/ 3443111 w 10848622"/>
                <a:gd name="connsiteY2" fmla="*/ 2359378 h 3341511"/>
                <a:gd name="connsiteX3" fmla="*/ 5599289 w 10848622"/>
                <a:gd name="connsiteY3" fmla="*/ 1117600 h 3341511"/>
                <a:gd name="connsiteX4" fmla="*/ 8207022 w 10848622"/>
                <a:gd name="connsiteY4" fmla="*/ 2167467 h 3341511"/>
                <a:gd name="connsiteX5" fmla="*/ 10848622 w 10848622"/>
                <a:gd name="connsiteY5" fmla="*/ 0 h 3341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48622" h="3341511">
                  <a:moveTo>
                    <a:pt x="0" y="3341511"/>
                  </a:moveTo>
                  <a:cubicBezTo>
                    <a:pt x="136407" y="2678289"/>
                    <a:pt x="272815" y="2015067"/>
                    <a:pt x="846667" y="1851378"/>
                  </a:cubicBezTo>
                  <a:cubicBezTo>
                    <a:pt x="1420519" y="1687689"/>
                    <a:pt x="2651007" y="2481674"/>
                    <a:pt x="3443111" y="2359378"/>
                  </a:cubicBezTo>
                  <a:cubicBezTo>
                    <a:pt x="4235215" y="2237082"/>
                    <a:pt x="4805304" y="1149585"/>
                    <a:pt x="5599289" y="1117600"/>
                  </a:cubicBezTo>
                  <a:cubicBezTo>
                    <a:pt x="6393274" y="1085615"/>
                    <a:pt x="7332133" y="2353734"/>
                    <a:pt x="8207022" y="2167467"/>
                  </a:cubicBezTo>
                  <a:cubicBezTo>
                    <a:pt x="9081911" y="1981200"/>
                    <a:pt x="10350029" y="361244"/>
                    <a:pt x="10848622" y="0"/>
                  </a:cubicBezTo>
                </a:path>
              </a:pathLst>
            </a:custGeom>
            <a:noFill/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FD3EA949-C488-4A60-99A5-619437E8426F}"/>
                </a:ext>
              </a:extLst>
            </p:cNvPr>
            <p:cNvSpPr/>
            <p:nvPr/>
          </p:nvSpPr>
          <p:spPr>
            <a:xfrm rot="21421455">
              <a:off x="766166" y="2425758"/>
              <a:ext cx="10848622" cy="3341511"/>
            </a:xfrm>
            <a:custGeom>
              <a:avLst/>
              <a:gdLst>
                <a:gd name="connsiteX0" fmla="*/ 0 w 10848622"/>
                <a:gd name="connsiteY0" fmla="*/ 3341511 h 3341511"/>
                <a:gd name="connsiteX1" fmla="*/ 846667 w 10848622"/>
                <a:gd name="connsiteY1" fmla="*/ 1851378 h 3341511"/>
                <a:gd name="connsiteX2" fmla="*/ 3443111 w 10848622"/>
                <a:gd name="connsiteY2" fmla="*/ 2359378 h 3341511"/>
                <a:gd name="connsiteX3" fmla="*/ 5599289 w 10848622"/>
                <a:gd name="connsiteY3" fmla="*/ 1117600 h 3341511"/>
                <a:gd name="connsiteX4" fmla="*/ 8207022 w 10848622"/>
                <a:gd name="connsiteY4" fmla="*/ 2167467 h 3341511"/>
                <a:gd name="connsiteX5" fmla="*/ 10848622 w 10848622"/>
                <a:gd name="connsiteY5" fmla="*/ 0 h 3341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48622" h="3341511">
                  <a:moveTo>
                    <a:pt x="0" y="3341511"/>
                  </a:moveTo>
                  <a:cubicBezTo>
                    <a:pt x="136407" y="2678289"/>
                    <a:pt x="272815" y="2015067"/>
                    <a:pt x="846667" y="1851378"/>
                  </a:cubicBezTo>
                  <a:cubicBezTo>
                    <a:pt x="1420519" y="1687689"/>
                    <a:pt x="2651007" y="2481674"/>
                    <a:pt x="3443111" y="2359378"/>
                  </a:cubicBezTo>
                  <a:cubicBezTo>
                    <a:pt x="4235215" y="2237082"/>
                    <a:pt x="4805304" y="1149585"/>
                    <a:pt x="5599289" y="1117600"/>
                  </a:cubicBezTo>
                  <a:cubicBezTo>
                    <a:pt x="6393274" y="1085615"/>
                    <a:pt x="7332133" y="2353734"/>
                    <a:pt x="8207022" y="2167467"/>
                  </a:cubicBezTo>
                  <a:cubicBezTo>
                    <a:pt x="9081911" y="1981200"/>
                    <a:pt x="10350029" y="361244"/>
                    <a:pt x="10848622" y="0"/>
                  </a:cubicBezTo>
                </a:path>
              </a:pathLst>
            </a:custGeom>
            <a:noFill/>
            <a:ln w="38100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03E7310-F882-4A2D-B52D-6C01F6326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21" y="4182196"/>
            <a:ext cx="877405" cy="877405"/>
          </a:xfrm>
          <a:prstGeom prst="rect">
            <a:avLst/>
          </a:prstGeom>
        </p:spPr>
      </p:pic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62E67734-163B-41FD-AB29-E5E601F85949}"/>
              </a:ext>
            </a:extLst>
          </p:cNvPr>
          <p:cNvSpPr txBox="1">
            <a:spLocks/>
          </p:cNvSpPr>
          <p:nvPr/>
        </p:nvSpPr>
        <p:spPr>
          <a:xfrm>
            <a:off x="-107522" y="3310809"/>
            <a:ext cx="2088289" cy="877404"/>
          </a:xfrm>
          <a:prstGeom prst="rect">
            <a:avLst/>
          </a:prstGeom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B0F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Генерация идеи</a:t>
            </a:r>
          </a:p>
        </p:txBody>
      </p: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0A3090CB-AB3B-45C5-807C-6B62B3F87B6B}"/>
              </a:ext>
            </a:extLst>
          </p:cNvPr>
          <p:cNvSpPr txBox="1">
            <a:spLocks/>
          </p:cNvSpPr>
          <p:nvPr/>
        </p:nvSpPr>
        <p:spPr>
          <a:xfrm>
            <a:off x="441131" y="5119277"/>
            <a:ext cx="994563" cy="438702"/>
          </a:xfrm>
          <a:prstGeom prst="rect">
            <a:avLst/>
          </a:prstGeom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2F559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2017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E0DA65A-1AA3-4202-B4C8-7D94A605F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7331" y="4571686"/>
            <a:ext cx="877405" cy="877405"/>
          </a:xfrm>
          <a:prstGeom prst="rect">
            <a:avLst/>
          </a:prstGeom>
        </p:spPr>
      </p:pic>
      <p:sp>
        <p:nvSpPr>
          <p:cNvPr id="34" name="Заголовок 1">
            <a:extLst>
              <a:ext uri="{FF2B5EF4-FFF2-40B4-BE49-F238E27FC236}">
                <a16:creationId xmlns:a16="http://schemas.microsoft.com/office/drawing/2014/main" id="{857D0B16-4972-4629-9E3A-BBB9FF0159A8}"/>
              </a:ext>
            </a:extLst>
          </p:cNvPr>
          <p:cNvSpPr txBox="1">
            <a:spLocks/>
          </p:cNvSpPr>
          <p:nvPr/>
        </p:nvSpPr>
        <p:spPr>
          <a:xfrm>
            <a:off x="1753290" y="2747529"/>
            <a:ext cx="3001245" cy="1843310"/>
          </a:xfrm>
          <a:prstGeom prst="rect">
            <a:avLst/>
          </a:prstGeom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B0F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Публикация идеи</a:t>
            </a:r>
          </a:p>
          <a:p>
            <a:r>
              <a:rPr lang="ru-RU" sz="2000" b="1" dirty="0">
                <a:solidFill>
                  <a:srgbClr val="00B0F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 научных кругах</a:t>
            </a:r>
          </a:p>
          <a:p>
            <a:r>
              <a:rPr lang="ru-RU" sz="2000" b="1" dirty="0">
                <a:solidFill>
                  <a:srgbClr val="00B0F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 получение положительных отзывов</a:t>
            </a:r>
          </a:p>
        </p:txBody>
      </p:sp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19E7E173-38AD-4689-9F26-4A0B57930D53}"/>
              </a:ext>
            </a:extLst>
          </p:cNvPr>
          <p:cNvSpPr txBox="1">
            <a:spLocks/>
          </p:cNvSpPr>
          <p:nvPr/>
        </p:nvSpPr>
        <p:spPr>
          <a:xfrm>
            <a:off x="2812611" y="5553592"/>
            <a:ext cx="994563" cy="438702"/>
          </a:xfrm>
          <a:prstGeom prst="rect">
            <a:avLst/>
          </a:prstGeom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2F559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2018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534E297-049F-4711-99A3-3ECECF081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1186" y="3244104"/>
            <a:ext cx="877405" cy="877405"/>
          </a:xfrm>
          <a:prstGeom prst="rect">
            <a:avLst/>
          </a:prstGeom>
        </p:spPr>
      </p:pic>
      <p:sp>
        <p:nvSpPr>
          <p:cNvPr id="37" name="Заголовок 1">
            <a:extLst>
              <a:ext uri="{FF2B5EF4-FFF2-40B4-BE49-F238E27FC236}">
                <a16:creationId xmlns:a16="http://schemas.microsoft.com/office/drawing/2014/main" id="{365649F5-C0CC-4EA1-8D94-28DD4A779777}"/>
              </a:ext>
            </a:extLst>
          </p:cNvPr>
          <p:cNvSpPr txBox="1">
            <a:spLocks/>
          </p:cNvSpPr>
          <p:nvPr/>
        </p:nvSpPr>
        <p:spPr>
          <a:xfrm>
            <a:off x="4461385" y="2332068"/>
            <a:ext cx="2857005" cy="877404"/>
          </a:xfrm>
          <a:prstGeom prst="rect">
            <a:avLst/>
          </a:prstGeom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B0F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Грант на разработку информационной системы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F8D0B835-3524-4B9C-A107-363AF8A0AAD9}"/>
              </a:ext>
            </a:extLst>
          </p:cNvPr>
          <p:cNvSpPr txBox="1">
            <a:spLocks/>
          </p:cNvSpPr>
          <p:nvPr/>
        </p:nvSpPr>
        <p:spPr>
          <a:xfrm>
            <a:off x="5394396" y="4145333"/>
            <a:ext cx="994563" cy="438702"/>
          </a:xfrm>
          <a:prstGeom prst="rect">
            <a:avLst/>
          </a:prstGeom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2F559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2019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5A4D663A-BB5E-4632-BB0C-8F1502229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5607" y="4036880"/>
            <a:ext cx="877405" cy="877405"/>
          </a:xfrm>
          <a:prstGeom prst="rect">
            <a:avLst/>
          </a:prstGeom>
        </p:spPr>
      </p:pic>
      <p:sp>
        <p:nvSpPr>
          <p:cNvPr id="40" name="Заголовок 1">
            <a:extLst>
              <a:ext uri="{FF2B5EF4-FFF2-40B4-BE49-F238E27FC236}">
                <a16:creationId xmlns:a16="http://schemas.microsoft.com/office/drawing/2014/main" id="{7667EA17-6D7E-4F84-9EB2-29EB48103EC9}"/>
              </a:ext>
            </a:extLst>
          </p:cNvPr>
          <p:cNvSpPr txBox="1">
            <a:spLocks/>
          </p:cNvSpPr>
          <p:nvPr/>
        </p:nvSpPr>
        <p:spPr>
          <a:xfrm>
            <a:off x="7091389" y="3103777"/>
            <a:ext cx="2857005" cy="877404"/>
          </a:xfrm>
          <a:prstGeom prst="rect">
            <a:avLst/>
          </a:prstGeom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B0F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Прототип системы</a:t>
            </a:r>
          </a:p>
        </p:txBody>
      </p:sp>
      <p:sp>
        <p:nvSpPr>
          <p:cNvPr id="41" name="Заголовок 1">
            <a:extLst>
              <a:ext uri="{FF2B5EF4-FFF2-40B4-BE49-F238E27FC236}">
                <a16:creationId xmlns:a16="http://schemas.microsoft.com/office/drawing/2014/main" id="{D7E07215-7E76-413A-BFF6-89E54DB874B0}"/>
              </a:ext>
            </a:extLst>
          </p:cNvPr>
          <p:cNvSpPr txBox="1">
            <a:spLocks/>
          </p:cNvSpPr>
          <p:nvPr/>
        </p:nvSpPr>
        <p:spPr>
          <a:xfrm>
            <a:off x="7965992" y="4935066"/>
            <a:ext cx="994563" cy="438702"/>
          </a:xfrm>
          <a:prstGeom prst="rect">
            <a:avLst/>
          </a:prstGeom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2F559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2020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21B7C7B-21EB-432C-B7F9-DE783EBE1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5391" y="3089003"/>
            <a:ext cx="877405" cy="877405"/>
          </a:xfrm>
          <a:prstGeom prst="rect">
            <a:avLst/>
          </a:prstGeom>
        </p:spPr>
      </p:pic>
      <p:sp>
        <p:nvSpPr>
          <p:cNvPr id="43" name="Заголовок 1">
            <a:extLst>
              <a:ext uri="{FF2B5EF4-FFF2-40B4-BE49-F238E27FC236}">
                <a16:creationId xmlns:a16="http://schemas.microsoft.com/office/drawing/2014/main" id="{DEAF789A-2A83-46C0-A4B3-FB533CC89661}"/>
              </a:ext>
            </a:extLst>
          </p:cNvPr>
          <p:cNvSpPr txBox="1">
            <a:spLocks/>
          </p:cNvSpPr>
          <p:nvPr/>
        </p:nvSpPr>
        <p:spPr>
          <a:xfrm>
            <a:off x="9290390" y="2140217"/>
            <a:ext cx="2857005" cy="877404"/>
          </a:xfrm>
          <a:prstGeom prst="rect">
            <a:avLst/>
          </a:prstGeom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B0F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Финалисты конкурса акселератора B8, Якутия</a:t>
            </a:r>
          </a:p>
        </p:txBody>
      </p:sp>
      <p:sp>
        <p:nvSpPr>
          <p:cNvPr id="44" name="Заголовок 1">
            <a:extLst>
              <a:ext uri="{FF2B5EF4-FFF2-40B4-BE49-F238E27FC236}">
                <a16:creationId xmlns:a16="http://schemas.microsoft.com/office/drawing/2014/main" id="{231ADFFB-AB0D-4779-B492-C59EFF48339E}"/>
              </a:ext>
            </a:extLst>
          </p:cNvPr>
          <p:cNvSpPr txBox="1">
            <a:spLocks/>
          </p:cNvSpPr>
          <p:nvPr/>
        </p:nvSpPr>
        <p:spPr>
          <a:xfrm>
            <a:off x="10223401" y="4186564"/>
            <a:ext cx="994563" cy="438702"/>
          </a:xfrm>
          <a:prstGeom prst="rect">
            <a:avLst/>
          </a:prstGeom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2F559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970551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619881B-8CA2-DD4C-A00F-3AFC13298920}"/>
              </a:ext>
            </a:extLst>
          </p:cNvPr>
          <p:cNvSpPr/>
          <p:nvPr/>
        </p:nvSpPr>
        <p:spPr>
          <a:xfrm>
            <a:off x="301524" y="265831"/>
            <a:ext cx="11185451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080"/>
              </a:lnSpc>
            </a:pPr>
            <a:r>
              <a:rPr lang="ru-RU" sz="54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Что есть на текущий день?</a:t>
            </a:r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id="{8585CE39-F6DB-2243-9905-67D722B60FD8}"/>
              </a:ext>
            </a:extLst>
          </p:cNvPr>
          <p:cNvGrpSpPr/>
          <p:nvPr/>
        </p:nvGrpSpPr>
        <p:grpSpPr>
          <a:xfrm>
            <a:off x="882907" y="1305357"/>
            <a:ext cx="3240364" cy="2865599"/>
            <a:chOff x="1723612" y="3868404"/>
            <a:chExt cx="3240364" cy="298323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8F27B952-AB86-B545-9B92-0F5456B6C544}"/>
                </a:ext>
              </a:extLst>
            </p:cNvPr>
            <p:cNvSpPr/>
            <p:nvPr/>
          </p:nvSpPr>
          <p:spPr>
            <a:xfrm>
              <a:off x="1906492" y="3868404"/>
              <a:ext cx="3057484" cy="29832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6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" name="Овал 12">
              <a:extLst>
                <a:ext uri="{FF2B5EF4-FFF2-40B4-BE49-F238E27FC236}">
                  <a16:creationId xmlns:a16="http://schemas.microsoft.com/office/drawing/2014/main" id="{3B4ED787-14DF-CE41-B5D0-2C5AE7AC360B}"/>
                </a:ext>
              </a:extLst>
            </p:cNvPr>
            <p:cNvSpPr/>
            <p:nvPr/>
          </p:nvSpPr>
          <p:spPr>
            <a:xfrm>
              <a:off x="1723612" y="4173494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12">
              <a:extLst>
                <a:ext uri="{FF2B5EF4-FFF2-40B4-BE49-F238E27FC236}">
                  <a16:creationId xmlns:a16="http://schemas.microsoft.com/office/drawing/2014/main" id="{BA06BD5A-0EAB-AA45-B3B4-CCB4E9776A3A}"/>
                </a:ext>
              </a:extLst>
            </p:cNvPr>
            <p:cNvSpPr/>
            <p:nvPr/>
          </p:nvSpPr>
          <p:spPr>
            <a:xfrm>
              <a:off x="1723612" y="4762774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7D397F6-E108-1044-98C6-4A8E1975CCE3}"/>
              </a:ext>
            </a:extLst>
          </p:cNvPr>
          <p:cNvSpPr txBox="1"/>
          <p:nvPr/>
        </p:nvSpPr>
        <p:spPr>
          <a:xfrm>
            <a:off x="1142123" y="1465378"/>
            <a:ext cx="6258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Привлекли инвестиций в размере 1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.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5 млн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руб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480294-F1C4-134F-AE65-1291300E4DA7}"/>
              </a:ext>
            </a:extLst>
          </p:cNvPr>
          <p:cNvSpPr txBox="1"/>
          <p:nvPr/>
        </p:nvSpPr>
        <p:spPr>
          <a:xfrm>
            <a:off x="1142122" y="2025509"/>
            <a:ext cx="6434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Проводим внедрение в строительном холдинге</a:t>
            </a:r>
          </a:p>
        </p:txBody>
      </p:sp>
      <p:sp>
        <p:nvSpPr>
          <p:cNvPr id="10" name="Овал 12">
            <a:extLst>
              <a:ext uri="{FF2B5EF4-FFF2-40B4-BE49-F238E27FC236}">
                <a16:creationId xmlns:a16="http://schemas.microsoft.com/office/drawing/2014/main" id="{B7688AD9-434A-C847-B8E0-A33B64A79287}"/>
              </a:ext>
            </a:extLst>
          </p:cNvPr>
          <p:cNvSpPr/>
          <p:nvPr/>
        </p:nvSpPr>
        <p:spPr>
          <a:xfrm>
            <a:off x="882907" y="2727231"/>
            <a:ext cx="107496" cy="103257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7ABF7D-E427-384B-864A-D8A507A137F5}"/>
              </a:ext>
            </a:extLst>
          </p:cNvPr>
          <p:cNvSpPr txBox="1"/>
          <p:nvPr/>
        </p:nvSpPr>
        <p:spPr>
          <a:xfrm>
            <a:off x="1142122" y="2578804"/>
            <a:ext cx="3868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Создали юридическое лицо</a:t>
            </a:r>
          </a:p>
        </p:txBody>
      </p:sp>
      <p:sp>
        <p:nvSpPr>
          <p:cNvPr id="15" name="Овал 12">
            <a:extLst>
              <a:ext uri="{FF2B5EF4-FFF2-40B4-BE49-F238E27FC236}">
                <a16:creationId xmlns:a16="http://schemas.microsoft.com/office/drawing/2014/main" id="{E3ACFA9A-8C6B-8E4B-A667-E24C2AE3E2F5}"/>
              </a:ext>
            </a:extLst>
          </p:cNvPr>
          <p:cNvSpPr/>
          <p:nvPr/>
        </p:nvSpPr>
        <p:spPr>
          <a:xfrm>
            <a:off x="882907" y="3377371"/>
            <a:ext cx="107496" cy="103257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7614BC-D123-5F41-87BE-FE864FC4F3C4}"/>
              </a:ext>
            </a:extLst>
          </p:cNvPr>
          <p:cNvSpPr txBox="1"/>
          <p:nvPr/>
        </p:nvSpPr>
        <p:spPr>
          <a:xfrm>
            <a:off x="1142122" y="3174825"/>
            <a:ext cx="100431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Команда увеличилась с 2 основателей до 6 человек (команда разработки)</a:t>
            </a:r>
          </a:p>
        </p:txBody>
      </p:sp>
      <p:sp>
        <p:nvSpPr>
          <p:cNvPr id="17" name="Овал 12">
            <a:extLst>
              <a:ext uri="{FF2B5EF4-FFF2-40B4-BE49-F238E27FC236}">
                <a16:creationId xmlns:a16="http://schemas.microsoft.com/office/drawing/2014/main" id="{BEAA5D87-7E9C-AE40-A953-B0D7C4FEFD88}"/>
              </a:ext>
            </a:extLst>
          </p:cNvPr>
          <p:cNvSpPr/>
          <p:nvPr/>
        </p:nvSpPr>
        <p:spPr>
          <a:xfrm>
            <a:off x="882907" y="4027511"/>
            <a:ext cx="107496" cy="103257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6F13F9-0475-6844-9257-EF34AFDCA98E}"/>
              </a:ext>
            </a:extLst>
          </p:cNvPr>
          <p:cNvSpPr txBox="1"/>
          <p:nvPr/>
        </p:nvSpPr>
        <p:spPr>
          <a:xfrm>
            <a:off x="1142122" y="3847439"/>
            <a:ext cx="8515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Ведутся переговоры с нефтегазовой компанией на предмет – </a:t>
            </a: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пилотирования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2412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619881B-8CA2-DD4C-A00F-3AFC13298920}"/>
              </a:ext>
            </a:extLst>
          </p:cNvPr>
          <p:cNvSpPr/>
          <p:nvPr/>
        </p:nvSpPr>
        <p:spPr>
          <a:xfrm>
            <a:off x="180753" y="174470"/>
            <a:ext cx="11185451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080"/>
              </a:lnSpc>
            </a:pPr>
            <a:r>
              <a:rPr lang="ru-RU" sz="54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Что хотим от акселератора?</a:t>
            </a:r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id="{8585CE39-F6DB-2243-9905-67D722B60FD8}"/>
              </a:ext>
            </a:extLst>
          </p:cNvPr>
          <p:cNvGrpSpPr/>
          <p:nvPr/>
        </p:nvGrpSpPr>
        <p:grpSpPr>
          <a:xfrm>
            <a:off x="882907" y="1305357"/>
            <a:ext cx="3240364" cy="2865599"/>
            <a:chOff x="1723612" y="3868404"/>
            <a:chExt cx="3240364" cy="298323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8F27B952-AB86-B545-9B92-0F5456B6C544}"/>
                </a:ext>
              </a:extLst>
            </p:cNvPr>
            <p:cNvSpPr/>
            <p:nvPr/>
          </p:nvSpPr>
          <p:spPr>
            <a:xfrm>
              <a:off x="1906492" y="3868404"/>
              <a:ext cx="3057484" cy="29832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6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" name="Овал 12">
              <a:extLst>
                <a:ext uri="{FF2B5EF4-FFF2-40B4-BE49-F238E27FC236}">
                  <a16:creationId xmlns:a16="http://schemas.microsoft.com/office/drawing/2014/main" id="{3B4ED787-14DF-CE41-B5D0-2C5AE7AC360B}"/>
                </a:ext>
              </a:extLst>
            </p:cNvPr>
            <p:cNvSpPr/>
            <p:nvPr/>
          </p:nvSpPr>
          <p:spPr>
            <a:xfrm>
              <a:off x="1723612" y="4173494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12">
              <a:extLst>
                <a:ext uri="{FF2B5EF4-FFF2-40B4-BE49-F238E27FC236}">
                  <a16:creationId xmlns:a16="http://schemas.microsoft.com/office/drawing/2014/main" id="{BA06BD5A-0EAB-AA45-B3B4-CCB4E9776A3A}"/>
                </a:ext>
              </a:extLst>
            </p:cNvPr>
            <p:cNvSpPr/>
            <p:nvPr/>
          </p:nvSpPr>
          <p:spPr>
            <a:xfrm>
              <a:off x="1723612" y="4762774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7D397F6-E108-1044-98C6-4A8E1975CCE3}"/>
              </a:ext>
            </a:extLst>
          </p:cNvPr>
          <p:cNvSpPr txBox="1"/>
          <p:nvPr/>
        </p:nvSpPr>
        <p:spPr>
          <a:xfrm>
            <a:off x="1142123" y="1465378"/>
            <a:ext cx="6437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Привлечение инвестиций в размере 25 млн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руб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480294-F1C4-134F-AE65-1291300E4DA7}"/>
              </a:ext>
            </a:extLst>
          </p:cNvPr>
          <p:cNvSpPr txBox="1"/>
          <p:nvPr/>
        </p:nvSpPr>
        <p:spPr>
          <a:xfrm>
            <a:off x="1142122" y="2025509"/>
            <a:ext cx="7375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Провести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&gt;5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новых внедрений в компаниях-партнерах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7A5E03-1709-CE45-B2BA-4D12E1AB20ED}"/>
              </a:ext>
            </a:extLst>
          </p:cNvPr>
          <p:cNvSpPr txBox="1"/>
          <p:nvPr/>
        </p:nvSpPr>
        <p:spPr>
          <a:xfrm>
            <a:off x="762894" y="3259892"/>
            <a:ext cx="1095203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Инвестиции будут направлены на создание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web-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платформы нашего продукта – </a:t>
            </a: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на оплату труда разработчиков и аналитиков</a:t>
            </a:r>
          </a:p>
          <a:p>
            <a:endParaRPr lang="ru-RU" sz="20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На проведение НИОКР</a:t>
            </a:r>
          </a:p>
          <a:p>
            <a:endParaRPr lang="ru-RU" sz="20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Также инвестиции будут направлены на масштабирование продукта на рынке </a:t>
            </a: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России и СНГ </a:t>
            </a:r>
          </a:p>
        </p:txBody>
      </p:sp>
    </p:spTree>
    <p:extLst>
      <p:ext uri="{BB962C8B-B14F-4D97-AF65-F5344CB8AC3E}">
        <p14:creationId xmlns:p14="http://schemas.microsoft.com/office/powerpoint/2010/main" val="2786081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F384323-9460-9445-85D2-E4A5FB380384}"/>
              </a:ext>
            </a:extLst>
          </p:cNvPr>
          <p:cNvSpPr/>
          <p:nvPr/>
        </p:nvSpPr>
        <p:spPr>
          <a:xfrm>
            <a:off x="3976572" y="278023"/>
            <a:ext cx="4976046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80"/>
              </a:lnSpc>
            </a:pPr>
            <a:r>
              <a:rPr lang="ru-RU" sz="54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Основатели</a:t>
            </a:r>
          </a:p>
        </p:txBody>
      </p:sp>
      <p:pic>
        <p:nvPicPr>
          <p:cNvPr id="3" name="Рисунок 2" descr="Изображение выглядит как человек, внутренний, галстук, мужчина&#10;&#10;Автоматически созданное описание">
            <a:extLst>
              <a:ext uri="{FF2B5EF4-FFF2-40B4-BE49-F238E27FC236}">
                <a16:creationId xmlns:a16="http://schemas.microsoft.com/office/drawing/2014/main" id="{1C64249E-5ADB-5743-BF89-344FF3B158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8" r="2168"/>
          <a:stretch/>
        </p:blipFill>
        <p:spPr>
          <a:xfrm>
            <a:off x="2467813" y="651202"/>
            <a:ext cx="1686034" cy="1686034"/>
          </a:xfrm>
          <a:prstGeom prst="ellipse">
            <a:avLst/>
          </a:prstGeom>
          <a:ln w="57150">
            <a:solidFill>
              <a:srgbClr val="00B0F0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0ABBD03-4277-4F40-9681-D490D8568680}"/>
              </a:ext>
            </a:extLst>
          </p:cNvPr>
          <p:cNvGrpSpPr/>
          <p:nvPr/>
        </p:nvGrpSpPr>
        <p:grpSpPr>
          <a:xfrm>
            <a:off x="2024450" y="2330324"/>
            <a:ext cx="2572755" cy="1215068"/>
            <a:chOff x="1616116" y="2505060"/>
            <a:chExt cx="2572755" cy="121506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0A77DA22-EA53-0749-A8D8-D11025C102DD}"/>
                </a:ext>
              </a:extLst>
            </p:cNvPr>
            <p:cNvSpPr/>
            <p:nvPr/>
          </p:nvSpPr>
          <p:spPr>
            <a:xfrm>
              <a:off x="1742806" y="3239555"/>
              <a:ext cx="2319374" cy="4805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Product Manager</a:t>
              </a:r>
              <a:r>
                <a:rPr lang="en" sz="1400" b="1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 COO</a:t>
              </a:r>
              <a:endParaRPr lang="ru-RU" sz="1400" b="1" dirty="0">
                <a:solidFill>
                  <a:srgbClr val="00B0F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1496336-7724-1A4F-B3D8-A2CD23093D72}"/>
                </a:ext>
              </a:extLst>
            </p:cNvPr>
            <p:cNvSpPr/>
            <p:nvPr/>
          </p:nvSpPr>
          <p:spPr>
            <a:xfrm>
              <a:off x="1616116" y="2505060"/>
              <a:ext cx="2572755" cy="9611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380"/>
                </a:lnSpc>
              </a:pPr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Александр Гурин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5B8E883-8DAA-4D8C-B0B1-8351EB322851}"/>
              </a:ext>
            </a:extLst>
          </p:cNvPr>
          <p:cNvGrpSpPr/>
          <p:nvPr/>
        </p:nvGrpSpPr>
        <p:grpSpPr>
          <a:xfrm>
            <a:off x="7986458" y="2343961"/>
            <a:ext cx="2572755" cy="1175502"/>
            <a:chOff x="8439873" y="2504421"/>
            <a:chExt cx="2572755" cy="1175502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D348F89E-6D0D-B947-842B-7B55643F1BE2}"/>
                </a:ext>
              </a:extLst>
            </p:cNvPr>
            <p:cNvSpPr/>
            <p:nvPr/>
          </p:nvSpPr>
          <p:spPr>
            <a:xfrm>
              <a:off x="8979840" y="3329993"/>
              <a:ext cx="1337311" cy="3499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CEO</a:t>
              </a:r>
              <a:endParaRPr lang="ru-RU" sz="1400" b="1" dirty="0">
                <a:solidFill>
                  <a:srgbClr val="00B0F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38D32DA5-625E-0C4C-8619-86CE3F02185C}"/>
                </a:ext>
              </a:extLst>
            </p:cNvPr>
            <p:cNvSpPr/>
            <p:nvPr/>
          </p:nvSpPr>
          <p:spPr>
            <a:xfrm>
              <a:off x="8439873" y="2504421"/>
              <a:ext cx="2572755" cy="9611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380"/>
                </a:lnSpc>
              </a:pPr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Михаил </a:t>
              </a:r>
              <a:r>
                <a:rPr lang="ru-RU" sz="2400" b="1" dirty="0" err="1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Шептухин</a:t>
              </a:r>
              <a:endParaRPr lang="ru-RU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6E75BC8-05C0-4E2E-8BF6-C6271D2C78C5}"/>
              </a:ext>
            </a:extLst>
          </p:cNvPr>
          <p:cNvGrpSpPr/>
          <p:nvPr/>
        </p:nvGrpSpPr>
        <p:grpSpPr>
          <a:xfrm>
            <a:off x="2222610" y="3871162"/>
            <a:ext cx="3240364" cy="2865599"/>
            <a:chOff x="1723612" y="3868404"/>
            <a:chExt cx="3240364" cy="2983238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2DF9A0FD-905D-2A43-A529-CCEF7C5D1441}"/>
                </a:ext>
              </a:extLst>
            </p:cNvPr>
            <p:cNvSpPr/>
            <p:nvPr/>
          </p:nvSpPr>
          <p:spPr>
            <a:xfrm>
              <a:off x="1906492" y="3868404"/>
              <a:ext cx="3057484" cy="29832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Газпром</a:t>
              </a:r>
              <a:r>
                <a:rPr lang="ru-RU" sz="1600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 </a:t>
              </a:r>
            </a:p>
            <a:p>
              <a:r>
                <a:rPr lang="ru-RU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Бизнес/системный аналитик</a:t>
              </a:r>
            </a:p>
            <a:p>
              <a:endParaRPr lang="ru-RU" sz="105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Сбербанк</a:t>
              </a:r>
            </a:p>
            <a:p>
              <a:r>
                <a:rPr lang="ru-RU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Бизнес/системный аналитик</a:t>
              </a:r>
            </a:p>
            <a:p>
              <a:endParaRPr lang="ru-RU" sz="1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SAP</a:t>
              </a:r>
              <a:endPara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ru-RU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Консультант по ИТ-решениям</a:t>
              </a:r>
            </a:p>
            <a:p>
              <a:endParaRPr lang="ru-RU" sz="105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en-US" sz="2000" b="1" dirty="0" err="1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Sber</a:t>
              </a:r>
              <a:endPara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en-US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Product Manager/</a:t>
              </a:r>
              <a:r>
                <a:rPr lang="ru-RU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архитектор</a:t>
              </a:r>
            </a:p>
            <a:p>
              <a:endParaRPr lang="ru-RU" sz="16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Овал 12">
              <a:extLst>
                <a:ext uri="{FF2B5EF4-FFF2-40B4-BE49-F238E27FC236}">
                  <a16:creationId xmlns:a16="http://schemas.microsoft.com/office/drawing/2014/main" id="{5A81CD85-FAA2-46CB-BEEB-0BA3C3EC70FA}"/>
                </a:ext>
              </a:extLst>
            </p:cNvPr>
            <p:cNvSpPr/>
            <p:nvPr/>
          </p:nvSpPr>
          <p:spPr>
            <a:xfrm>
              <a:off x="1723612" y="4173494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2">
              <a:extLst>
                <a:ext uri="{FF2B5EF4-FFF2-40B4-BE49-F238E27FC236}">
                  <a16:creationId xmlns:a16="http://schemas.microsoft.com/office/drawing/2014/main" id="{5AC7D45D-70D1-4E96-B989-460448B123F6}"/>
                </a:ext>
              </a:extLst>
            </p:cNvPr>
            <p:cNvSpPr/>
            <p:nvPr/>
          </p:nvSpPr>
          <p:spPr>
            <a:xfrm>
              <a:off x="1723612" y="4762774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12">
              <a:extLst>
                <a:ext uri="{FF2B5EF4-FFF2-40B4-BE49-F238E27FC236}">
                  <a16:creationId xmlns:a16="http://schemas.microsoft.com/office/drawing/2014/main" id="{E0F63870-017D-4FC5-A245-AE3674D6A0E5}"/>
                </a:ext>
              </a:extLst>
            </p:cNvPr>
            <p:cNvSpPr/>
            <p:nvPr/>
          </p:nvSpPr>
          <p:spPr>
            <a:xfrm>
              <a:off x="1723612" y="5435385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12">
              <a:extLst>
                <a:ext uri="{FF2B5EF4-FFF2-40B4-BE49-F238E27FC236}">
                  <a16:creationId xmlns:a16="http://schemas.microsoft.com/office/drawing/2014/main" id="{737433D7-F9FE-4915-92B4-AEFF89F0DAEF}"/>
                </a:ext>
              </a:extLst>
            </p:cNvPr>
            <p:cNvSpPr/>
            <p:nvPr/>
          </p:nvSpPr>
          <p:spPr>
            <a:xfrm>
              <a:off x="1723612" y="6107997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1AE00BF-4A19-4575-A139-D4467A92B96C}"/>
              </a:ext>
            </a:extLst>
          </p:cNvPr>
          <p:cNvGrpSpPr/>
          <p:nvPr/>
        </p:nvGrpSpPr>
        <p:grpSpPr>
          <a:xfrm>
            <a:off x="7141096" y="4204861"/>
            <a:ext cx="4543719" cy="1925045"/>
            <a:chOff x="8048212" y="4017067"/>
            <a:chExt cx="4320405" cy="1811200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750EB15F-3313-FF40-B9AA-33920E105ADE}"/>
                </a:ext>
              </a:extLst>
            </p:cNvPr>
            <p:cNvSpPr/>
            <p:nvPr/>
          </p:nvSpPr>
          <p:spPr>
            <a:xfrm>
              <a:off x="8686954" y="4017067"/>
              <a:ext cx="3681663" cy="1811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Роснефть</a:t>
              </a:r>
            </a:p>
            <a:p>
              <a:r>
                <a:rPr lang="ru-RU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Бизнес/системный аналитик</a:t>
              </a:r>
            </a:p>
            <a:p>
              <a:endParaRPr lang="ru-RU" sz="11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Лига цифровой экономики</a:t>
              </a:r>
            </a:p>
            <a:p>
              <a:r>
                <a:rPr lang="ru-RU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Бизнес/системный аналитик</a:t>
              </a:r>
            </a:p>
            <a:p>
              <a:endParaRPr lang="ru-RU" sz="1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РГУ нефти и газа им. И.М. Губкина</a:t>
              </a:r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 </a:t>
              </a:r>
            </a:p>
            <a:p>
              <a:r>
                <a:rPr lang="ru-RU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Аспирант кафедры автоматизированных систем управления </a:t>
              </a:r>
            </a:p>
          </p:txBody>
        </p:sp>
        <p:sp>
          <p:nvSpPr>
            <p:cNvPr id="24" name="Овал 12">
              <a:extLst>
                <a:ext uri="{FF2B5EF4-FFF2-40B4-BE49-F238E27FC236}">
                  <a16:creationId xmlns:a16="http://schemas.microsoft.com/office/drawing/2014/main" id="{4DC5ECF5-7082-4FC1-B45C-06017B7C5411}"/>
                </a:ext>
              </a:extLst>
            </p:cNvPr>
            <p:cNvSpPr/>
            <p:nvPr/>
          </p:nvSpPr>
          <p:spPr>
            <a:xfrm>
              <a:off x="8048212" y="4029982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Овал 12">
              <a:extLst>
                <a:ext uri="{FF2B5EF4-FFF2-40B4-BE49-F238E27FC236}">
                  <a16:creationId xmlns:a16="http://schemas.microsoft.com/office/drawing/2014/main" id="{D824CA20-5718-47B1-B644-1763075B934B}"/>
                </a:ext>
              </a:extLst>
            </p:cNvPr>
            <p:cNvSpPr/>
            <p:nvPr/>
          </p:nvSpPr>
          <p:spPr>
            <a:xfrm>
              <a:off x="8048212" y="4535682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12">
              <a:extLst>
                <a:ext uri="{FF2B5EF4-FFF2-40B4-BE49-F238E27FC236}">
                  <a16:creationId xmlns:a16="http://schemas.microsoft.com/office/drawing/2014/main" id="{41B1D3E1-A668-4A75-AC45-06C3451BC866}"/>
                </a:ext>
              </a:extLst>
            </p:cNvPr>
            <p:cNvSpPr/>
            <p:nvPr/>
          </p:nvSpPr>
          <p:spPr>
            <a:xfrm>
              <a:off x="8048212" y="5173178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27" name="Рисунок 9" descr="Изображение выглядит как человек, одежда, галстук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F7B709A0-6A07-4698-9013-339A959DAD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0038" t="21185" r="16027" b="12375"/>
          <a:stretch/>
        </p:blipFill>
        <p:spPr>
          <a:xfrm>
            <a:off x="8252118" y="665478"/>
            <a:ext cx="1695992" cy="1695992"/>
          </a:xfrm>
          <a:prstGeom prst="ellipse">
            <a:avLst/>
          </a:prstGeom>
          <a:ln w="57150">
            <a:solidFill>
              <a:srgbClr val="00B0F0"/>
            </a:solidFill>
          </a:ln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73D7F85-C6D4-4191-81C1-74A516086304}"/>
              </a:ext>
            </a:extLst>
          </p:cNvPr>
          <p:cNvCxnSpPr>
            <a:cxnSpLocks/>
          </p:cNvCxnSpPr>
          <p:nvPr/>
        </p:nvCxnSpPr>
        <p:spPr>
          <a:xfrm>
            <a:off x="6464595" y="2583712"/>
            <a:ext cx="0" cy="3944679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987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F384323-9460-9445-85D2-E4A5FB380384}"/>
              </a:ext>
            </a:extLst>
          </p:cNvPr>
          <p:cNvSpPr/>
          <p:nvPr/>
        </p:nvSpPr>
        <p:spPr>
          <a:xfrm>
            <a:off x="4334383" y="419994"/>
            <a:ext cx="3403838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80"/>
              </a:lnSpc>
            </a:pPr>
            <a:r>
              <a:rPr lang="ru-RU" sz="54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Команда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0ABBD03-4277-4F40-9681-D490D8568680}"/>
              </a:ext>
            </a:extLst>
          </p:cNvPr>
          <p:cNvGrpSpPr/>
          <p:nvPr/>
        </p:nvGrpSpPr>
        <p:grpSpPr>
          <a:xfrm>
            <a:off x="0" y="1791206"/>
            <a:ext cx="2572755" cy="1417799"/>
            <a:chOff x="1616116" y="2505060"/>
            <a:chExt cx="2572755" cy="1417799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0A77DA22-EA53-0749-A8D8-D11025C102DD}"/>
                </a:ext>
              </a:extLst>
            </p:cNvPr>
            <p:cNvSpPr/>
            <p:nvPr/>
          </p:nvSpPr>
          <p:spPr>
            <a:xfrm>
              <a:off x="1742806" y="3442286"/>
              <a:ext cx="2319374" cy="4805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Генеральный директор/</a:t>
              </a:r>
              <a:r>
                <a:rPr lang="en-US" sz="1400" b="1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senior business </a:t>
              </a:r>
              <a:r>
                <a:rPr lang="en-US" sz="1400" b="1" dirty="0" err="1">
                  <a:solidFill>
                    <a:srgbClr val="00B0F0"/>
                  </a:solidFill>
                  <a:latin typeface="Century Gothic" panose="020B0502020202020204" pitchFamily="34" charset="0"/>
                </a:rPr>
                <a:t>analise</a:t>
              </a:r>
              <a:endParaRPr lang="ru-RU" sz="1400" b="1" dirty="0">
                <a:solidFill>
                  <a:srgbClr val="00B0F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1496336-7724-1A4F-B3D8-A2CD23093D72}"/>
                </a:ext>
              </a:extLst>
            </p:cNvPr>
            <p:cNvSpPr/>
            <p:nvPr/>
          </p:nvSpPr>
          <p:spPr>
            <a:xfrm>
              <a:off x="1616116" y="2505060"/>
              <a:ext cx="2572755" cy="9611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380"/>
                </a:lnSpc>
              </a:pPr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Михаил </a:t>
              </a:r>
            </a:p>
            <a:p>
              <a:pPr algn="ctr">
                <a:lnSpc>
                  <a:spcPts val="2380"/>
                </a:lnSpc>
              </a:pPr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Гурин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5B8E883-8DAA-4D8C-B0B1-8351EB322851}"/>
              </a:ext>
            </a:extLst>
          </p:cNvPr>
          <p:cNvGrpSpPr/>
          <p:nvPr/>
        </p:nvGrpSpPr>
        <p:grpSpPr>
          <a:xfrm>
            <a:off x="3515080" y="1870782"/>
            <a:ext cx="2572755" cy="1175502"/>
            <a:chOff x="8439873" y="2504421"/>
            <a:chExt cx="2572755" cy="1175502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D348F89E-6D0D-B947-842B-7B55643F1BE2}"/>
                </a:ext>
              </a:extLst>
            </p:cNvPr>
            <p:cNvSpPr/>
            <p:nvPr/>
          </p:nvSpPr>
          <p:spPr>
            <a:xfrm>
              <a:off x="8979840" y="3329993"/>
              <a:ext cx="1337311" cy="3499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>
                  <a:solidFill>
                    <a:srgbClr val="00B0F0"/>
                  </a:solidFill>
                  <a:latin typeface="Century Gothic" panose="020B0502020202020204" pitchFamily="34" charset="0"/>
                </a:rPr>
                <a:t>Ux</a:t>
              </a:r>
              <a:r>
                <a:rPr lang="en-US" sz="1400" b="1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/</a:t>
              </a:r>
              <a:r>
                <a:rPr lang="en-US" sz="1400" b="1" dirty="0" err="1">
                  <a:solidFill>
                    <a:srgbClr val="00B0F0"/>
                  </a:solidFill>
                  <a:latin typeface="Century Gothic" panose="020B0502020202020204" pitchFamily="34" charset="0"/>
                </a:rPr>
                <a:t>ui</a:t>
              </a:r>
              <a:r>
                <a:rPr lang="en-US" sz="1400" b="1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 </a:t>
              </a:r>
              <a:r>
                <a:rPr lang="ru-RU" sz="1400" b="1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дизайнер</a:t>
              </a: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38D32DA5-625E-0C4C-8619-86CE3F02185C}"/>
                </a:ext>
              </a:extLst>
            </p:cNvPr>
            <p:cNvSpPr/>
            <p:nvPr/>
          </p:nvSpPr>
          <p:spPr>
            <a:xfrm>
              <a:off x="8439873" y="2504421"/>
              <a:ext cx="2572755" cy="9611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380"/>
                </a:lnSpc>
              </a:pPr>
              <a:r>
                <a:rPr lang="ru-RU" sz="2400" b="1" dirty="0" err="1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Старова</a:t>
              </a:r>
              <a:endParaRPr lang="ru-RU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pPr algn="ctr">
                <a:lnSpc>
                  <a:spcPts val="2380"/>
                </a:lnSpc>
              </a:pPr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Катерина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6E75BC8-05C0-4E2E-8BF6-C6271D2C78C5}"/>
              </a:ext>
            </a:extLst>
          </p:cNvPr>
          <p:cNvGrpSpPr/>
          <p:nvPr/>
        </p:nvGrpSpPr>
        <p:grpSpPr>
          <a:xfrm>
            <a:off x="354785" y="3501296"/>
            <a:ext cx="3240364" cy="2865599"/>
            <a:chOff x="1723612" y="3868404"/>
            <a:chExt cx="3240364" cy="2983238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2DF9A0FD-905D-2A43-A529-CCEF7C5D1441}"/>
                </a:ext>
              </a:extLst>
            </p:cNvPr>
            <p:cNvSpPr/>
            <p:nvPr/>
          </p:nvSpPr>
          <p:spPr>
            <a:xfrm>
              <a:off x="1906492" y="3868404"/>
              <a:ext cx="3057484" cy="29832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Газпром</a:t>
              </a:r>
              <a:r>
                <a:rPr lang="ru-RU" sz="1600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 </a:t>
              </a:r>
            </a:p>
            <a:p>
              <a:r>
                <a:rPr lang="ru-RU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Бизнес/системный аналитик</a:t>
              </a:r>
            </a:p>
            <a:p>
              <a:endParaRPr lang="ru-RU" sz="105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Сбербанк</a:t>
              </a:r>
            </a:p>
            <a:p>
              <a:r>
                <a:rPr lang="ru-RU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Бизнес/системный аналитик</a:t>
              </a:r>
            </a:p>
            <a:p>
              <a:endParaRPr lang="ru-RU" sz="1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SAP</a:t>
              </a:r>
              <a:endPara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ru-RU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Консультант по ИТ-решениям</a:t>
              </a:r>
            </a:p>
            <a:p>
              <a:endParaRPr lang="ru-RU" sz="105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en-US" sz="2000" b="1" dirty="0" err="1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Sber</a:t>
              </a:r>
              <a:endPara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en-US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Product Manager/</a:t>
              </a:r>
              <a:r>
                <a:rPr lang="ru-RU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архитектор</a:t>
              </a:r>
            </a:p>
            <a:p>
              <a:endParaRPr lang="ru-RU" sz="16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Овал 12">
              <a:extLst>
                <a:ext uri="{FF2B5EF4-FFF2-40B4-BE49-F238E27FC236}">
                  <a16:creationId xmlns:a16="http://schemas.microsoft.com/office/drawing/2014/main" id="{5A81CD85-FAA2-46CB-BEEB-0BA3C3EC70FA}"/>
                </a:ext>
              </a:extLst>
            </p:cNvPr>
            <p:cNvSpPr/>
            <p:nvPr/>
          </p:nvSpPr>
          <p:spPr>
            <a:xfrm>
              <a:off x="1723612" y="4173494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2">
              <a:extLst>
                <a:ext uri="{FF2B5EF4-FFF2-40B4-BE49-F238E27FC236}">
                  <a16:creationId xmlns:a16="http://schemas.microsoft.com/office/drawing/2014/main" id="{5AC7D45D-70D1-4E96-B989-460448B123F6}"/>
                </a:ext>
              </a:extLst>
            </p:cNvPr>
            <p:cNvSpPr/>
            <p:nvPr/>
          </p:nvSpPr>
          <p:spPr>
            <a:xfrm>
              <a:off x="1723612" y="4762774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12">
              <a:extLst>
                <a:ext uri="{FF2B5EF4-FFF2-40B4-BE49-F238E27FC236}">
                  <a16:creationId xmlns:a16="http://schemas.microsoft.com/office/drawing/2014/main" id="{E0F63870-017D-4FC5-A245-AE3674D6A0E5}"/>
                </a:ext>
              </a:extLst>
            </p:cNvPr>
            <p:cNvSpPr/>
            <p:nvPr/>
          </p:nvSpPr>
          <p:spPr>
            <a:xfrm>
              <a:off x="1723612" y="5435385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12">
              <a:extLst>
                <a:ext uri="{FF2B5EF4-FFF2-40B4-BE49-F238E27FC236}">
                  <a16:creationId xmlns:a16="http://schemas.microsoft.com/office/drawing/2014/main" id="{737433D7-F9FE-4915-92B4-AEFF89F0DAEF}"/>
                </a:ext>
              </a:extLst>
            </p:cNvPr>
            <p:cNvSpPr/>
            <p:nvPr/>
          </p:nvSpPr>
          <p:spPr>
            <a:xfrm>
              <a:off x="1723612" y="6107997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1AE00BF-4A19-4575-A139-D4467A92B96C}"/>
              </a:ext>
            </a:extLst>
          </p:cNvPr>
          <p:cNvGrpSpPr/>
          <p:nvPr/>
        </p:nvGrpSpPr>
        <p:grpSpPr>
          <a:xfrm>
            <a:off x="3264926" y="3509907"/>
            <a:ext cx="3558919" cy="1679631"/>
            <a:chOff x="8048212" y="3713781"/>
            <a:chExt cx="3922871" cy="1811200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750EB15F-3313-FF40-B9AA-33920E105ADE}"/>
                </a:ext>
              </a:extLst>
            </p:cNvPr>
            <p:cNvSpPr/>
            <p:nvPr/>
          </p:nvSpPr>
          <p:spPr>
            <a:xfrm>
              <a:off x="8289419" y="3713781"/>
              <a:ext cx="3681664" cy="1811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Создание сайтов</a:t>
              </a:r>
            </a:p>
            <a:p>
              <a:endParaRPr lang="ru-RU" sz="1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Дизайн презентаций</a:t>
              </a:r>
            </a:p>
            <a:p>
              <a:endPara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endParaRPr lang="ru-RU" sz="1200" dirty="0">
                <a:solidFill>
                  <a:srgbClr val="00B0F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Овал 12">
              <a:extLst>
                <a:ext uri="{FF2B5EF4-FFF2-40B4-BE49-F238E27FC236}">
                  <a16:creationId xmlns:a16="http://schemas.microsoft.com/office/drawing/2014/main" id="{4DC5ECF5-7082-4FC1-B45C-06017B7C5411}"/>
                </a:ext>
              </a:extLst>
            </p:cNvPr>
            <p:cNvSpPr/>
            <p:nvPr/>
          </p:nvSpPr>
          <p:spPr>
            <a:xfrm>
              <a:off x="8048212" y="4029982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Овал 12">
              <a:extLst>
                <a:ext uri="{FF2B5EF4-FFF2-40B4-BE49-F238E27FC236}">
                  <a16:creationId xmlns:a16="http://schemas.microsoft.com/office/drawing/2014/main" id="{D824CA20-5718-47B1-B644-1763075B934B}"/>
                </a:ext>
              </a:extLst>
            </p:cNvPr>
            <p:cNvSpPr/>
            <p:nvPr/>
          </p:nvSpPr>
          <p:spPr>
            <a:xfrm>
              <a:off x="8048212" y="4535682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73D7F85-C6D4-4191-81C1-74A516086304}"/>
              </a:ext>
            </a:extLst>
          </p:cNvPr>
          <p:cNvCxnSpPr>
            <a:cxnSpLocks/>
          </p:cNvCxnSpPr>
          <p:nvPr/>
        </p:nvCxnSpPr>
        <p:spPr>
          <a:xfrm>
            <a:off x="3150190" y="2271778"/>
            <a:ext cx="0" cy="3944679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7">
            <a:extLst>
              <a:ext uri="{FF2B5EF4-FFF2-40B4-BE49-F238E27FC236}">
                <a16:creationId xmlns:a16="http://schemas.microsoft.com/office/drawing/2014/main" id="{E80C8DD0-E83E-7A44-8487-CD06F1650651}"/>
              </a:ext>
            </a:extLst>
          </p:cNvPr>
          <p:cNvGrpSpPr/>
          <p:nvPr/>
        </p:nvGrpSpPr>
        <p:grpSpPr>
          <a:xfrm>
            <a:off x="6567162" y="1840173"/>
            <a:ext cx="2572755" cy="1175502"/>
            <a:chOff x="8439873" y="2504421"/>
            <a:chExt cx="2572755" cy="1175502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AC4FF919-14AD-854F-A1C5-115645227CCA}"/>
                </a:ext>
              </a:extLst>
            </p:cNvPr>
            <p:cNvSpPr/>
            <p:nvPr/>
          </p:nvSpPr>
          <p:spPr>
            <a:xfrm>
              <a:off x="8979840" y="3329993"/>
              <a:ext cx="1647989" cy="3499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Back end</a:t>
              </a:r>
              <a:endParaRPr lang="ru-RU" sz="1400" b="1" dirty="0">
                <a:solidFill>
                  <a:srgbClr val="00B0F0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ru-RU" sz="1400" b="1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разработчик</a:t>
              </a: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5EA51BB2-3A57-F645-B781-51B4A3DC8102}"/>
                </a:ext>
              </a:extLst>
            </p:cNvPr>
            <p:cNvSpPr/>
            <p:nvPr/>
          </p:nvSpPr>
          <p:spPr>
            <a:xfrm>
              <a:off x="8439873" y="2504421"/>
              <a:ext cx="2572755" cy="9611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380"/>
                </a:lnSpc>
              </a:pPr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Иван </a:t>
              </a:r>
            </a:p>
            <a:p>
              <a:pPr algn="ctr">
                <a:lnSpc>
                  <a:spcPts val="2380"/>
                </a:lnSpc>
              </a:pPr>
              <a:r>
                <a:rPr lang="ru-RU" sz="2400" b="1" dirty="0" err="1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Рузанов</a:t>
              </a:r>
              <a:endParaRPr lang="ru-RU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4" name="Group 7">
            <a:extLst>
              <a:ext uri="{FF2B5EF4-FFF2-40B4-BE49-F238E27FC236}">
                <a16:creationId xmlns:a16="http://schemas.microsoft.com/office/drawing/2014/main" id="{4A3BD75D-D721-9141-8AD8-F31670B39941}"/>
              </a:ext>
            </a:extLst>
          </p:cNvPr>
          <p:cNvGrpSpPr/>
          <p:nvPr/>
        </p:nvGrpSpPr>
        <p:grpSpPr>
          <a:xfrm>
            <a:off x="9619245" y="1870276"/>
            <a:ext cx="2572755" cy="1175502"/>
            <a:chOff x="8439873" y="2504421"/>
            <a:chExt cx="2572755" cy="1175502"/>
          </a:xfrm>
        </p:grpSpPr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598BD10D-8F65-A74A-AEE5-7D9F0014E3B7}"/>
                </a:ext>
              </a:extLst>
            </p:cNvPr>
            <p:cNvSpPr/>
            <p:nvPr/>
          </p:nvSpPr>
          <p:spPr>
            <a:xfrm>
              <a:off x="8979840" y="3329993"/>
              <a:ext cx="1647989" cy="3499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Front end</a:t>
              </a:r>
              <a:endParaRPr lang="ru-RU" sz="1400" b="1" dirty="0">
                <a:solidFill>
                  <a:srgbClr val="00B0F0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ru-RU" sz="1400" b="1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разработчик</a:t>
              </a: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6F013A1E-23EA-F043-9728-A683B5B1B65C}"/>
                </a:ext>
              </a:extLst>
            </p:cNvPr>
            <p:cNvSpPr/>
            <p:nvPr/>
          </p:nvSpPr>
          <p:spPr>
            <a:xfrm>
              <a:off x="8439873" y="2504421"/>
              <a:ext cx="2572755" cy="9611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380"/>
                </a:lnSpc>
              </a:pPr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Александр</a:t>
              </a:r>
            </a:p>
            <a:p>
              <a:pPr algn="ctr">
                <a:lnSpc>
                  <a:spcPts val="2380"/>
                </a:lnSpc>
              </a:pPr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Котиков</a:t>
              </a:r>
            </a:p>
          </p:txBody>
        </p:sp>
      </p:grpSp>
      <p:cxnSp>
        <p:nvCxnSpPr>
          <p:cNvPr id="37" name="Straight Connector 27">
            <a:extLst>
              <a:ext uri="{FF2B5EF4-FFF2-40B4-BE49-F238E27FC236}">
                <a16:creationId xmlns:a16="http://schemas.microsoft.com/office/drawing/2014/main" id="{8C39454E-FE73-0043-84BD-D0128D3D55DD}"/>
              </a:ext>
            </a:extLst>
          </p:cNvPr>
          <p:cNvCxnSpPr>
            <a:cxnSpLocks/>
          </p:cNvCxnSpPr>
          <p:nvPr/>
        </p:nvCxnSpPr>
        <p:spPr>
          <a:xfrm>
            <a:off x="6384717" y="2229102"/>
            <a:ext cx="0" cy="3944679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27">
            <a:extLst>
              <a:ext uri="{FF2B5EF4-FFF2-40B4-BE49-F238E27FC236}">
                <a16:creationId xmlns:a16="http://schemas.microsoft.com/office/drawing/2014/main" id="{5F0456B6-4F1B-5949-AFC8-052136AA4985}"/>
              </a:ext>
            </a:extLst>
          </p:cNvPr>
          <p:cNvCxnSpPr>
            <a:cxnSpLocks/>
          </p:cNvCxnSpPr>
          <p:nvPr/>
        </p:nvCxnSpPr>
        <p:spPr>
          <a:xfrm>
            <a:off x="9619245" y="2185226"/>
            <a:ext cx="0" cy="3944679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">
            <a:extLst>
              <a:ext uri="{FF2B5EF4-FFF2-40B4-BE49-F238E27FC236}">
                <a16:creationId xmlns:a16="http://schemas.microsoft.com/office/drawing/2014/main" id="{66D5A52F-3D1D-744B-BBCC-D9F29D939811}"/>
              </a:ext>
            </a:extLst>
          </p:cNvPr>
          <p:cNvGrpSpPr/>
          <p:nvPr/>
        </p:nvGrpSpPr>
        <p:grpSpPr>
          <a:xfrm>
            <a:off x="6881314" y="3318003"/>
            <a:ext cx="2680462" cy="1477360"/>
            <a:chOff x="8048212" y="4017067"/>
            <a:chExt cx="2954579" cy="1811200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B4A7D758-5A75-9A4A-852B-3B582A3A3299}"/>
                </a:ext>
              </a:extLst>
            </p:cNvPr>
            <p:cNvSpPr/>
            <p:nvPr/>
          </p:nvSpPr>
          <p:spPr>
            <a:xfrm>
              <a:off x="8686953" y="4017067"/>
              <a:ext cx="2315838" cy="1811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Газпром</a:t>
              </a:r>
            </a:p>
            <a:p>
              <a:r>
                <a:rPr lang="en-US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Back end</a:t>
              </a:r>
              <a:endParaRPr lang="ru-RU" sz="1200" dirty="0">
                <a:solidFill>
                  <a:srgbClr val="00B0F0"/>
                </a:solidFill>
                <a:latin typeface="Century Gothic" panose="020B0502020202020204" pitchFamily="34" charset="0"/>
              </a:endParaRPr>
            </a:p>
            <a:p>
              <a:endParaRPr lang="ru-RU" sz="11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ru-RU" sz="2000" b="1" dirty="0" err="1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Сбер</a:t>
              </a:r>
              <a:endPara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en-US" sz="1000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Back end</a:t>
              </a:r>
              <a:endParaRPr lang="ru-RU" sz="1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Овал 12">
              <a:extLst>
                <a:ext uri="{FF2B5EF4-FFF2-40B4-BE49-F238E27FC236}">
                  <a16:creationId xmlns:a16="http://schemas.microsoft.com/office/drawing/2014/main" id="{DAC9753F-08C7-E344-A08F-3BF4AB0AF4CD}"/>
                </a:ext>
              </a:extLst>
            </p:cNvPr>
            <p:cNvSpPr/>
            <p:nvPr/>
          </p:nvSpPr>
          <p:spPr>
            <a:xfrm>
              <a:off x="8048212" y="4535682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12">
              <a:extLst>
                <a:ext uri="{FF2B5EF4-FFF2-40B4-BE49-F238E27FC236}">
                  <a16:creationId xmlns:a16="http://schemas.microsoft.com/office/drawing/2014/main" id="{0896849F-CEC4-6142-90AE-92B7E519B778}"/>
                </a:ext>
              </a:extLst>
            </p:cNvPr>
            <p:cNvSpPr/>
            <p:nvPr/>
          </p:nvSpPr>
          <p:spPr>
            <a:xfrm>
              <a:off x="8048212" y="5173178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44" name="Group 3">
            <a:extLst>
              <a:ext uri="{FF2B5EF4-FFF2-40B4-BE49-F238E27FC236}">
                <a16:creationId xmlns:a16="http://schemas.microsoft.com/office/drawing/2014/main" id="{92E705AD-A348-0741-AE5E-F02BF6FC0150}"/>
              </a:ext>
            </a:extLst>
          </p:cNvPr>
          <p:cNvGrpSpPr/>
          <p:nvPr/>
        </p:nvGrpSpPr>
        <p:grpSpPr>
          <a:xfrm>
            <a:off x="9785348" y="3342439"/>
            <a:ext cx="2680462" cy="1618230"/>
            <a:chOff x="8048212" y="4017067"/>
            <a:chExt cx="2954579" cy="1811200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C49E492A-6252-DF48-8D56-C88464A4C23E}"/>
                </a:ext>
              </a:extLst>
            </p:cNvPr>
            <p:cNvSpPr/>
            <p:nvPr/>
          </p:nvSpPr>
          <p:spPr>
            <a:xfrm>
              <a:off x="8686953" y="4017067"/>
              <a:ext cx="2315838" cy="1811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Газпром</a:t>
              </a:r>
            </a:p>
            <a:p>
              <a:r>
                <a:rPr lang="en-US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Front end</a:t>
              </a:r>
              <a:endParaRPr lang="ru-RU" sz="1200" dirty="0">
                <a:solidFill>
                  <a:srgbClr val="00B0F0"/>
                </a:solidFill>
                <a:latin typeface="Century Gothic" panose="020B0502020202020204" pitchFamily="34" charset="0"/>
              </a:endParaRPr>
            </a:p>
            <a:p>
              <a:endParaRPr lang="ru-RU" sz="11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  <a:p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Тинькофф</a:t>
              </a:r>
            </a:p>
            <a:p>
              <a:r>
                <a:rPr lang="en-US" sz="1200" dirty="0">
                  <a:solidFill>
                    <a:srgbClr val="00B0F0"/>
                  </a:solidFill>
                  <a:latin typeface="Century Gothic" panose="020B0502020202020204" pitchFamily="34" charset="0"/>
                </a:rPr>
                <a:t>Front end</a:t>
              </a:r>
              <a:endParaRPr lang="ru-RU" sz="1200" dirty="0">
                <a:solidFill>
                  <a:srgbClr val="00B0F0"/>
                </a:solidFill>
                <a:latin typeface="Century Gothic" panose="020B0502020202020204" pitchFamily="34" charset="0"/>
              </a:endParaRPr>
            </a:p>
            <a:p>
              <a:endParaRPr lang="ru-RU" sz="1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Овал 12">
              <a:extLst>
                <a:ext uri="{FF2B5EF4-FFF2-40B4-BE49-F238E27FC236}">
                  <a16:creationId xmlns:a16="http://schemas.microsoft.com/office/drawing/2014/main" id="{6B559B62-62FC-A94E-8352-64F3EEE111C1}"/>
                </a:ext>
              </a:extLst>
            </p:cNvPr>
            <p:cNvSpPr/>
            <p:nvPr/>
          </p:nvSpPr>
          <p:spPr>
            <a:xfrm>
              <a:off x="8048212" y="4407752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12">
              <a:extLst>
                <a:ext uri="{FF2B5EF4-FFF2-40B4-BE49-F238E27FC236}">
                  <a16:creationId xmlns:a16="http://schemas.microsoft.com/office/drawing/2014/main" id="{966D95B7-668F-1B43-BB7D-2195BE578E69}"/>
                </a:ext>
              </a:extLst>
            </p:cNvPr>
            <p:cNvSpPr/>
            <p:nvPr/>
          </p:nvSpPr>
          <p:spPr>
            <a:xfrm>
              <a:off x="8048212" y="5173178"/>
              <a:ext cx="107496" cy="10749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1773383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C141B1F-700A-FC48-AAF6-0BDC26125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52" y="0"/>
            <a:ext cx="9570817" cy="661078"/>
          </a:xfrm>
          <a:noFill/>
        </p:spPr>
        <p:txBody>
          <a:bodyPr wrap="square">
            <a:spAutoFit/>
          </a:bodyPr>
          <a:lstStyle/>
          <a:p>
            <a:pPr algn="ctr">
              <a:lnSpc>
                <a:spcPts val="5080"/>
              </a:lnSpc>
            </a:pP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Трекшн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 за 3 месяца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EB565BF3-7922-8546-A652-BFF61D704061}"/>
              </a:ext>
            </a:extLst>
          </p:cNvPr>
          <p:cNvSpPr/>
          <p:nvPr/>
        </p:nvSpPr>
        <p:spPr>
          <a:xfrm>
            <a:off x="353470" y="1394897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A8CF54-1051-024E-AA27-CFFF3FD39C81}"/>
              </a:ext>
            </a:extLst>
          </p:cNvPr>
          <p:cNvSpPr txBox="1"/>
          <p:nvPr/>
        </p:nvSpPr>
        <p:spPr>
          <a:xfrm>
            <a:off x="749300" y="1314873"/>
            <a:ext cx="83407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Проведено более 15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демо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-показов нефтегазовым компаниям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E597245E-169A-D541-A8B3-EDCC5AB5CC5D}"/>
              </a:ext>
            </a:extLst>
          </p:cNvPr>
          <p:cNvSpPr/>
          <p:nvPr/>
        </p:nvSpPr>
        <p:spPr>
          <a:xfrm>
            <a:off x="353470" y="2044983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A46A3C-D55D-494E-A664-7E5D914F4D82}"/>
              </a:ext>
            </a:extLst>
          </p:cNvPr>
          <p:cNvSpPr txBox="1"/>
          <p:nvPr/>
        </p:nvSpPr>
        <p:spPr>
          <a:xfrm>
            <a:off x="749300" y="1947364"/>
            <a:ext cx="102611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Сформированы артефакты по итогам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демо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-показов (портрет пользователя, </a:t>
            </a: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протоколы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демо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-показов)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2D1FDE93-7E4F-1743-AA42-1D5F5F18C217}"/>
              </a:ext>
            </a:extLst>
          </p:cNvPr>
          <p:cNvSpPr/>
          <p:nvPr/>
        </p:nvSpPr>
        <p:spPr>
          <a:xfrm>
            <a:off x="353469" y="2845083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7431AC-2BBD-164D-A070-242392AFEEB9}"/>
              </a:ext>
            </a:extLst>
          </p:cNvPr>
          <p:cNvSpPr txBox="1"/>
          <p:nvPr/>
        </p:nvSpPr>
        <p:spPr>
          <a:xfrm>
            <a:off x="749300" y="2765059"/>
            <a:ext cx="41953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Оформили упаковку продукта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51F0BF2-AACD-344C-8F99-C1FB3559DD7B}"/>
              </a:ext>
            </a:extLst>
          </p:cNvPr>
          <p:cNvSpPr/>
          <p:nvPr/>
        </p:nvSpPr>
        <p:spPr>
          <a:xfrm>
            <a:off x="353468" y="3553739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ECC005-1453-2941-B872-3CF72B829B32}"/>
              </a:ext>
            </a:extLst>
          </p:cNvPr>
          <p:cNvSpPr txBox="1"/>
          <p:nvPr/>
        </p:nvSpPr>
        <p:spPr>
          <a:xfrm>
            <a:off x="749300" y="3429000"/>
            <a:ext cx="6178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Начали тестирование второго канала продаж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9A082E8B-FA13-4349-8CB0-AD9DE9E81C0E}"/>
              </a:ext>
            </a:extLst>
          </p:cNvPr>
          <p:cNvSpPr/>
          <p:nvPr/>
        </p:nvSpPr>
        <p:spPr>
          <a:xfrm>
            <a:off x="353467" y="4289805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5D127A-61A3-214C-9B1A-E23327F2DBE3}"/>
              </a:ext>
            </a:extLst>
          </p:cNvPr>
          <p:cNvSpPr txBox="1"/>
          <p:nvPr/>
        </p:nvSpPr>
        <p:spPr>
          <a:xfrm>
            <a:off x="749300" y="4194392"/>
            <a:ext cx="7391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Настроен тестовый стенд для тестирования алгоритмов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C61E6010-F558-FD47-A8F2-FAC2AE1AA905}"/>
              </a:ext>
            </a:extLst>
          </p:cNvPr>
          <p:cNvSpPr/>
          <p:nvPr/>
        </p:nvSpPr>
        <p:spPr>
          <a:xfrm>
            <a:off x="353467" y="5744822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0E0A22-B285-BD49-B538-B5A53428C61F}"/>
              </a:ext>
            </a:extLst>
          </p:cNvPr>
          <p:cNvSpPr txBox="1"/>
          <p:nvPr/>
        </p:nvSpPr>
        <p:spPr>
          <a:xfrm>
            <a:off x="749300" y="5606864"/>
            <a:ext cx="81628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Нашли клиента – ведутся переговоры по внедрению продукта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B4B04559-5AC2-FA4F-920C-3A6AAC647F74}"/>
              </a:ext>
            </a:extLst>
          </p:cNvPr>
          <p:cNvSpPr/>
          <p:nvPr/>
        </p:nvSpPr>
        <p:spPr>
          <a:xfrm>
            <a:off x="353467" y="4988628"/>
            <a:ext cx="209285" cy="20928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27B248-F74D-9740-AEF3-339B4AABD5E0}"/>
              </a:ext>
            </a:extLst>
          </p:cNvPr>
          <p:cNvSpPr txBox="1"/>
          <p:nvPr/>
        </p:nvSpPr>
        <p:spPr>
          <a:xfrm>
            <a:off x="749300" y="4893215"/>
            <a:ext cx="6476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Рассчитали реалистичную финансовую модель</a:t>
            </a:r>
          </a:p>
        </p:txBody>
      </p:sp>
    </p:spTree>
    <p:extLst>
      <p:ext uri="{BB962C8B-B14F-4D97-AF65-F5344CB8AC3E}">
        <p14:creationId xmlns:p14="http://schemas.microsoft.com/office/powerpoint/2010/main" val="1192287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2FBDD66-7ED7-44A1-8AAC-2B400DA43324}"/>
              </a:ext>
            </a:extLst>
          </p:cNvPr>
          <p:cNvSpPr/>
          <p:nvPr/>
        </p:nvSpPr>
        <p:spPr>
          <a:xfrm>
            <a:off x="7337388" y="0"/>
            <a:ext cx="489473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1CF710-B3AE-429C-B3E7-7C196F31A0A9}"/>
              </a:ext>
            </a:extLst>
          </p:cNvPr>
          <p:cNvSpPr/>
          <p:nvPr/>
        </p:nvSpPr>
        <p:spPr>
          <a:xfrm>
            <a:off x="286870" y="446281"/>
            <a:ext cx="7010399" cy="37856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/>
              <a:t>За прошедшие полтора года мы совершили колоссальную работу в рамках нашего проекта и продвинулись со стадии концепта до стадии </a:t>
            </a:r>
            <a:r>
              <a:rPr lang="en-US" sz="1600" dirty="0"/>
              <a:t>MVP</a:t>
            </a:r>
            <a:r>
              <a:rPr lang="ru-RU" sz="1600" dirty="0"/>
              <a:t>, получив большое количество обратной связи в процессе становления, подтверждающую актуальность наших разработок.</a:t>
            </a:r>
          </a:p>
          <a:p>
            <a:endParaRPr lang="ru-RU" sz="1600" dirty="0"/>
          </a:p>
          <a:p>
            <a:r>
              <a:rPr lang="ru-RU" sz="1600" dirty="0"/>
              <a:t>Мы стремимся к созданию инновационного решения, которое сможет конкурировать не только с российскими, но и с мировыми грандами. </a:t>
            </a:r>
          </a:p>
          <a:p>
            <a:r>
              <a:rPr lang="ru-RU" sz="1600" dirty="0"/>
              <a:t>Наш опыт работы в различных предметных областях позволяет видеть потребности и их решение. </a:t>
            </a:r>
          </a:p>
          <a:p>
            <a:endParaRPr lang="ru-RU" sz="1600" dirty="0"/>
          </a:p>
          <a:p>
            <a:r>
              <a:rPr lang="ru-RU" sz="1600" dirty="0"/>
              <a:t>Взаимодействуя с научным сообществом с точки зрения постановки производственной задачи, мы находим применение научных разработок, проводившихся в течении десятилетий и незамеченных теоретических выводов, позволяющих создать огромное множество качественных и, главное, эффективных программных продуктов.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53C4894C-38AD-4A05-BF07-A37AA963E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538" y="1024733"/>
            <a:ext cx="3683143" cy="327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67FFA5F-ED87-4155-BE2A-298BAFE154F2}"/>
              </a:ext>
            </a:extLst>
          </p:cNvPr>
          <p:cNvSpPr txBox="1">
            <a:spLocks/>
          </p:cNvSpPr>
          <p:nvPr/>
        </p:nvSpPr>
        <p:spPr>
          <a:xfrm>
            <a:off x="1224690" y="5341973"/>
            <a:ext cx="3517687" cy="339399"/>
          </a:xfrm>
          <a:prstGeom prst="rect">
            <a:avLst/>
          </a:prstGeom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8 903 748-99-63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2AD9911-CA5D-49CF-A287-56863958647D}"/>
              </a:ext>
            </a:extLst>
          </p:cNvPr>
          <p:cNvSpPr txBox="1">
            <a:spLocks/>
          </p:cNvSpPr>
          <p:nvPr/>
        </p:nvSpPr>
        <p:spPr>
          <a:xfrm>
            <a:off x="1243107" y="5970827"/>
            <a:ext cx="3517687" cy="339399"/>
          </a:xfrm>
          <a:prstGeom prst="rect">
            <a:avLst/>
          </a:prstGeom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8 903 748-99-63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(@</a:t>
            </a: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sangur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)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2447EB29-9752-4F86-9BCE-F0AB7312AD53}"/>
              </a:ext>
            </a:extLst>
          </p:cNvPr>
          <p:cNvSpPr txBox="1">
            <a:spLocks/>
          </p:cNvSpPr>
          <p:nvPr/>
        </p:nvSpPr>
        <p:spPr>
          <a:xfrm>
            <a:off x="7691428" y="5341971"/>
            <a:ext cx="2758544" cy="339399"/>
          </a:xfrm>
          <a:prstGeom prst="rect">
            <a:avLst/>
          </a:prstGeom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8 922 551-17-76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2613D56A-6084-4A29-9740-95131AA8D0E2}"/>
              </a:ext>
            </a:extLst>
          </p:cNvPr>
          <p:cNvSpPr txBox="1">
            <a:spLocks/>
          </p:cNvSpPr>
          <p:nvPr/>
        </p:nvSpPr>
        <p:spPr>
          <a:xfrm>
            <a:off x="7481515" y="6059598"/>
            <a:ext cx="3467378" cy="339399"/>
          </a:xfrm>
          <a:prstGeom prst="rect">
            <a:avLst/>
          </a:prstGeom>
          <a:ln>
            <a:noFill/>
          </a:ln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8 922 551-17-76 </a:t>
            </a:r>
            <a:r>
              <a:rPr 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(@</a:t>
            </a:r>
            <a:r>
              <a:rPr lang="en-US" sz="1800" b="1" dirty="0" err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Bisbigliare</a:t>
            </a:r>
            <a:r>
              <a:rPr 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)</a:t>
            </a:r>
            <a:endParaRPr lang="ru-RU" sz="18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22BA86EF-6CF8-4789-AFB3-60D5513D7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9" y="5955984"/>
            <a:ext cx="455735" cy="455735"/>
          </a:xfrm>
          <a:prstGeom prst="rect">
            <a:avLst/>
          </a:prstGeom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B267C04E-2EB5-4424-8D4A-E81F71149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30" y="4683569"/>
            <a:ext cx="455735" cy="455735"/>
          </a:xfrm>
          <a:prstGeom prst="rect">
            <a:avLst/>
          </a:prstGeom>
        </p:spPr>
      </p:pic>
      <p:pic>
        <p:nvPicPr>
          <p:cNvPr id="19" name="Picture 6">
            <a:extLst>
              <a:ext uri="{FF2B5EF4-FFF2-40B4-BE49-F238E27FC236}">
                <a16:creationId xmlns:a16="http://schemas.microsoft.com/office/drawing/2014/main" id="{B49001BF-B04C-49CA-9635-9F7B988AF7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30" y="5283805"/>
            <a:ext cx="455735" cy="455735"/>
          </a:xfrm>
          <a:prstGeom prst="rect">
            <a:avLst/>
          </a:prstGeom>
        </p:spPr>
      </p:pic>
      <p:pic>
        <p:nvPicPr>
          <p:cNvPr id="20" name="Picture 39">
            <a:extLst>
              <a:ext uri="{FF2B5EF4-FFF2-40B4-BE49-F238E27FC236}">
                <a16:creationId xmlns:a16="http://schemas.microsoft.com/office/drawing/2014/main" id="{3AF24C1C-9AAA-4E66-833C-9D8C12A7F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154" y="5943262"/>
            <a:ext cx="455735" cy="455735"/>
          </a:xfrm>
          <a:prstGeom prst="rect">
            <a:avLst/>
          </a:prstGeom>
        </p:spPr>
      </p:pic>
      <p:pic>
        <p:nvPicPr>
          <p:cNvPr id="21" name="Picture 40">
            <a:extLst>
              <a:ext uri="{FF2B5EF4-FFF2-40B4-BE49-F238E27FC236}">
                <a16:creationId xmlns:a16="http://schemas.microsoft.com/office/drawing/2014/main" id="{F216CAA4-2E1F-4EC2-8191-0BBE7870B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8426" y="4678214"/>
            <a:ext cx="455735" cy="455735"/>
          </a:xfrm>
          <a:prstGeom prst="rect">
            <a:avLst/>
          </a:prstGeom>
        </p:spPr>
      </p:pic>
      <p:pic>
        <p:nvPicPr>
          <p:cNvPr id="22" name="Picture 41">
            <a:extLst>
              <a:ext uri="{FF2B5EF4-FFF2-40B4-BE49-F238E27FC236}">
                <a16:creationId xmlns:a16="http://schemas.microsoft.com/office/drawing/2014/main" id="{A79D8BDC-CD1F-480B-B71B-714AA5B321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9188" y="5283804"/>
            <a:ext cx="455735" cy="455735"/>
          </a:xfrm>
          <a:prstGeom prst="rect">
            <a:avLst/>
          </a:prstGeom>
        </p:spPr>
      </p:pic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88C20678-0977-F047-9218-C4C39F4C72C0}"/>
              </a:ext>
            </a:extLst>
          </p:cNvPr>
          <p:cNvSpPr txBox="1">
            <a:spLocks/>
          </p:cNvSpPr>
          <p:nvPr/>
        </p:nvSpPr>
        <p:spPr>
          <a:xfrm>
            <a:off x="1189017" y="4739167"/>
            <a:ext cx="5089775" cy="344539"/>
          </a:xfrm>
          <a:prstGeom prst="rect">
            <a:avLst/>
          </a:prstGeom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" sz="18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gurin.a.d@metadoor-dev.com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21B6154E-E49D-6B47-BCE5-7C4345A4BCA5}"/>
              </a:ext>
            </a:extLst>
          </p:cNvPr>
          <p:cNvSpPr txBox="1">
            <a:spLocks/>
          </p:cNvSpPr>
          <p:nvPr/>
        </p:nvSpPr>
        <p:spPr>
          <a:xfrm>
            <a:off x="7396704" y="4710698"/>
            <a:ext cx="4580810" cy="344539"/>
          </a:xfrm>
          <a:prstGeom prst="rect">
            <a:avLst/>
          </a:prstGeom>
        </p:spPr>
        <p:txBody>
          <a:bodyPr vert="horz" lIns="96511" tIns="48256" rIns="96511" bIns="48256" rtlCol="0" anchor="b">
            <a:noAutofit/>
          </a:bodyPr>
          <a:lstStyle>
            <a:lvl1pPr algn="ctr" defTabSz="866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8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" sz="1800" b="1" dirty="0" err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sheptukhin.m.v@metadoor-dev.com</a:t>
            </a:r>
            <a:endParaRPr lang="ru-RU" sz="18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152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43464</TotalTime>
  <Words>1413</Words>
  <Application>Microsoft Macintosh PowerPoint</Application>
  <PresentationFormat>Широкоэкранный</PresentationFormat>
  <Paragraphs>400</Paragraphs>
  <Slides>24</Slides>
  <Notes>5</Notes>
  <HiddenSlides>5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Bahnschrift Condensed</vt:lpstr>
      <vt:lpstr>Calibri</vt:lpstr>
      <vt:lpstr>Calibri Light</vt:lpstr>
      <vt:lpstr>Century Gothic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Бизнес-модель</vt:lpstr>
      <vt:lpstr>Бизнес-модель проекта</vt:lpstr>
      <vt:lpstr>ФИНАНСОВО-ЭКОНОМИЧЕСКАЯ МОДЕЛЬ ПРОЕКТА</vt:lpstr>
      <vt:lpstr>Хронология развития проекта</vt:lpstr>
      <vt:lpstr>Хронология развития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Трекшн за 3 месяца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Гурин</dc:creator>
  <cp:lastModifiedBy>Александр Гурин</cp:lastModifiedBy>
  <cp:revision>136</cp:revision>
  <dcterms:created xsi:type="dcterms:W3CDTF">2020-10-25T15:00:40Z</dcterms:created>
  <dcterms:modified xsi:type="dcterms:W3CDTF">2021-07-26T14:36:23Z</dcterms:modified>
</cp:coreProperties>
</file>