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68" r:id="rId6"/>
    <p:sldId id="271" r:id="rId7"/>
    <p:sldId id="270" r:id="rId8"/>
    <p:sldId id="259" r:id="rId9"/>
    <p:sldId id="260" r:id="rId10"/>
    <p:sldId id="261" r:id="rId11"/>
    <p:sldId id="262" r:id="rId12"/>
    <p:sldId id="263" r:id="rId13"/>
    <p:sldId id="272" r:id="rId14"/>
    <p:sldId id="274" r:id="rId15"/>
    <p:sldId id="275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1pPr>
    <a:lvl2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2pPr>
    <a:lvl3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3pPr>
    <a:lvl4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4pPr>
    <a:lvl5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5pPr>
    <a:lvl6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6pPr>
    <a:lvl7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7pPr>
    <a:lvl8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8pPr>
    <a:lvl9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000" b="0" i="0" u="none" strike="noStrike" cap="none" spc="250" normalizeH="0" baseline="0">
        <a:ln>
          <a:noFill/>
        </a:ln>
        <a:solidFill>
          <a:srgbClr val="131148"/>
        </a:solidFill>
        <a:effectLst/>
        <a:uFillTx/>
        <a:latin typeface="Canela Regular"/>
        <a:ea typeface="Canela Regular"/>
        <a:cs typeface="Canela Regular"/>
        <a:sym typeface="Canela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31148"/>
    <a:srgbClr val="781E1C"/>
    <a:srgbClr val="9E9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25400" cap="flat">
              <a:solidFill>
                <a:srgbClr val="66635E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solidFill>
                <a:srgbClr val="D6D5CB"/>
              </a:solidFill>
              <a:prstDash val="solid"/>
              <a:miter lim="400000"/>
            </a:ln>
          </a:left>
          <a:right>
            <a:ln w="12700" cap="flat">
              <a:solidFill>
                <a:srgbClr val="D6D5CB"/>
              </a:solidFill>
              <a:prstDash val="solid"/>
              <a:miter lim="400000"/>
            </a:ln>
          </a:right>
          <a:top>
            <a:ln w="12700" cap="flat">
              <a:solidFill>
                <a:srgbClr val="D6D5CB"/>
              </a:solidFill>
              <a:prstDash val="solid"/>
              <a:miter lim="400000"/>
            </a:ln>
          </a:top>
          <a:bottom>
            <a:ln w="12700" cap="flat">
              <a:solidFill>
                <a:srgbClr val="D6D5CB"/>
              </a:solidFill>
              <a:prstDash val="solid"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solidFill>
                <a:srgbClr val="D6D5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5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818181"/>
        </a:fontRef>
        <a:srgbClr val="818181"/>
      </a:tcTxStyle>
      <a:tcStyle>
        <a:tcBdr>
          <a:left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A0A4A8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0A4A8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A0A4A8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A0A4A8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0A4A8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A0A4A8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solidFill>
                <a:srgbClr val="AEADA0"/>
              </a:solidFill>
              <a:prstDash val="solid"/>
              <a:miter lim="400000"/>
            </a:ln>
          </a:left>
          <a:right>
            <a:ln w="12700" cap="flat">
              <a:solidFill>
                <a:srgbClr val="AEADA0"/>
              </a:solidFill>
              <a:prstDash val="solid"/>
              <a:miter lim="400000"/>
            </a:ln>
          </a:right>
          <a:top>
            <a:ln w="12700" cap="flat">
              <a:solidFill>
                <a:srgbClr val="AEADA0"/>
              </a:solidFill>
              <a:prstDash val="solid"/>
              <a:miter lim="400000"/>
            </a:ln>
          </a:top>
          <a:bottom>
            <a:ln w="12700" cap="flat">
              <a:solidFill>
                <a:srgbClr val="AEADA0"/>
              </a:solidFill>
              <a:prstDash val="solid"/>
              <a:miter lim="400000"/>
            </a:ln>
          </a:bottom>
          <a:insideH>
            <a:ln w="12700" cap="flat">
              <a:solidFill>
                <a:srgbClr val="AEADA0"/>
              </a:solidFill>
              <a:prstDash val="solid"/>
              <a:miter lim="400000"/>
            </a:ln>
          </a:insideH>
          <a:insideV>
            <a:ln w="12700" cap="flat">
              <a:solidFill>
                <a:srgbClr val="AEADA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818181"/>
        </a:fontRef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83827D"/>
              </a:solidFill>
              <a:prstDash val="solid"/>
              <a:miter lim="400000"/>
            </a:ln>
          </a:right>
          <a:top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H>
          <a:insideV>
            <a:ln w="25400" cap="flat">
              <a:solidFill>
                <a:srgbClr val="83827D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818181"/>
        </a:fontRef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25400" cap="flat">
              <a:solidFill>
                <a:srgbClr val="83827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818181"/>
        </a:fontRef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3827D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13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49768E-2"/>
          <c:y val="7.1807700000000002E-2"/>
          <c:w val="0.90002300000000002"/>
          <c:h val="0.810462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Центральный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trendline>
            <c:spPr>
              <a:ln w="25400" cap="flat">
                <a:solidFill>
                  <a:srgbClr val="7B8AA8"/>
                </a:solidFill>
                <a:prstDash val="solid"/>
                <a:miter lim="400000"/>
              </a:ln>
              <a:effectLst>
                <a:outerShdw blurRad="12700" dist="25400" dir="7320000" algn="tl">
                  <a:srgbClr val="000000">
                    <a:alpha val="25000"/>
                  </a:srgbClr>
                </a:outerShdw>
              </a:effectLst>
            </c:spPr>
            <c:trendlineType val="linear"/>
            <c:dispRSqr val="0"/>
            <c:dispEq val="0"/>
          </c:trendline>
          <c:cat>
            <c:strRef>
              <c:f>Sheet1!$B$1:$E$1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12.5</c:v>
                </c:pt>
                <c:pt idx="1">
                  <c:v>12.6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E5-4BAE-A5F1-057EC4E2949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С/З </c:v>
                </c:pt>
              </c:strCache>
            </c:strRef>
          </c:tx>
          <c:spPr>
            <a:blipFill rotWithShape="1">
              <a:blip xmlns:r="http://schemas.openxmlformats.org/officeDocument/2006/relationships"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trendline>
            <c:spPr>
              <a:ln w="25400" cap="flat">
                <a:solidFill>
                  <a:srgbClr val="C4AD8D"/>
                </a:solidFill>
                <a:prstDash val="solid"/>
                <a:miter lim="400000"/>
              </a:ln>
              <a:effectLst>
                <a:outerShdw blurRad="12700" dist="25400" dir="7320000" algn="tl">
                  <a:srgbClr val="000000">
                    <a:alpha val="25000"/>
                  </a:srgbClr>
                </a:outerShdw>
              </a:effectLst>
            </c:spPr>
            <c:trendlineType val="linear"/>
            <c:dispRSqr val="0"/>
            <c:dispEq val="0"/>
          </c:trendline>
          <c:cat>
            <c:strRef>
              <c:f>Sheet1!$B$1:$E$1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10.8</c:v>
                </c:pt>
                <c:pt idx="1">
                  <c:v>11</c:v>
                </c:pt>
                <c:pt idx="2">
                  <c:v>10.6</c:v>
                </c:pt>
                <c:pt idx="3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5-4BAE-A5F1-057EC4E2949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Южный</c:v>
                </c:pt>
              </c:strCache>
            </c:strRef>
          </c:tx>
          <c:spPr>
            <a:blipFill rotWithShape="1">
              <a:blip xmlns:r="http://schemas.openxmlformats.org/officeDocument/2006/relationships" r:embed="rId3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trendline>
            <c:spPr>
              <a:ln w="25400" cap="flat">
                <a:solidFill>
                  <a:srgbClr val="9CC9DE"/>
                </a:solidFill>
                <a:prstDash val="solid"/>
                <a:miter lim="400000"/>
              </a:ln>
              <a:effectLst>
                <a:outerShdw blurRad="12700" dist="25400" dir="7320000" algn="tl">
                  <a:srgbClr val="000000">
                    <a:alpha val="25000"/>
                  </a:srgbClr>
                </a:outerShdw>
              </a:effectLst>
            </c:spPr>
            <c:trendlineType val="linear"/>
            <c:dispRSqr val="0"/>
            <c:dispEq val="0"/>
          </c:trendline>
          <c:cat>
            <c:strRef>
              <c:f>Sheet1!$B$1:$E$1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8</c:v>
                </c:pt>
                <c:pt idx="1">
                  <c:v>11.9</c:v>
                </c:pt>
                <c:pt idx="2">
                  <c:v>10.8</c:v>
                </c:pt>
                <c:pt idx="3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E5-4BAE-A5F1-057EC4E2949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Дальневосточный</c:v>
                </c:pt>
              </c:strCache>
            </c:strRef>
          </c:tx>
          <c:spPr>
            <a:blipFill rotWithShape="1">
              <a:blip xmlns:r="http://schemas.openxmlformats.org/officeDocument/2006/relationships" r:embed="rId4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trendline>
            <c:spPr>
              <a:ln w="25400" cap="flat">
                <a:solidFill>
                  <a:srgbClr val="A2A7AF"/>
                </a:solidFill>
                <a:prstDash val="solid"/>
                <a:miter lim="400000"/>
              </a:ln>
              <a:effectLst>
                <a:outerShdw blurRad="12700" dist="25400" dir="7320000" algn="tl">
                  <a:srgbClr val="000000">
                    <a:alpha val="25000"/>
                  </a:srgbClr>
                </a:outerShdw>
              </a:effectLst>
            </c:spPr>
            <c:trendlineType val="linear"/>
            <c:dispRSqr val="0"/>
            <c:dispEq val="0"/>
          </c:trendline>
          <c:cat>
            <c:strRef>
              <c:f>Sheet1!$B$1:$E$1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6.9</c:v>
                </c:pt>
                <c:pt idx="1">
                  <c:v>7.7</c:v>
                </c:pt>
                <c:pt idx="2">
                  <c:v>7.4</c:v>
                </c:pt>
                <c:pt idx="3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0E5-4BAE-A5F1-057EC4E29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B8B8B8"/>
            </a:solidFill>
            <a:prstDash val="solid"/>
            <a:miter lim="400000"/>
          </a:ln>
        </c:spPr>
        <c:txPr>
          <a:bodyPr rot="0"/>
          <a:lstStyle/>
          <a:p>
            <a:pPr>
              <a:defRPr sz="3300" b="0" i="0" u="none" strike="noStrike">
                <a:solidFill>
                  <a:srgbClr val="818181"/>
                </a:solidFill>
                <a:latin typeface="Helvetica Neue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8B8B8"/>
            </a:solidFill>
            <a:prstDash val="solid"/>
            <a:miter lim="400000"/>
          </a:ln>
        </c:spPr>
        <c:txPr>
          <a:bodyPr rot="0"/>
          <a:lstStyle/>
          <a:p>
            <a:pPr>
              <a:defRPr sz="3300" b="0" i="0" u="none" strike="noStrike">
                <a:solidFill>
                  <a:srgbClr val="818181"/>
                </a:solidFill>
                <a:latin typeface="Helvetica Neue"/>
              </a:defRPr>
            </a:pPr>
            <a:endParaRPr lang="ru-RU"/>
          </a:p>
        </c:txPr>
        <c:crossAx val="2094734552"/>
        <c:crosses val="autoZero"/>
        <c:crossBetween val="between"/>
        <c:majorUnit val="3.25"/>
        <c:minorUnit val="1.6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5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82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30400" y="7378700"/>
            <a:ext cx="20510500" cy="3695700"/>
          </a:xfrm>
          <a:prstGeom prst="rect">
            <a:avLst/>
          </a:prstGeom>
        </p:spPr>
        <p:txBody>
          <a:bodyPr anchor="b"/>
          <a:lstStyle>
            <a:lvl1pPr>
              <a:defRPr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30400" y="11049000"/>
            <a:ext cx="20510500" cy="177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20860" y="13322300"/>
            <a:ext cx="368504" cy="3746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Линия"/>
          <p:cNvSpPr/>
          <p:nvPr/>
        </p:nvSpPr>
        <p:spPr>
          <a:xfrm>
            <a:off x="522128" y="12534900"/>
            <a:ext cx="23337998" cy="0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Линия"/>
          <p:cNvSpPr/>
          <p:nvPr/>
        </p:nvSpPr>
        <p:spPr>
          <a:xfrm>
            <a:off x="9856866" y="12522200"/>
            <a:ext cx="1" cy="832802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Линия"/>
          <p:cNvSpPr/>
          <p:nvPr/>
        </p:nvSpPr>
        <p:spPr>
          <a:xfrm>
            <a:off x="522128" y="10109200"/>
            <a:ext cx="23337998" cy="0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Прямоугольник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pPr>
            <a:endParaRPr/>
          </a:p>
        </p:txBody>
      </p:sp>
      <p:sp>
        <p:nvSpPr>
          <p:cNvPr id="25" name="ИМЯ"/>
          <p:cNvSpPr txBox="1">
            <a:spLocks noGrp="1"/>
          </p:cNvSpPr>
          <p:nvPr>
            <p:ph type="body" sz="quarter" idx="21"/>
          </p:nvPr>
        </p:nvSpPr>
        <p:spPr>
          <a:xfrm>
            <a:off x="11416451" y="12515850"/>
            <a:ext cx="1607166" cy="8509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ИМЯ</a:t>
            </a:r>
          </a:p>
        </p:txBody>
      </p:sp>
      <p:sp>
        <p:nvSpPr>
          <p:cNvPr id="26" name="ПРОЕКТ"/>
          <p:cNvSpPr txBox="1">
            <a:spLocks noGrp="1"/>
          </p:cNvSpPr>
          <p:nvPr>
            <p:ph type="body" sz="quarter" idx="22"/>
          </p:nvPr>
        </p:nvSpPr>
        <p:spPr>
          <a:xfrm>
            <a:off x="637234" y="10151567"/>
            <a:ext cx="1209132" cy="4613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cap="all" spc="0">
                <a:solidFill>
                  <a:srgbClr val="737373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ПРОЕКТ</a:t>
            </a:r>
          </a:p>
        </p:txBody>
      </p:sp>
      <p:sp>
        <p:nvSpPr>
          <p:cNvPr id="27" name="ДАТА"/>
          <p:cNvSpPr txBox="1">
            <a:spLocks noGrp="1"/>
          </p:cNvSpPr>
          <p:nvPr>
            <p:ph type="body" sz="quarter" idx="23"/>
          </p:nvPr>
        </p:nvSpPr>
        <p:spPr>
          <a:xfrm>
            <a:off x="627417" y="12564567"/>
            <a:ext cx="754686" cy="4613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cap="all" spc="0">
                <a:solidFill>
                  <a:srgbClr val="737373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ДАТА</a:t>
            </a:r>
          </a:p>
        </p:txBody>
      </p:sp>
      <p:sp>
        <p:nvSpPr>
          <p:cNvPr id="28" name="Клиент"/>
          <p:cNvSpPr txBox="1">
            <a:spLocks noGrp="1"/>
          </p:cNvSpPr>
          <p:nvPr>
            <p:ph type="body" sz="quarter" idx="24"/>
          </p:nvPr>
        </p:nvSpPr>
        <p:spPr>
          <a:xfrm>
            <a:off x="9909641" y="12564567"/>
            <a:ext cx="1089966" cy="4613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cap="all" spc="0">
                <a:solidFill>
                  <a:srgbClr val="737373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Клиент</a:t>
            </a:r>
          </a:p>
        </p:txBody>
      </p:sp>
      <p:sp>
        <p:nvSpPr>
          <p:cNvPr id="29" name="ДАТА"/>
          <p:cNvSpPr txBox="1">
            <a:spLocks noGrp="1"/>
          </p:cNvSpPr>
          <p:nvPr>
            <p:ph type="body" sz="quarter" idx="25"/>
          </p:nvPr>
        </p:nvSpPr>
        <p:spPr>
          <a:xfrm>
            <a:off x="2153390" y="12515850"/>
            <a:ext cx="1448436" cy="8509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ДАТА</a:t>
            </a:r>
          </a:p>
        </p:txBody>
      </p:sp>
      <p:sp>
        <p:nvSpPr>
          <p:cNvPr id="30" name="Фасад современного дома с ночной подсветкой"/>
          <p:cNvSpPr>
            <a:spLocks noGrp="1"/>
          </p:cNvSpPr>
          <p:nvPr>
            <p:ph type="pic" idx="26"/>
          </p:nvPr>
        </p:nvSpPr>
        <p:spPr>
          <a:xfrm>
            <a:off x="617081" y="-3295650"/>
            <a:ext cx="23139409" cy="1542894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159000" y="10121900"/>
            <a:ext cx="19685000" cy="1460500"/>
          </a:xfrm>
          <a:prstGeom prst="rect">
            <a:avLst/>
          </a:prstGeom>
        </p:spPr>
        <p:txBody>
          <a:bodyPr anchor="b"/>
          <a:lstStyle>
            <a:lvl1pPr>
              <a:defRPr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159000" y="11569700"/>
            <a:ext cx="19685000" cy="977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5800" cap="all" spc="0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 (4 шт.)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Линия"/>
          <p:cNvSpPr/>
          <p:nvPr/>
        </p:nvSpPr>
        <p:spPr>
          <a:xfrm>
            <a:off x="522128" y="12534900"/>
            <a:ext cx="23337998" cy="0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1" name="Линия"/>
          <p:cNvSpPr/>
          <p:nvPr/>
        </p:nvSpPr>
        <p:spPr>
          <a:xfrm>
            <a:off x="9856866" y="12522200"/>
            <a:ext cx="1" cy="832802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Линия"/>
          <p:cNvSpPr/>
          <p:nvPr/>
        </p:nvSpPr>
        <p:spPr>
          <a:xfrm>
            <a:off x="522128" y="10109200"/>
            <a:ext cx="23337998" cy="0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" name="Прямоугольник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pPr>
            <a:endParaRPr/>
          </a:p>
        </p:txBody>
      </p:sp>
      <p:sp>
        <p:nvSpPr>
          <p:cNvPr id="44" name="ИМЯ"/>
          <p:cNvSpPr txBox="1">
            <a:spLocks noGrp="1"/>
          </p:cNvSpPr>
          <p:nvPr>
            <p:ph type="body" sz="quarter" idx="21"/>
          </p:nvPr>
        </p:nvSpPr>
        <p:spPr>
          <a:xfrm>
            <a:off x="11416451" y="12515850"/>
            <a:ext cx="1607166" cy="8509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ИМЯ</a:t>
            </a:r>
          </a:p>
        </p:txBody>
      </p:sp>
      <p:sp>
        <p:nvSpPr>
          <p:cNvPr id="45" name="ПРОЕКТ"/>
          <p:cNvSpPr txBox="1">
            <a:spLocks noGrp="1"/>
          </p:cNvSpPr>
          <p:nvPr>
            <p:ph type="body" sz="quarter" idx="22"/>
          </p:nvPr>
        </p:nvSpPr>
        <p:spPr>
          <a:xfrm>
            <a:off x="637234" y="10151567"/>
            <a:ext cx="1209132" cy="4613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cap="all" spc="0">
                <a:solidFill>
                  <a:srgbClr val="737373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ПРОЕКТ</a:t>
            </a:r>
          </a:p>
        </p:txBody>
      </p:sp>
      <p:sp>
        <p:nvSpPr>
          <p:cNvPr id="46" name="ДАТА"/>
          <p:cNvSpPr txBox="1">
            <a:spLocks noGrp="1"/>
          </p:cNvSpPr>
          <p:nvPr>
            <p:ph type="body" sz="quarter" idx="23"/>
          </p:nvPr>
        </p:nvSpPr>
        <p:spPr>
          <a:xfrm>
            <a:off x="627417" y="12564567"/>
            <a:ext cx="754686" cy="4613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cap="all" spc="0">
                <a:solidFill>
                  <a:srgbClr val="737373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ДАТА</a:t>
            </a:r>
          </a:p>
        </p:txBody>
      </p:sp>
      <p:sp>
        <p:nvSpPr>
          <p:cNvPr id="47" name="Клиент"/>
          <p:cNvSpPr txBox="1">
            <a:spLocks noGrp="1"/>
          </p:cNvSpPr>
          <p:nvPr>
            <p:ph type="body" sz="quarter" idx="24"/>
          </p:nvPr>
        </p:nvSpPr>
        <p:spPr>
          <a:xfrm>
            <a:off x="9909641" y="12564567"/>
            <a:ext cx="1089966" cy="4613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cap="all" spc="0">
                <a:solidFill>
                  <a:srgbClr val="737373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Клиент</a:t>
            </a:r>
          </a:p>
        </p:txBody>
      </p:sp>
      <p:sp>
        <p:nvSpPr>
          <p:cNvPr id="48" name="ДАТА"/>
          <p:cNvSpPr txBox="1">
            <a:spLocks noGrp="1"/>
          </p:cNvSpPr>
          <p:nvPr>
            <p:ph type="body" sz="quarter" idx="25"/>
          </p:nvPr>
        </p:nvSpPr>
        <p:spPr>
          <a:xfrm>
            <a:off x="2153390" y="12515850"/>
            <a:ext cx="1448436" cy="8509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ДАТА</a:t>
            </a:r>
          </a:p>
        </p:txBody>
      </p:sp>
      <p:sp>
        <p:nvSpPr>
          <p:cNvPr id="49" name="Освещённый фасад современного дома с широкой лестницей на переднем плане"/>
          <p:cNvSpPr>
            <a:spLocks noGrp="1"/>
          </p:cNvSpPr>
          <p:nvPr>
            <p:ph type="pic" sz="half" idx="26"/>
          </p:nvPr>
        </p:nvSpPr>
        <p:spPr>
          <a:xfrm>
            <a:off x="635000" y="-835079"/>
            <a:ext cx="9211734" cy="13817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0" name="Современная ванная комната с серой плиткой и ванной"/>
          <p:cNvSpPr>
            <a:spLocks noGrp="1"/>
          </p:cNvSpPr>
          <p:nvPr>
            <p:ph type="pic" sz="quarter" idx="27"/>
          </p:nvPr>
        </p:nvSpPr>
        <p:spPr>
          <a:xfrm>
            <a:off x="9893300" y="279400"/>
            <a:ext cx="4572000" cy="609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Современная гостиная с большими окнами"/>
          <p:cNvSpPr>
            <a:spLocks noGrp="1"/>
          </p:cNvSpPr>
          <p:nvPr>
            <p:ph type="pic" sz="quarter" idx="28"/>
          </p:nvPr>
        </p:nvSpPr>
        <p:spPr>
          <a:xfrm>
            <a:off x="9906000" y="3708400"/>
            <a:ext cx="457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2" name="Деревянный проход со шкафами по обе стороны и лестницей на заднем плане"/>
          <p:cNvSpPr>
            <a:spLocks noGrp="1"/>
          </p:cNvSpPr>
          <p:nvPr>
            <p:ph type="pic" sz="half" idx="29"/>
          </p:nvPr>
        </p:nvSpPr>
        <p:spPr>
          <a:xfrm>
            <a:off x="14559244" y="-835079"/>
            <a:ext cx="9245601" cy="1386840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159000" y="10121900"/>
            <a:ext cx="19685000" cy="1460500"/>
          </a:xfrm>
          <a:prstGeom prst="rect">
            <a:avLst/>
          </a:prstGeom>
        </p:spPr>
        <p:txBody>
          <a:bodyPr anchor="b"/>
          <a:lstStyle>
            <a:lvl1pPr>
              <a:defRPr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159000" y="11569700"/>
            <a:ext cx="19685000" cy="977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5800" cap="all" spc="0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sz="6200" cap="all" spc="0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43100" y="5016500"/>
            <a:ext cx="20510500" cy="3683000"/>
          </a:xfrm>
          <a:prstGeom prst="rect">
            <a:avLst/>
          </a:prstGeom>
        </p:spPr>
        <p:txBody>
          <a:bodyPr/>
          <a:lstStyle>
            <a:lvl1pPr>
              <a:defRPr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20860" y="13322300"/>
            <a:ext cx="368504" cy="3746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Деревянный проход со шкафами по обе стороны и лестницей на заднем плане"/>
          <p:cNvSpPr>
            <a:spLocks noGrp="1"/>
          </p:cNvSpPr>
          <p:nvPr>
            <p:ph type="pic" idx="21"/>
          </p:nvPr>
        </p:nvSpPr>
        <p:spPr>
          <a:xfrm>
            <a:off x="12823657" y="1271002"/>
            <a:ext cx="9611165" cy="1441674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8500" y="1968500"/>
            <a:ext cx="9525000" cy="5334000"/>
          </a:xfrm>
          <a:prstGeom prst="rect">
            <a:avLst/>
          </a:prstGeom>
        </p:spPr>
        <p:txBody>
          <a:bodyPr anchor="b"/>
          <a:lstStyle>
            <a:lvl1pPr>
              <a:defRPr sz="9000"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8500" y="7302500"/>
            <a:ext cx="9525000" cy="4508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930400" y="3937000"/>
            <a:ext cx="20510500" cy="80645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chemeClr val="accent5">
                <a:lumOff val="-573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pPr>
            <a:endParaRPr/>
          </a:p>
        </p:txBody>
      </p:sp>
      <p:sp>
        <p:nvSpPr>
          <p:cNvPr id="9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930400" y="3937000"/>
            <a:ext cx="20510500" cy="80645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Деревянный проход со шкафами по обе стороны и лестницей на заднем плане"/>
          <p:cNvSpPr>
            <a:spLocks noGrp="1"/>
          </p:cNvSpPr>
          <p:nvPr>
            <p:ph type="pic" sz="half" idx="21"/>
          </p:nvPr>
        </p:nvSpPr>
        <p:spPr>
          <a:xfrm>
            <a:off x="13284200" y="1447800"/>
            <a:ext cx="9144000" cy="13716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943100" y="3937000"/>
            <a:ext cx="10033000" cy="8064500"/>
          </a:xfrm>
          <a:prstGeom prst="rect">
            <a:avLst/>
          </a:prstGeom>
        </p:spPr>
        <p:txBody>
          <a:bodyPr/>
          <a:lstStyle>
            <a:lvl1pPr marL="4953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1pPr>
            <a:lvl2pPr marL="9906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2pPr>
            <a:lvl3pPr marL="14859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3pPr>
            <a:lvl4pPr marL="19812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4pPr>
            <a:lvl5pPr marL="24765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943100" y="3937000"/>
            <a:ext cx="10033000" cy="8064500"/>
          </a:xfrm>
          <a:prstGeom prst="rect">
            <a:avLst/>
          </a:prstGeom>
        </p:spPr>
        <p:txBody>
          <a:bodyPr/>
          <a:lstStyle>
            <a:lvl1pPr marL="4953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1pPr>
            <a:lvl2pPr marL="9906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2pPr>
            <a:lvl3pPr marL="14859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3pPr>
            <a:lvl4pPr marL="19812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4pPr>
            <a:lvl5pPr marL="24765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943100" y="3937000"/>
            <a:ext cx="10033000" cy="8064500"/>
          </a:xfrm>
          <a:prstGeom prst="rect">
            <a:avLst/>
          </a:prstGeom>
        </p:spPr>
        <p:txBody>
          <a:bodyPr/>
          <a:lstStyle>
            <a:lvl1pPr marL="4953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1pPr>
            <a:lvl2pPr marL="9906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2pPr>
            <a:lvl3pPr marL="14859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3pPr>
            <a:lvl4pPr marL="19812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4pPr>
            <a:lvl5pPr marL="2476500" indent="-495300">
              <a:spcBef>
                <a:spcPts val="3900"/>
              </a:spcBef>
              <a:buBlip>
                <a:blip r:embed="rId2"/>
              </a:buBlip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 (3 шт.)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Линия"/>
          <p:cNvSpPr/>
          <p:nvPr/>
        </p:nvSpPr>
        <p:spPr>
          <a:xfrm>
            <a:off x="522128" y="11747500"/>
            <a:ext cx="23341173" cy="0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6" name="Прямоугольник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pPr>
            <a:endParaRPr/>
          </a:p>
        </p:txBody>
      </p:sp>
      <p:sp>
        <p:nvSpPr>
          <p:cNvPr id="137" name="Деревянный проход со шкафами по обе стороны и лестницей на заднем плане"/>
          <p:cNvSpPr>
            <a:spLocks noGrp="1"/>
          </p:cNvSpPr>
          <p:nvPr>
            <p:ph type="pic" sz="half" idx="21"/>
          </p:nvPr>
        </p:nvSpPr>
        <p:spPr>
          <a:xfrm>
            <a:off x="16006233" y="3619500"/>
            <a:ext cx="7747001" cy="11620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8" name="Фасад современного дома с ночной подсветкой"/>
          <p:cNvSpPr>
            <a:spLocks noGrp="1"/>
          </p:cNvSpPr>
          <p:nvPr>
            <p:ph type="pic" idx="22"/>
          </p:nvPr>
        </p:nvSpPr>
        <p:spPr>
          <a:xfrm>
            <a:off x="-518765" y="520700"/>
            <a:ext cx="16668749" cy="1111442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9" name="Освещённый фасад современного дома с широкой лестницей на переднем плане"/>
          <p:cNvSpPr>
            <a:spLocks noGrp="1"/>
          </p:cNvSpPr>
          <p:nvPr>
            <p:ph type="pic" sz="half" idx="23"/>
          </p:nvPr>
        </p:nvSpPr>
        <p:spPr>
          <a:xfrm>
            <a:off x="15862300" y="-1854200"/>
            <a:ext cx="8051801" cy="12077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11747500"/>
            <a:ext cx="23114000" cy="9525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sz="5800"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2687300"/>
            <a:ext cx="23114000" cy="635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 (1 шт.)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Линия"/>
          <p:cNvSpPr/>
          <p:nvPr/>
        </p:nvSpPr>
        <p:spPr>
          <a:xfrm>
            <a:off x="522128" y="11747500"/>
            <a:ext cx="23341173" cy="0"/>
          </a:xfrm>
          <a:prstGeom prst="line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0" name="Прямоугольник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pPr>
            <a:endParaRPr/>
          </a:p>
        </p:txBody>
      </p:sp>
      <p:sp>
        <p:nvSpPr>
          <p:cNvPr id="151" name="Фасад современного дома с ночной подсветкой"/>
          <p:cNvSpPr>
            <a:spLocks noGrp="1"/>
          </p:cNvSpPr>
          <p:nvPr>
            <p:ph type="pic" idx="21"/>
          </p:nvPr>
        </p:nvSpPr>
        <p:spPr>
          <a:xfrm>
            <a:off x="609600" y="-2044700"/>
            <a:ext cx="23202900" cy="154712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5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11747500"/>
            <a:ext cx="23114000" cy="9525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sz="5800" b="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2687300"/>
            <a:ext cx="23114000" cy="635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0">
              <a:spcBef>
                <a:spcPts val="0"/>
              </a:spcBef>
              <a:buSzTx/>
              <a:buNone/>
              <a:defRPr sz="3200" cap="all"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«Место ввода цитаты»."/>
          <p:cNvSpPr txBox="1">
            <a:spLocks noGrp="1"/>
          </p:cNvSpPr>
          <p:nvPr>
            <p:ph type="body" sz="quarter" idx="21"/>
          </p:nvPr>
        </p:nvSpPr>
        <p:spPr>
          <a:xfrm>
            <a:off x="2387600" y="60579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162" name="— Иван Арсентьев"/>
          <p:cNvSpPr txBox="1">
            <a:spLocks noGrp="1"/>
          </p:cNvSpPr>
          <p:nvPr>
            <p:ph type="body" sz="quarter" idx="22"/>
          </p:nvPr>
        </p:nvSpPr>
        <p:spPr>
          <a:xfrm>
            <a:off x="2387600" y="8953500"/>
            <a:ext cx="19621500" cy="660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3800" i="1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— Иван Арсентьев</a:t>
            </a:r>
          </a:p>
        </p:txBody>
      </p:sp>
      <p:sp>
        <p:nvSpPr>
          <p:cNvPr id="1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Фасад современного дома с ночной подсветкой"/>
          <p:cNvSpPr>
            <a:spLocks noGrp="1"/>
          </p:cNvSpPr>
          <p:nvPr>
            <p:ph type="pic" idx="21"/>
          </p:nvPr>
        </p:nvSpPr>
        <p:spPr>
          <a:xfrm>
            <a:off x="0" y="-1041400"/>
            <a:ext cx="24422100" cy="1628422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pPr>
            <a:endParaRPr/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943100" y="2070100"/>
            <a:ext cx="20510500" cy="958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9"/>
              </a:buBlip>
            </a:lvl1pPr>
            <a:lvl2pPr>
              <a:buBlip>
                <a:blip r:embed="rId19"/>
              </a:buBlip>
            </a:lvl2pPr>
            <a:lvl3pPr>
              <a:buBlip>
                <a:blip r:embed="rId19"/>
              </a:buBlip>
            </a:lvl3pPr>
            <a:lvl4pPr>
              <a:buBlip>
                <a:blip r:embed="rId19"/>
              </a:buBlip>
            </a:lvl4pPr>
            <a:lvl5pPr>
              <a:buBlip>
                <a:blip r:embed="rId19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43100" y="381000"/>
            <a:ext cx="2051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19654" y="133509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1800" spc="0">
                <a:solidFill>
                  <a:srgbClr val="5C88A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solidFill>
            <a:srgbClr val="5C88A5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1pPr>
      <a:lvl2pPr marL="11684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2pPr>
      <a:lvl3pPr marL="17526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3pPr>
      <a:lvl4pPr marL="23368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4pPr>
      <a:lvl5pPr marL="29210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5pPr>
      <a:lvl6pPr marL="35052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6pPr>
      <a:lvl7pPr marL="40894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7pPr>
      <a:lvl8pPr marL="46736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8pPr>
      <a:lvl9pPr marL="5257800" marR="0" indent="-5842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40000"/>
        <a:buFontTx/>
        <a:buBlip>
          <a:blip r:embed="rId19"/>
        </a:buBlip>
        <a:tabLst/>
        <a:defRPr sz="5000" b="0" i="0" u="none" strike="noStrike" cap="none" spc="250" baseline="0">
          <a:solidFill>
            <a:srgbClr val="131148"/>
          </a:solidFill>
          <a:uFillTx/>
          <a:latin typeface="Canela Regular"/>
          <a:ea typeface="Canela Regular"/>
          <a:cs typeface="Canela Regular"/>
          <a:sym typeface="Canela Regular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hseb.haze.e03@yandex.ru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1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RONESCAPE"/>
          <p:cNvSpPr txBox="1">
            <a:spLocks noGrp="1"/>
          </p:cNvSpPr>
          <p:nvPr>
            <p:ph type="ctrTitle"/>
          </p:nvPr>
        </p:nvSpPr>
        <p:spPr>
          <a:xfrm>
            <a:off x="821958" y="7385050"/>
            <a:ext cx="13059896" cy="3695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0"/>
            </a:lvl1pPr>
          </a:lstStyle>
          <a:p>
            <a:r>
              <a:rPr sz="13800" dirty="0">
                <a:latin typeface="72 Black" panose="020B0A04030603020204" pitchFamily="34" charset="0"/>
                <a:cs typeface="72 Black" panose="020B0A04030603020204" pitchFamily="34" charset="0"/>
              </a:rPr>
              <a:t>DRONESCAPE</a:t>
            </a:r>
          </a:p>
        </p:txBody>
      </p:sp>
      <p:sp>
        <p:nvSpPr>
          <p:cNvPr id="188" name="3D моделирование и сканирование зданий и ландшафтов при помощи дронов"/>
          <p:cNvSpPr txBox="1">
            <a:spLocks noGrp="1"/>
          </p:cNvSpPr>
          <p:nvPr>
            <p:ph type="subTitle" sz="quarter" idx="1"/>
          </p:nvPr>
        </p:nvSpPr>
        <p:spPr>
          <a:xfrm>
            <a:off x="769257" y="11380754"/>
            <a:ext cx="17971333" cy="1778001"/>
          </a:xfrm>
          <a:prstGeom prst="rect">
            <a:avLst/>
          </a:prstGeom>
        </p:spPr>
        <p:txBody>
          <a:bodyPr>
            <a:noAutofit/>
          </a:bodyPr>
          <a:lstStyle>
            <a:lvl1pPr defTabSz="544830">
              <a:lnSpc>
                <a:spcPct val="150000"/>
              </a:lnSpc>
              <a:defRPr sz="3828">
                <a:solidFill>
                  <a:srgbClr val="DEDEDE"/>
                </a:solidFill>
              </a:defRPr>
            </a:lvl1pPr>
          </a:lstStyle>
          <a:p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3D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моделирование</a:t>
            </a:r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 и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сканирование</a:t>
            </a:r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зданий</a:t>
            </a:r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 и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ландшафтов</a:t>
            </a:r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при</a:t>
            </a:r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помощи</a:t>
            </a:r>
            <a:r>
              <a:rPr sz="3200" dirty="0">
                <a:latin typeface="72 Condensed" panose="020B0506030000000003" pitchFamily="34" charset="0"/>
                <a:cs typeface="72 Condensed" panose="020B0506030000000003" pitchFamily="34" charset="0"/>
              </a:rPr>
              <a:t> </a:t>
            </a:r>
            <a:r>
              <a:rPr sz="3200" dirty="0" err="1">
                <a:latin typeface="72 Condensed" panose="020B0506030000000003" pitchFamily="34" charset="0"/>
                <a:cs typeface="72 Condensed" panose="020B0506030000000003" pitchFamily="34" charset="0"/>
              </a:rPr>
              <a:t>дронов</a:t>
            </a:r>
            <a:endParaRPr sz="3200" dirty="0">
              <a:latin typeface="72 Condensed" panose="020B0506030000000003" pitchFamily="34" charset="0"/>
              <a:cs typeface="72 Condensed" panose="020B0506030000000003" pitchFamily="34" charset="0"/>
            </a:endParaRPr>
          </a:p>
        </p:txBody>
      </p:sp>
      <p:sp>
        <p:nvSpPr>
          <p:cNvPr id="189" name="`"/>
          <p:cNvSpPr/>
          <p:nvPr/>
        </p:nvSpPr>
        <p:spPr>
          <a:xfrm>
            <a:off x="-240515" y="-12868276"/>
            <a:ext cx="24004985" cy="12868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70" y="0"/>
                </a:moveTo>
                <a:cubicBezTo>
                  <a:pt x="16893" y="0"/>
                  <a:pt x="16847" y="0"/>
                  <a:pt x="16816" y="24"/>
                </a:cubicBezTo>
                <a:cubicBezTo>
                  <a:pt x="16772" y="54"/>
                  <a:pt x="16737" y="119"/>
                  <a:pt x="16721" y="202"/>
                </a:cubicBezTo>
                <a:cubicBezTo>
                  <a:pt x="16708" y="259"/>
                  <a:pt x="16708" y="346"/>
                  <a:pt x="16708" y="489"/>
                </a:cubicBezTo>
                <a:lnTo>
                  <a:pt x="16708" y="17315"/>
                </a:lnTo>
                <a:cubicBezTo>
                  <a:pt x="16708" y="17458"/>
                  <a:pt x="16708" y="17544"/>
                  <a:pt x="16721" y="17601"/>
                </a:cubicBezTo>
                <a:cubicBezTo>
                  <a:pt x="16737" y="17684"/>
                  <a:pt x="16772" y="17749"/>
                  <a:pt x="16816" y="17779"/>
                </a:cubicBezTo>
                <a:cubicBezTo>
                  <a:pt x="16847" y="17803"/>
                  <a:pt x="16893" y="17803"/>
                  <a:pt x="16970" y="17803"/>
                </a:cubicBezTo>
                <a:lnTo>
                  <a:pt x="17996" y="17803"/>
                </a:lnTo>
                <a:cubicBezTo>
                  <a:pt x="18073" y="17803"/>
                  <a:pt x="18120" y="17803"/>
                  <a:pt x="18150" y="17779"/>
                </a:cubicBezTo>
                <a:cubicBezTo>
                  <a:pt x="18195" y="17749"/>
                  <a:pt x="18229" y="17684"/>
                  <a:pt x="18246" y="17601"/>
                </a:cubicBezTo>
                <a:cubicBezTo>
                  <a:pt x="18258" y="17544"/>
                  <a:pt x="18258" y="17458"/>
                  <a:pt x="18258" y="17315"/>
                </a:cubicBezTo>
                <a:lnTo>
                  <a:pt x="18258" y="489"/>
                </a:lnTo>
                <a:cubicBezTo>
                  <a:pt x="18258" y="346"/>
                  <a:pt x="18258" y="259"/>
                  <a:pt x="18246" y="202"/>
                </a:cubicBezTo>
                <a:cubicBezTo>
                  <a:pt x="18229" y="119"/>
                  <a:pt x="18195" y="54"/>
                  <a:pt x="18150" y="24"/>
                </a:cubicBezTo>
                <a:cubicBezTo>
                  <a:pt x="18120" y="0"/>
                  <a:pt x="18073" y="0"/>
                  <a:pt x="17996" y="0"/>
                </a:cubicBezTo>
                <a:lnTo>
                  <a:pt x="16970" y="0"/>
                </a:lnTo>
                <a:close/>
                <a:moveTo>
                  <a:pt x="15299" y="48"/>
                </a:moveTo>
                <a:cubicBezTo>
                  <a:pt x="15223" y="48"/>
                  <a:pt x="15176" y="48"/>
                  <a:pt x="15146" y="72"/>
                </a:cubicBezTo>
                <a:cubicBezTo>
                  <a:pt x="15101" y="102"/>
                  <a:pt x="15066" y="167"/>
                  <a:pt x="15050" y="250"/>
                </a:cubicBezTo>
                <a:cubicBezTo>
                  <a:pt x="15037" y="307"/>
                  <a:pt x="15037" y="393"/>
                  <a:pt x="15037" y="537"/>
                </a:cubicBezTo>
                <a:lnTo>
                  <a:pt x="15037" y="15628"/>
                </a:lnTo>
                <a:cubicBezTo>
                  <a:pt x="15037" y="15772"/>
                  <a:pt x="15037" y="15858"/>
                  <a:pt x="15050" y="15916"/>
                </a:cubicBezTo>
                <a:cubicBezTo>
                  <a:pt x="15066" y="15998"/>
                  <a:pt x="15101" y="16063"/>
                  <a:pt x="15146" y="16093"/>
                </a:cubicBezTo>
                <a:cubicBezTo>
                  <a:pt x="15176" y="16117"/>
                  <a:pt x="15223" y="16117"/>
                  <a:pt x="15299" y="16117"/>
                </a:cubicBezTo>
                <a:lnTo>
                  <a:pt x="16325" y="16117"/>
                </a:lnTo>
                <a:cubicBezTo>
                  <a:pt x="16402" y="16117"/>
                  <a:pt x="16449" y="16117"/>
                  <a:pt x="16479" y="16093"/>
                </a:cubicBezTo>
                <a:cubicBezTo>
                  <a:pt x="16524" y="16063"/>
                  <a:pt x="16559" y="15998"/>
                  <a:pt x="16575" y="15916"/>
                </a:cubicBezTo>
                <a:cubicBezTo>
                  <a:pt x="16588" y="15858"/>
                  <a:pt x="16588" y="15772"/>
                  <a:pt x="16588" y="15628"/>
                </a:cubicBezTo>
                <a:lnTo>
                  <a:pt x="16588" y="537"/>
                </a:lnTo>
                <a:cubicBezTo>
                  <a:pt x="16588" y="393"/>
                  <a:pt x="16588" y="307"/>
                  <a:pt x="16575" y="250"/>
                </a:cubicBezTo>
                <a:cubicBezTo>
                  <a:pt x="16559" y="167"/>
                  <a:pt x="16524" y="102"/>
                  <a:pt x="16479" y="72"/>
                </a:cubicBezTo>
                <a:cubicBezTo>
                  <a:pt x="16449" y="48"/>
                  <a:pt x="16402" y="48"/>
                  <a:pt x="16325" y="48"/>
                </a:cubicBezTo>
                <a:lnTo>
                  <a:pt x="15299" y="48"/>
                </a:lnTo>
                <a:close/>
                <a:moveTo>
                  <a:pt x="13629" y="56"/>
                </a:moveTo>
                <a:cubicBezTo>
                  <a:pt x="13552" y="56"/>
                  <a:pt x="13506" y="56"/>
                  <a:pt x="13475" y="80"/>
                </a:cubicBezTo>
                <a:cubicBezTo>
                  <a:pt x="13431" y="110"/>
                  <a:pt x="13395" y="175"/>
                  <a:pt x="13379" y="258"/>
                </a:cubicBezTo>
                <a:cubicBezTo>
                  <a:pt x="13366" y="315"/>
                  <a:pt x="13367" y="401"/>
                  <a:pt x="13367" y="545"/>
                </a:cubicBezTo>
                <a:lnTo>
                  <a:pt x="13367" y="14043"/>
                </a:lnTo>
                <a:cubicBezTo>
                  <a:pt x="13367" y="14186"/>
                  <a:pt x="13366" y="14273"/>
                  <a:pt x="13379" y="14330"/>
                </a:cubicBezTo>
                <a:cubicBezTo>
                  <a:pt x="13395" y="14413"/>
                  <a:pt x="13431" y="14478"/>
                  <a:pt x="13475" y="14508"/>
                </a:cubicBezTo>
                <a:cubicBezTo>
                  <a:pt x="13506" y="14532"/>
                  <a:pt x="13552" y="14532"/>
                  <a:pt x="13629" y="14532"/>
                </a:cubicBezTo>
                <a:lnTo>
                  <a:pt x="14655" y="14532"/>
                </a:lnTo>
                <a:cubicBezTo>
                  <a:pt x="14732" y="14532"/>
                  <a:pt x="14778" y="14532"/>
                  <a:pt x="14808" y="14508"/>
                </a:cubicBezTo>
                <a:cubicBezTo>
                  <a:pt x="14853" y="14478"/>
                  <a:pt x="14888" y="14413"/>
                  <a:pt x="14904" y="14330"/>
                </a:cubicBezTo>
                <a:cubicBezTo>
                  <a:pt x="14917" y="14273"/>
                  <a:pt x="14917" y="14186"/>
                  <a:pt x="14917" y="14043"/>
                </a:cubicBezTo>
                <a:lnTo>
                  <a:pt x="14917" y="545"/>
                </a:lnTo>
                <a:cubicBezTo>
                  <a:pt x="14917" y="401"/>
                  <a:pt x="14917" y="315"/>
                  <a:pt x="14904" y="258"/>
                </a:cubicBezTo>
                <a:cubicBezTo>
                  <a:pt x="14888" y="175"/>
                  <a:pt x="14853" y="110"/>
                  <a:pt x="14808" y="80"/>
                </a:cubicBezTo>
                <a:cubicBezTo>
                  <a:pt x="14778" y="56"/>
                  <a:pt x="14732" y="56"/>
                  <a:pt x="14655" y="56"/>
                </a:cubicBezTo>
                <a:lnTo>
                  <a:pt x="13629" y="56"/>
                </a:lnTo>
                <a:close/>
                <a:moveTo>
                  <a:pt x="20312" y="78"/>
                </a:moveTo>
                <a:cubicBezTo>
                  <a:pt x="20235" y="78"/>
                  <a:pt x="20189" y="78"/>
                  <a:pt x="20158" y="102"/>
                </a:cubicBezTo>
                <a:cubicBezTo>
                  <a:pt x="20114" y="132"/>
                  <a:pt x="20079" y="197"/>
                  <a:pt x="20063" y="280"/>
                </a:cubicBezTo>
                <a:cubicBezTo>
                  <a:pt x="20050" y="337"/>
                  <a:pt x="20050" y="423"/>
                  <a:pt x="20050" y="567"/>
                </a:cubicBezTo>
                <a:lnTo>
                  <a:pt x="20050" y="21111"/>
                </a:lnTo>
                <a:cubicBezTo>
                  <a:pt x="20050" y="21254"/>
                  <a:pt x="20050" y="21341"/>
                  <a:pt x="20063" y="21398"/>
                </a:cubicBezTo>
                <a:cubicBezTo>
                  <a:pt x="20079" y="21481"/>
                  <a:pt x="20114" y="21546"/>
                  <a:pt x="20158" y="21576"/>
                </a:cubicBezTo>
                <a:cubicBezTo>
                  <a:pt x="20189" y="21600"/>
                  <a:pt x="20235" y="21600"/>
                  <a:pt x="20312" y="21600"/>
                </a:cubicBezTo>
                <a:lnTo>
                  <a:pt x="21338" y="21600"/>
                </a:lnTo>
                <a:cubicBezTo>
                  <a:pt x="21415" y="21600"/>
                  <a:pt x="21461" y="21600"/>
                  <a:pt x="21492" y="21576"/>
                </a:cubicBezTo>
                <a:cubicBezTo>
                  <a:pt x="21536" y="21546"/>
                  <a:pt x="21571" y="21481"/>
                  <a:pt x="21587" y="21398"/>
                </a:cubicBezTo>
                <a:cubicBezTo>
                  <a:pt x="21600" y="21341"/>
                  <a:pt x="21600" y="21254"/>
                  <a:pt x="21600" y="21111"/>
                </a:cubicBezTo>
                <a:lnTo>
                  <a:pt x="21600" y="567"/>
                </a:lnTo>
                <a:cubicBezTo>
                  <a:pt x="21600" y="423"/>
                  <a:pt x="21600" y="337"/>
                  <a:pt x="21587" y="280"/>
                </a:cubicBezTo>
                <a:cubicBezTo>
                  <a:pt x="21571" y="197"/>
                  <a:pt x="21536" y="132"/>
                  <a:pt x="21492" y="102"/>
                </a:cubicBezTo>
                <a:cubicBezTo>
                  <a:pt x="21461" y="78"/>
                  <a:pt x="21415" y="78"/>
                  <a:pt x="21338" y="78"/>
                </a:cubicBezTo>
                <a:lnTo>
                  <a:pt x="20312" y="78"/>
                </a:lnTo>
                <a:close/>
                <a:moveTo>
                  <a:pt x="18641" y="84"/>
                </a:moveTo>
                <a:cubicBezTo>
                  <a:pt x="18564" y="84"/>
                  <a:pt x="18518" y="84"/>
                  <a:pt x="18487" y="108"/>
                </a:cubicBezTo>
                <a:cubicBezTo>
                  <a:pt x="18443" y="138"/>
                  <a:pt x="18408" y="203"/>
                  <a:pt x="18392" y="286"/>
                </a:cubicBezTo>
                <a:cubicBezTo>
                  <a:pt x="18379" y="343"/>
                  <a:pt x="18379" y="429"/>
                  <a:pt x="18379" y="573"/>
                </a:cubicBezTo>
                <a:lnTo>
                  <a:pt x="18379" y="19151"/>
                </a:lnTo>
                <a:cubicBezTo>
                  <a:pt x="18379" y="19295"/>
                  <a:pt x="18379" y="19381"/>
                  <a:pt x="18392" y="19438"/>
                </a:cubicBezTo>
                <a:cubicBezTo>
                  <a:pt x="18408" y="19521"/>
                  <a:pt x="18443" y="19586"/>
                  <a:pt x="18487" y="19616"/>
                </a:cubicBezTo>
                <a:cubicBezTo>
                  <a:pt x="18518" y="19640"/>
                  <a:pt x="18564" y="19640"/>
                  <a:pt x="18641" y="19640"/>
                </a:cubicBezTo>
                <a:lnTo>
                  <a:pt x="19667" y="19640"/>
                </a:lnTo>
                <a:cubicBezTo>
                  <a:pt x="19744" y="19640"/>
                  <a:pt x="19790" y="19640"/>
                  <a:pt x="19821" y="19616"/>
                </a:cubicBezTo>
                <a:cubicBezTo>
                  <a:pt x="19866" y="19586"/>
                  <a:pt x="19900" y="19521"/>
                  <a:pt x="19917" y="19438"/>
                </a:cubicBezTo>
                <a:cubicBezTo>
                  <a:pt x="19929" y="19381"/>
                  <a:pt x="19929" y="19295"/>
                  <a:pt x="19929" y="19151"/>
                </a:cubicBezTo>
                <a:lnTo>
                  <a:pt x="19929" y="573"/>
                </a:lnTo>
                <a:cubicBezTo>
                  <a:pt x="19929" y="429"/>
                  <a:pt x="19929" y="343"/>
                  <a:pt x="19917" y="286"/>
                </a:cubicBezTo>
                <a:cubicBezTo>
                  <a:pt x="19900" y="203"/>
                  <a:pt x="19866" y="138"/>
                  <a:pt x="19821" y="108"/>
                </a:cubicBezTo>
                <a:cubicBezTo>
                  <a:pt x="19790" y="84"/>
                  <a:pt x="19744" y="84"/>
                  <a:pt x="19667" y="84"/>
                </a:cubicBezTo>
                <a:lnTo>
                  <a:pt x="18641" y="84"/>
                </a:lnTo>
                <a:close/>
                <a:moveTo>
                  <a:pt x="262" y="144"/>
                </a:moveTo>
                <a:cubicBezTo>
                  <a:pt x="185" y="144"/>
                  <a:pt x="139" y="144"/>
                  <a:pt x="108" y="168"/>
                </a:cubicBezTo>
                <a:cubicBezTo>
                  <a:pt x="64" y="198"/>
                  <a:pt x="29" y="264"/>
                  <a:pt x="13" y="346"/>
                </a:cubicBezTo>
                <a:cubicBezTo>
                  <a:pt x="0" y="404"/>
                  <a:pt x="0" y="489"/>
                  <a:pt x="0" y="633"/>
                </a:cubicBezTo>
                <a:lnTo>
                  <a:pt x="0" y="3609"/>
                </a:lnTo>
                <a:cubicBezTo>
                  <a:pt x="0" y="3753"/>
                  <a:pt x="0" y="3839"/>
                  <a:pt x="13" y="3896"/>
                </a:cubicBezTo>
                <a:cubicBezTo>
                  <a:pt x="29" y="3979"/>
                  <a:pt x="64" y="4044"/>
                  <a:pt x="108" y="4074"/>
                </a:cubicBezTo>
                <a:cubicBezTo>
                  <a:pt x="139" y="4098"/>
                  <a:pt x="185" y="4098"/>
                  <a:pt x="262" y="4098"/>
                </a:cubicBezTo>
                <a:lnTo>
                  <a:pt x="1288" y="4098"/>
                </a:lnTo>
                <a:cubicBezTo>
                  <a:pt x="1365" y="4098"/>
                  <a:pt x="1411" y="4098"/>
                  <a:pt x="1442" y="4074"/>
                </a:cubicBezTo>
                <a:cubicBezTo>
                  <a:pt x="1486" y="4044"/>
                  <a:pt x="1521" y="3979"/>
                  <a:pt x="1537" y="3896"/>
                </a:cubicBezTo>
                <a:cubicBezTo>
                  <a:pt x="1550" y="3839"/>
                  <a:pt x="1550" y="3753"/>
                  <a:pt x="1550" y="3609"/>
                </a:cubicBezTo>
                <a:lnTo>
                  <a:pt x="1550" y="633"/>
                </a:lnTo>
                <a:cubicBezTo>
                  <a:pt x="1550" y="489"/>
                  <a:pt x="1550" y="404"/>
                  <a:pt x="1537" y="346"/>
                </a:cubicBezTo>
                <a:cubicBezTo>
                  <a:pt x="1521" y="264"/>
                  <a:pt x="1486" y="198"/>
                  <a:pt x="1442" y="168"/>
                </a:cubicBezTo>
                <a:cubicBezTo>
                  <a:pt x="1411" y="144"/>
                  <a:pt x="1365" y="144"/>
                  <a:pt x="1288" y="144"/>
                </a:cubicBezTo>
                <a:lnTo>
                  <a:pt x="262" y="144"/>
                </a:lnTo>
                <a:close/>
                <a:moveTo>
                  <a:pt x="1933" y="144"/>
                </a:moveTo>
                <a:cubicBezTo>
                  <a:pt x="1856" y="144"/>
                  <a:pt x="1810" y="144"/>
                  <a:pt x="1779" y="168"/>
                </a:cubicBezTo>
                <a:cubicBezTo>
                  <a:pt x="1735" y="198"/>
                  <a:pt x="1700" y="264"/>
                  <a:pt x="1683" y="346"/>
                </a:cubicBezTo>
                <a:cubicBezTo>
                  <a:pt x="1671" y="404"/>
                  <a:pt x="1671" y="489"/>
                  <a:pt x="1671" y="633"/>
                </a:cubicBezTo>
                <a:lnTo>
                  <a:pt x="1671" y="4690"/>
                </a:lnTo>
                <a:cubicBezTo>
                  <a:pt x="1671" y="4833"/>
                  <a:pt x="1671" y="4920"/>
                  <a:pt x="1683" y="4977"/>
                </a:cubicBezTo>
                <a:cubicBezTo>
                  <a:pt x="1700" y="5060"/>
                  <a:pt x="1735" y="5125"/>
                  <a:pt x="1779" y="5155"/>
                </a:cubicBezTo>
                <a:cubicBezTo>
                  <a:pt x="1810" y="5179"/>
                  <a:pt x="1856" y="5179"/>
                  <a:pt x="1933" y="5179"/>
                </a:cubicBezTo>
                <a:lnTo>
                  <a:pt x="2959" y="5179"/>
                </a:lnTo>
                <a:cubicBezTo>
                  <a:pt x="3036" y="5179"/>
                  <a:pt x="3082" y="5179"/>
                  <a:pt x="3113" y="5155"/>
                </a:cubicBezTo>
                <a:cubicBezTo>
                  <a:pt x="3157" y="5125"/>
                  <a:pt x="3192" y="5060"/>
                  <a:pt x="3208" y="4977"/>
                </a:cubicBezTo>
                <a:cubicBezTo>
                  <a:pt x="3221" y="4920"/>
                  <a:pt x="3221" y="4833"/>
                  <a:pt x="3221" y="4690"/>
                </a:cubicBezTo>
                <a:lnTo>
                  <a:pt x="3221" y="633"/>
                </a:lnTo>
                <a:cubicBezTo>
                  <a:pt x="3221" y="489"/>
                  <a:pt x="3221" y="404"/>
                  <a:pt x="3208" y="346"/>
                </a:cubicBezTo>
                <a:cubicBezTo>
                  <a:pt x="3192" y="264"/>
                  <a:pt x="3157" y="198"/>
                  <a:pt x="3113" y="168"/>
                </a:cubicBezTo>
                <a:cubicBezTo>
                  <a:pt x="3082" y="144"/>
                  <a:pt x="3036" y="144"/>
                  <a:pt x="2959" y="144"/>
                </a:cubicBezTo>
                <a:lnTo>
                  <a:pt x="1933" y="144"/>
                </a:lnTo>
                <a:close/>
                <a:moveTo>
                  <a:pt x="3604" y="144"/>
                </a:moveTo>
                <a:cubicBezTo>
                  <a:pt x="3527" y="144"/>
                  <a:pt x="3480" y="144"/>
                  <a:pt x="3450" y="168"/>
                </a:cubicBezTo>
                <a:cubicBezTo>
                  <a:pt x="3405" y="198"/>
                  <a:pt x="3371" y="264"/>
                  <a:pt x="3354" y="346"/>
                </a:cubicBezTo>
                <a:cubicBezTo>
                  <a:pt x="3342" y="404"/>
                  <a:pt x="3342" y="489"/>
                  <a:pt x="3342" y="633"/>
                </a:cubicBezTo>
                <a:lnTo>
                  <a:pt x="3342" y="5859"/>
                </a:lnTo>
                <a:cubicBezTo>
                  <a:pt x="3342" y="6002"/>
                  <a:pt x="3342" y="6088"/>
                  <a:pt x="3354" y="6145"/>
                </a:cubicBezTo>
                <a:cubicBezTo>
                  <a:pt x="3371" y="6228"/>
                  <a:pt x="3405" y="6294"/>
                  <a:pt x="3450" y="6324"/>
                </a:cubicBezTo>
                <a:cubicBezTo>
                  <a:pt x="3480" y="6348"/>
                  <a:pt x="3527" y="6347"/>
                  <a:pt x="3604" y="6347"/>
                </a:cubicBezTo>
                <a:lnTo>
                  <a:pt x="4630" y="6347"/>
                </a:lnTo>
                <a:cubicBezTo>
                  <a:pt x="4707" y="6347"/>
                  <a:pt x="4753" y="6348"/>
                  <a:pt x="4784" y="6324"/>
                </a:cubicBezTo>
                <a:cubicBezTo>
                  <a:pt x="4828" y="6294"/>
                  <a:pt x="4863" y="6228"/>
                  <a:pt x="4879" y="6145"/>
                </a:cubicBezTo>
                <a:cubicBezTo>
                  <a:pt x="4892" y="6088"/>
                  <a:pt x="4892" y="6002"/>
                  <a:pt x="4892" y="5859"/>
                </a:cubicBezTo>
                <a:lnTo>
                  <a:pt x="4892" y="633"/>
                </a:lnTo>
                <a:cubicBezTo>
                  <a:pt x="4892" y="489"/>
                  <a:pt x="4892" y="404"/>
                  <a:pt x="4879" y="346"/>
                </a:cubicBezTo>
                <a:cubicBezTo>
                  <a:pt x="4863" y="264"/>
                  <a:pt x="4828" y="198"/>
                  <a:pt x="4784" y="168"/>
                </a:cubicBezTo>
                <a:cubicBezTo>
                  <a:pt x="4753" y="144"/>
                  <a:pt x="4707" y="144"/>
                  <a:pt x="4630" y="144"/>
                </a:cubicBezTo>
                <a:lnTo>
                  <a:pt x="3604" y="144"/>
                </a:lnTo>
                <a:close/>
                <a:moveTo>
                  <a:pt x="5275" y="144"/>
                </a:moveTo>
                <a:cubicBezTo>
                  <a:pt x="5198" y="144"/>
                  <a:pt x="5151" y="144"/>
                  <a:pt x="5121" y="168"/>
                </a:cubicBezTo>
                <a:cubicBezTo>
                  <a:pt x="5076" y="198"/>
                  <a:pt x="5041" y="264"/>
                  <a:pt x="5025" y="346"/>
                </a:cubicBezTo>
                <a:cubicBezTo>
                  <a:pt x="5012" y="404"/>
                  <a:pt x="5012" y="489"/>
                  <a:pt x="5012" y="633"/>
                </a:cubicBezTo>
                <a:lnTo>
                  <a:pt x="5012" y="7102"/>
                </a:lnTo>
                <a:cubicBezTo>
                  <a:pt x="5012" y="7246"/>
                  <a:pt x="5012" y="7332"/>
                  <a:pt x="5025" y="7389"/>
                </a:cubicBezTo>
                <a:cubicBezTo>
                  <a:pt x="5041" y="7472"/>
                  <a:pt x="5076" y="7537"/>
                  <a:pt x="5121" y="7567"/>
                </a:cubicBezTo>
                <a:cubicBezTo>
                  <a:pt x="5151" y="7591"/>
                  <a:pt x="5198" y="7591"/>
                  <a:pt x="5275" y="7591"/>
                </a:cubicBezTo>
                <a:lnTo>
                  <a:pt x="6301" y="7591"/>
                </a:lnTo>
                <a:cubicBezTo>
                  <a:pt x="6377" y="7591"/>
                  <a:pt x="6424" y="7591"/>
                  <a:pt x="6454" y="7567"/>
                </a:cubicBezTo>
                <a:cubicBezTo>
                  <a:pt x="6499" y="7537"/>
                  <a:pt x="6534" y="7472"/>
                  <a:pt x="6550" y="7389"/>
                </a:cubicBezTo>
                <a:cubicBezTo>
                  <a:pt x="6563" y="7332"/>
                  <a:pt x="6563" y="7246"/>
                  <a:pt x="6563" y="7102"/>
                </a:cubicBezTo>
                <a:lnTo>
                  <a:pt x="6563" y="633"/>
                </a:lnTo>
                <a:cubicBezTo>
                  <a:pt x="6563" y="489"/>
                  <a:pt x="6563" y="404"/>
                  <a:pt x="6550" y="346"/>
                </a:cubicBezTo>
                <a:cubicBezTo>
                  <a:pt x="6534" y="264"/>
                  <a:pt x="6499" y="198"/>
                  <a:pt x="6454" y="168"/>
                </a:cubicBezTo>
                <a:cubicBezTo>
                  <a:pt x="6424" y="144"/>
                  <a:pt x="6377" y="144"/>
                  <a:pt x="6301" y="144"/>
                </a:cubicBezTo>
                <a:lnTo>
                  <a:pt x="5275" y="144"/>
                </a:lnTo>
                <a:close/>
                <a:moveTo>
                  <a:pt x="6945" y="144"/>
                </a:moveTo>
                <a:cubicBezTo>
                  <a:pt x="6868" y="144"/>
                  <a:pt x="6822" y="144"/>
                  <a:pt x="6792" y="168"/>
                </a:cubicBezTo>
                <a:cubicBezTo>
                  <a:pt x="6747" y="198"/>
                  <a:pt x="6712" y="264"/>
                  <a:pt x="6696" y="346"/>
                </a:cubicBezTo>
                <a:cubicBezTo>
                  <a:pt x="6683" y="404"/>
                  <a:pt x="6683" y="489"/>
                  <a:pt x="6683" y="633"/>
                </a:cubicBezTo>
                <a:lnTo>
                  <a:pt x="6683" y="8358"/>
                </a:lnTo>
                <a:cubicBezTo>
                  <a:pt x="6683" y="8501"/>
                  <a:pt x="6683" y="8588"/>
                  <a:pt x="6696" y="8645"/>
                </a:cubicBezTo>
                <a:cubicBezTo>
                  <a:pt x="6712" y="8728"/>
                  <a:pt x="6747" y="8793"/>
                  <a:pt x="6792" y="8823"/>
                </a:cubicBezTo>
                <a:cubicBezTo>
                  <a:pt x="6822" y="8847"/>
                  <a:pt x="6868" y="8847"/>
                  <a:pt x="6945" y="8847"/>
                </a:cubicBezTo>
                <a:lnTo>
                  <a:pt x="7971" y="8847"/>
                </a:lnTo>
                <a:cubicBezTo>
                  <a:pt x="8048" y="8847"/>
                  <a:pt x="8095" y="8847"/>
                  <a:pt x="8125" y="8823"/>
                </a:cubicBezTo>
                <a:cubicBezTo>
                  <a:pt x="8170" y="8793"/>
                  <a:pt x="8205" y="8728"/>
                  <a:pt x="8221" y="8645"/>
                </a:cubicBezTo>
                <a:cubicBezTo>
                  <a:pt x="8234" y="8588"/>
                  <a:pt x="8234" y="8501"/>
                  <a:pt x="8234" y="8358"/>
                </a:cubicBezTo>
                <a:lnTo>
                  <a:pt x="8234" y="633"/>
                </a:lnTo>
                <a:cubicBezTo>
                  <a:pt x="8234" y="489"/>
                  <a:pt x="8234" y="404"/>
                  <a:pt x="8221" y="346"/>
                </a:cubicBezTo>
                <a:cubicBezTo>
                  <a:pt x="8205" y="264"/>
                  <a:pt x="8170" y="198"/>
                  <a:pt x="8125" y="168"/>
                </a:cubicBezTo>
                <a:cubicBezTo>
                  <a:pt x="8095" y="144"/>
                  <a:pt x="8048" y="144"/>
                  <a:pt x="7971" y="144"/>
                </a:cubicBezTo>
                <a:lnTo>
                  <a:pt x="6945" y="144"/>
                </a:lnTo>
                <a:close/>
                <a:moveTo>
                  <a:pt x="8616" y="144"/>
                </a:moveTo>
                <a:cubicBezTo>
                  <a:pt x="8539" y="144"/>
                  <a:pt x="8493" y="144"/>
                  <a:pt x="8462" y="168"/>
                </a:cubicBezTo>
                <a:cubicBezTo>
                  <a:pt x="8418" y="198"/>
                  <a:pt x="8383" y="264"/>
                  <a:pt x="8367" y="346"/>
                </a:cubicBezTo>
                <a:cubicBezTo>
                  <a:pt x="8354" y="404"/>
                  <a:pt x="8354" y="489"/>
                  <a:pt x="8354" y="633"/>
                </a:cubicBezTo>
                <a:lnTo>
                  <a:pt x="8354" y="9713"/>
                </a:lnTo>
                <a:cubicBezTo>
                  <a:pt x="8354" y="9857"/>
                  <a:pt x="8354" y="9943"/>
                  <a:pt x="8367" y="10001"/>
                </a:cubicBezTo>
                <a:cubicBezTo>
                  <a:pt x="8383" y="10083"/>
                  <a:pt x="8418" y="10148"/>
                  <a:pt x="8462" y="10178"/>
                </a:cubicBezTo>
                <a:cubicBezTo>
                  <a:pt x="8493" y="10202"/>
                  <a:pt x="8539" y="10202"/>
                  <a:pt x="8616" y="10202"/>
                </a:cubicBezTo>
                <a:lnTo>
                  <a:pt x="9642" y="10202"/>
                </a:lnTo>
                <a:cubicBezTo>
                  <a:pt x="9719" y="10202"/>
                  <a:pt x="9765" y="10202"/>
                  <a:pt x="9796" y="10178"/>
                </a:cubicBezTo>
                <a:cubicBezTo>
                  <a:pt x="9840" y="10148"/>
                  <a:pt x="9875" y="10083"/>
                  <a:pt x="9891" y="10001"/>
                </a:cubicBezTo>
                <a:cubicBezTo>
                  <a:pt x="9904" y="9943"/>
                  <a:pt x="9904" y="9857"/>
                  <a:pt x="9904" y="9713"/>
                </a:cubicBezTo>
                <a:lnTo>
                  <a:pt x="9904" y="633"/>
                </a:lnTo>
                <a:cubicBezTo>
                  <a:pt x="9904" y="489"/>
                  <a:pt x="9904" y="404"/>
                  <a:pt x="9891" y="346"/>
                </a:cubicBezTo>
                <a:cubicBezTo>
                  <a:pt x="9875" y="264"/>
                  <a:pt x="9840" y="198"/>
                  <a:pt x="9796" y="168"/>
                </a:cubicBezTo>
                <a:cubicBezTo>
                  <a:pt x="9765" y="144"/>
                  <a:pt x="9719" y="144"/>
                  <a:pt x="9642" y="144"/>
                </a:cubicBezTo>
                <a:lnTo>
                  <a:pt x="8616" y="144"/>
                </a:lnTo>
                <a:close/>
                <a:moveTo>
                  <a:pt x="10287" y="144"/>
                </a:moveTo>
                <a:cubicBezTo>
                  <a:pt x="10210" y="144"/>
                  <a:pt x="10164" y="144"/>
                  <a:pt x="10133" y="168"/>
                </a:cubicBezTo>
                <a:cubicBezTo>
                  <a:pt x="10089" y="198"/>
                  <a:pt x="10054" y="264"/>
                  <a:pt x="10038" y="346"/>
                </a:cubicBezTo>
                <a:cubicBezTo>
                  <a:pt x="10025" y="404"/>
                  <a:pt x="10025" y="489"/>
                  <a:pt x="10025" y="633"/>
                </a:cubicBezTo>
                <a:lnTo>
                  <a:pt x="10025" y="11110"/>
                </a:lnTo>
                <a:cubicBezTo>
                  <a:pt x="10025" y="11254"/>
                  <a:pt x="10025" y="11340"/>
                  <a:pt x="10038" y="11398"/>
                </a:cubicBezTo>
                <a:cubicBezTo>
                  <a:pt x="10054" y="11480"/>
                  <a:pt x="10089" y="11545"/>
                  <a:pt x="10133" y="11575"/>
                </a:cubicBezTo>
                <a:cubicBezTo>
                  <a:pt x="10164" y="11599"/>
                  <a:pt x="10210" y="11599"/>
                  <a:pt x="10287" y="11599"/>
                </a:cubicBezTo>
                <a:lnTo>
                  <a:pt x="11313" y="11599"/>
                </a:lnTo>
                <a:cubicBezTo>
                  <a:pt x="11390" y="11599"/>
                  <a:pt x="11436" y="11599"/>
                  <a:pt x="11467" y="11575"/>
                </a:cubicBezTo>
                <a:cubicBezTo>
                  <a:pt x="11511" y="11545"/>
                  <a:pt x="11546" y="11480"/>
                  <a:pt x="11562" y="11398"/>
                </a:cubicBezTo>
                <a:cubicBezTo>
                  <a:pt x="11575" y="11340"/>
                  <a:pt x="11575" y="11254"/>
                  <a:pt x="11575" y="11110"/>
                </a:cubicBezTo>
                <a:lnTo>
                  <a:pt x="11575" y="633"/>
                </a:lnTo>
                <a:cubicBezTo>
                  <a:pt x="11575" y="489"/>
                  <a:pt x="11575" y="404"/>
                  <a:pt x="11562" y="346"/>
                </a:cubicBezTo>
                <a:cubicBezTo>
                  <a:pt x="11546" y="264"/>
                  <a:pt x="11511" y="198"/>
                  <a:pt x="11467" y="168"/>
                </a:cubicBezTo>
                <a:cubicBezTo>
                  <a:pt x="11436" y="144"/>
                  <a:pt x="11390" y="144"/>
                  <a:pt x="11313" y="144"/>
                </a:cubicBezTo>
                <a:lnTo>
                  <a:pt x="10287" y="144"/>
                </a:lnTo>
                <a:close/>
                <a:moveTo>
                  <a:pt x="11958" y="144"/>
                </a:moveTo>
                <a:cubicBezTo>
                  <a:pt x="11881" y="144"/>
                  <a:pt x="11835" y="144"/>
                  <a:pt x="11804" y="168"/>
                </a:cubicBezTo>
                <a:cubicBezTo>
                  <a:pt x="11760" y="198"/>
                  <a:pt x="11725" y="264"/>
                  <a:pt x="11709" y="346"/>
                </a:cubicBezTo>
                <a:cubicBezTo>
                  <a:pt x="11696" y="404"/>
                  <a:pt x="11696" y="489"/>
                  <a:pt x="11696" y="633"/>
                </a:cubicBezTo>
                <a:lnTo>
                  <a:pt x="11696" y="12559"/>
                </a:lnTo>
                <a:cubicBezTo>
                  <a:pt x="11696" y="12702"/>
                  <a:pt x="11696" y="12788"/>
                  <a:pt x="11709" y="12846"/>
                </a:cubicBezTo>
                <a:cubicBezTo>
                  <a:pt x="11725" y="12929"/>
                  <a:pt x="11760" y="12994"/>
                  <a:pt x="11804" y="13024"/>
                </a:cubicBezTo>
                <a:cubicBezTo>
                  <a:pt x="11835" y="13048"/>
                  <a:pt x="11881" y="13048"/>
                  <a:pt x="11958" y="13048"/>
                </a:cubicBezTo>
                <a:lnTo>
                  <a:pt x="12984" y="13048"/>
                </a:lnTo>
                <a:cubicBezTo>
                  <a:pt x="13061" y="13048"/>
                  <a:pt x="13107" y="13048"/>
                  <a:pt x="13138" y="13024"/>
                </a:cubicBezTo>
                <a:cubicBezTo>
                  <a:pt x="13182" y="12994"/>
                  <a:pt x="13217" y="12929"/>
                  <a:pt x="13233" y="12846"/>
                </a:cubicBezTo>
                <a:cubicBezTo>
                  <a:pt x="13246" y="12788"/>
                  <a:pt x="13246" y="12702"/>
                  <a:pt x="13246" y="12559"/>
                </a:cubicBezTo>
                <a:lnTo>
                  <a:pt x="13246" y="633"/>
                </a:lnTo>
                <a:cubicBezTo>
                  <a:pt x="13246" y="489"/>
                  <a:pt x="13246" y="404"/>
                  <a:pt x="13233" y="346"/>
                </a:cubicBezTo>
                <a:cubicBezTo>
                  <a:pt x="13217" y="264"/>
                  <a:pt x="13182" y="198"/>
                  <a:pt x="13138" y="168"/>
                </a:cubicBezTo>
                <a:cubicBezTo>
                  <a:pt x="13107" y="144"/>
                  <a:pt x="13061" y="144"/>
                  <a:pt x="12984" y="144"/>
                </a:cubicBezTo>
                <a:lnTo>
                  <a:pt x="11958" y="144"/>
                </a:lnTo>
                <a:close/>
              </a:path>
            </a:pathLst>
          </a:custGeom>
          <a:blipFill>
            <a:blip r:embed="rId2">
              <a:alphaModFix amt="60838"/>
            </a:blip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`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2917E-6 -2.77778E-6 L 0.00514 0.969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" y="484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5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uiExpand="1" build="p" animBg="1"/>
      <p:bldP spid="18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G_9506.jpeg" descr="IMG_9506.jpeg"/>
          <p:cNvPicPr>
            <a:picLocks noGrp="1"/>
          </p:cNvPicPr>
          <p:nvPr>
            <p:ph type="pic" idx="21"/>
          </p:nvPr>
        </p:nvPicPr>
        <p:blipFill>
          <a:blip r:embed="rId2"/>
          <a:srcRect/>
          <a:stretch>
            <a:fillRect/>
          </a:stretch>
        </p:blipFill>
        <p:spPr>
          <a:xfrm>
            <a:off x="3561" y="0"/>
            <a:ext cx="24376879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Проблема"/>
          <p:cNvSpPr txBox="1">
            <a:spLocks noGrp="1"/>
          </p:cNvSpPr>
          <p:nvPr>
            <p:ph type="title"/>
          </p:nvPr>
        </p:nvSpPr>
        <p:spPr>
          <a:xfrm>
            <a:off x="1089521" y="-362023"/>
            <a:ext cx="20510501" cy="3429001"/>
          </a:xfrm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119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Проблема </a:t>
            </a:r>
          </a:p>
        </p:txBody>
      </p:sp>
      <p:sp>
        <p:nvSpPr>
          <p:cNvPr id="194" name="Наша идея является новшеством в сфере строительства и архитектуре. И все уже существующие решения планирования и проектирования строительства менее эффективны, чем запрограммированные дроны, Ведь они превосходят даже в том, что справляются с этой задачей"/>
          <p:cNvSpPr txBox="1"/>
          <p:nvPr/>
        </p:nvSpPr>
        <p:spPr>
          <a:xfrm>
            <a:off x="14036431" y="1695779"/>
            <a:ext cx="9255514" cy="7134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800735">
              <a:lnSpc>
                <a:spcPct val="120000"/>
              </a:lnSpc>
              <a:spcBef>
                <a:spcPts val="4300"/>
              </a:spcBef>
              <a:defRPr sz="3686" spc="258"/>
            </a:pPr>
            <a:r>
              <a:rPr dirty="0" err="1">
                <a:solidFill>
                  <a:schemeClr val="accent5">
                    <a:lumOff val="-5737"/>
                  </a:schemeClr>
                </a:solidFill>
              </a:rPr>
              <a:t>Н</a:t>
            </a:r>
            <a:r>
              <a:rPr dirty="0" err="1"/>
              <a:t>аша</a:t>
            </a:r>
            <a:r>
              <a:rPr dirty="0"/>
              <a:t> </a:t>
            </a:r>
            <a:r>
              <a:rPr dirty="0" err="1"/>
              <a:t>идея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новшеством</a:t>
            </a:r>
            <a:r>
              <a:rPr dirty="0"/>
              <a:t> в </a:t>
            </a:r>
            <a:r>
              <a:rPr dirty="0" err="1"/>
              <a:t>сфере</a:t>
            </a:r>
            <a:r>
              <a:rPr dirty="0"/>
              <a:t> </a:t>
            </a:r>
            <a:r>
              <a:rPr dirty="0" err="1"/>
              <a:t>строительства</a:t>
            </a:r>
            <a:r>
              <a:rPr dirty="0"/>
              <a:t> и </a:t>
            </a:r>
            <a:r>
              <a:rPr dirty="0" err="1"/>
              <a:t>архитектуре</a:t>
            </a:r>
            <a:r>
              <a:rPr dirty="0"/>
              <a:t>. И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существующие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планирования</a:t>
            </a:r>
            <a:r>
              <a:rPr dirty="0"/>
              <a:t> и </a:t>
            </a:r>
            <a:r>
              <a:rPr dirty="0" err="1"/>
              <a:t>проектирования</a:t>
            </a:r>
            <a:r>
              <a:rPr dirty="0"/>
              <a:t> </a:t>
            </a:r>
            <a:r>
              <a:rPr dirty="0" err="1"/>
              <a:t>строительства</a:t>
            </a:r>
            <a:r>
              <a:rPr dirty="0"/>
              <a:t> </a:t>
            </a:r>
            <a:r>
              <a:rPr dirty="0" err="1"/>
              <a:t>менее</a:t>
            </a:r>
            <a:r>
              <a:rPr dirty="0"/>
              <a:t> </a:t>
            </a:r>
            <a:r>
              <a:rPr dirty="0" err="1"/>
              <a:t>эффективны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запрограммированные</a:t>
            </a:r>
            <a:r>
              <a:rPr dirty="0"/>
              <a:t> </a:t>
            </a:r>
            <a:r>
              <a:rPr dirty="0" err="1"/>
              <a:t>дроны</a:t>
            </a:r>
            <a:r>
              <a:rPr dirty="0"/>
              <a:t>, </a:t>
            </a:r>
            <a:r>
              <a:rPr dirty="0" err="1"/>
              <a:t>Ведь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превосходят</a:t>
            </a:r>
            <a:r>
              <a:rPr dirty="0"/>
              <a:t> </a:t>
            </a:r>
            <a:r>
              <a:rPr dirty="0" err="1"/>
              <a:t>даже</a:t>
            </a:r>
            <a:r>
              <a:rPr dirty="0"/>
              <a:t> в </a:t>
            </a:r>
            <a:r>
              <a:rPr dirty="0" err="1"/>
              <a:t>том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справляются</a:t>
            </a:r>
            <a:r>
              <a:rPr dirty="0"/>
              <a:t> с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задачей</a:t>
            </a:r>
            <a:r>
              <a:rPr dirty="0"/>
              <a:t> в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раз</a:t>
            </a:r>
            <a:r>
              <a:rPr dirty="0"/>
              <a:t> </a:t>
            </a:r>
            <a:r>
              <a:rPr dirty="0" err="1"/>
              <a:t>быстрее</a:t>
            </a:r>
            <a:r>
              <a:rPr dirty="0"/>
              <a:t> и </a:t>
            </a:r>
            <a:r>
              <a:rPr dirty="0" err="1"/>
              <a:t>эффективнее</a:t>
            </a:r>
            <a:r>
              <a:rPr dirty="0"/>
              <a:t>. </a:t>
            </a:r>
          </a:p>
        </p:txBody>
      </p:sp>
      <p:sp>
        <p:nvSpPr>
          <p:cNvPr id="195" name="Линия"/>
          <p:cNvSpPr/>
          <p:nvPr/>
        </p:nvSpPr>
        <p:spPr>
          <a:xfrm flipH="1" flipV="1">
            <a:off x="13940229" y="9720029"/>
            <a:ext cx="9907194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pic>
        <p:nvPicPr>
          <p:cNvPr id="196" name="Изображение" descr="Изображение"/>
          <p:cNvPicPr>
            <a:picLocks/>
          </p:cNvPicPr>
          <p:nvPr/>
        </p:nvPicPr>
        <p:blipFill>
          <a:blip r:embed="rId3"/>
          <a:srcRect l="10574" t="16482" r="38831"/>
          <a:stretch>
            <a:fillRect/>
          </a:stretch>
        </p:blipFill>
        <p:spPr>
          <a:xfrm>
            <a:off x="18943126" y="9062976"/>
            <a:ext cx="5257844" cy="6179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7" extrusionOk="0">
                <a:moveTo>
                  <a:pt x="15830" y="0"/>
                </a:moveTo>
                <a:cubicBezTo>
                  <a:pt x="15785" y="3"/>
                  <a:pt x="15772" y="43"/>
                  <a:pt x="15737" y="126"/>
                </a:cubicBezTo>
                <a:cubicBezTo>
                  <a:pt x="15671" y="284"/>
                  <a:pt x="15639" y="289"/>
                  <a:pt x="13835" y="404"/>
                </a:cubicBezTo>
                <a:lnTo>
                  <a:pt x="12738" y="473"/>
                </a:lnTo>
                <a:lnTo>
                  <a:pt x="12437" y="313"/>
                </a:lnTo>
                <a:cubicBezTo>
                  <a:pt x="12142" y="157"/>
                  <a:pt x="12135" y="155"/>
                  <a:pt x="12135" y="276"/>
                </a:cubicBezTo>
                <a:cubicBezTo>
                  <a:pt x="12135" y="407"/>
                  <a:pt x="11953" y="497"/>
                  <a:pt x="11573" y="555"/>
                </a:cubicBezTo>
                <a:lnTo>
                  <a:pt x="11364" y="587"/>
                </a:lnTo>
                <a:lnTo>
                  <a:pt x="11405" y="1497"/>
                </a:lnTo>
                <a:lnTo>
                  <a:pt x="11444" y="2406"/>
                </a:lnTo>
                <a:lnTo>
                  <a:pt x="11278" y="2566"/>
                </a:lnTo>
                <a:cubicBezTo>
                  <a:pt x="11187" y="2654"/>
                  <a:pt x="11065" y="2727"/>
                  <a:pt x="11006" y="2727"/>
                </a:cubicBezTo>
                <a:cubicBezTo>
                  <a:pt x="10946" y="2727"/>
                  <a:pt x="10649" y="2637"/>
                  <a:pt x="10344" y="2528"/>
                </a:cubicBezTo>
                <a:cubicBezTo>
                  <a:pt x="9839" y="2348"/>
                  <a:pt x="9472" y="2223"/>
                  <a:pt x="8021" y="1741"/>
                </a:cubicBezTo>
                <a:cubicBezTo>
                  <a:pt x="7756" y="1652"/>
                  <a:pt x="7134" y="1443"/>
                  <a:pt x="6639" y="1273"/>
                </a:cubicBezTo>
                <a:cubicBezTo>
                  <a:pt x="5754" y="970"/>
                  <a:pt x="5732" y="965"/>
                  <a:pt x="5237" y="1003"/>
                </a:cubicBezTo>
                <a:cubicBezTo>
                  <a:pt x="4873" y="1030"/>
                  <a:pt x="4622" y="1015"/>
                  <a:pt x="4329" y="949"/>
                </a:cubicBezTo>
                <a:cubicBezTo>
                  <a:pt x="3857" y="841"/>
                  <a:pt x="3758" y="851"/>
                  <a:pt x="3711" y="1007"/>
                </a:cubicBezTo>
                <a:cubicBezTo>
                  <a:pt x="3686" y="1093"/>
                  <a:pt x="3613" y="1125"/>
                  <a:pt x="3423" y="1137"/>
                </a:cubicBezTo>
                <a:cubicBezTo>
                  <a:pt x="3283" y="1146"/>
                  <a:pt x="2855" y="1177"/>
                  <a:pt x="2473" y="1204"/>
                </a:cubicBezTo>
                <a:cubicBezTo>
                  <a:pt x="1937" y="1242"/>
                  <a:pt x="1695" y="1234"/>
                  <a:pt x="1413" y="1171"/>
                </a:cubicBezTo>
                <a:cubicBezTo>
                  <a:pt x="820" y="1036"/>
                  <a:pt x="758" y="1035"/>
                  <a:pt x="758" y="1155"/>
                </a:cubicBezTo>
                <a:cubicBezTo>
                  <a:pt x="758" y="1221"/>
                  <a:pt x="652" y="1314"/>
                  <a:pt x="484" y="1398"/>
                </a:cubicBezTo>
                <a:lnTo>
                  <a:pt x="212" y="1535"/>
                </a:lnTo>
                <a:lnTo>
                  <a:pt x="200" y="4125"/>
                </a:lnTo>
                <a:cubicBezTo>
                  <a:pt x="193" y="5744"/>
                  <a:pt x="212" y="6739"/>
                  <a:pt x="251" y="6782"/>
                </a:cubicBezTo>
                <a:cubicBezTo>
                  <a:pt x="292" y="6828"/>
                  <a:pt x="289" y="6865"/>
                  <a:pt x="243" y="6891"/>
                </a:cubicBezTo>
                <a:cubicBezTo>
                  <a:pt x="194" y="6918"/>
                  <a:pt x="193" y="6952"/>
                  <a:pt x="240" y="7003"/>
                </a:cubicBezTo>
                <a:cubicBezTo>
                  <a:pt x="276" y="7043"/>
                  <a:pt x="288" y="7093"/>
                  <a:pt x="266" y="7114"/>
                </a:cubicBezTo>
                <a:cubicBezTo>
                  <a:pt x="219" y="7157"/>
                  <a:pt x="192" y="8549"/>
                  <a:pt x="181" y="11658"/>
                </a:cubicBezTo>
                <a:cubicBezTo>
                  <a:pt x="174" y="13413"/>
                  <a:pt x="157" y="13828"/>
                  <a:pt x="81" y="13932"/>
                </a:cubicBezTo>
                <a:cubicBezTo>
                  <a:pt x="29" y="14006"/>
                  <a:pt x="1" y="14145"/>
                  <a:pt x="0" y="14264"/>
                </a:cubicBezTo>
                <a:cubicBezTo>
                  <a:pt x="-1" y="14383"/>
                  <a:pt x="24" y="14482"/>
                  <a:pt x="77" y="14473"/>
                </a:cubicBezTo>
                <a:cubicBezTo>
                  <a:pt x="124" y="14466"/>
                  <a:pt x="150" y="14718"/>
                  <a:pt x="158" y="15249"/>
                </a:cubicBezTo>
                <a:cubicBezTo>
                  <a:pt x="195" y="17847"/>
                  <a:pt x="204" y="17963"/>
                  <a:pt x="368" y="18002"/>
                </a:cubicBezTo>
                <a:cubicBezTo>
                  <a:pt x="460" y="18024"/>
                  <a:pt x="484" y="18101"/>
                  <a:pt x="494" y="18415"/>
                </a:cubicBezTo>
                <a:cubicBezTo>
                  <a:pt x="505" y="18769"/>
                  <a:pt x="492" y="18808"/>
                  <a:pt x="354" y="18865"/>
                </a:cubicBezTo>
                <a:lnTo>
                  <a:pt x="204" y="18927"/>
                </a:lnTo>
                <a:lnTo>
                  <a:pt x="186" y="20261"/>
                </a:lnTo>
                <a:lnTo>
                  <a:pt x="169" y="21597"/>
                </a:lnTo>
                <a:lnTo>
                  <a:pt x="21584" y="21597"/>
                </a:lnTo>
                <a:lnTo>
                  <a:pt x="21591" y="20562"/>
                </a:lnTo>
                <a:cubicBezTo>
                  <a:pt x="21599" y="19280"/>
                  <a:pt x="21595" y="18177"/>
                  <a:pt x="21550" y="10124"/>
                </a:cubicBezTo>
                <a:cubicBezTo>
                  <a:pt x="21530" y="6584"/>
                  <a:pt x="21516" y="3556"/>
                  <a:pt x="21519" y="3395"/>
                </a:cubicBezTo>
                <a:cubicBezTo>
                  <a:pt x="21524" y="3111"/>
                  <a:pt x="21515" y="3093"/>
                  <a:pt x="21121" y="2745"/>
                </a:cubicBezTo>
                <a:cubicBezTo>
                  <a:pt x="20600" y="2284"/>
                  <a:pt x="20101" y="1904"/>
                  <a:pt x="19030" y="1157"/>
                </a:cubicBezTo>
                <a:cubicBezTo>
                  <a:pt x="18826" y="1014"/>
                  <a:pt x="18631" y="870"/>
                  <a:pt x="18595" y="836"/>
                </a:cubicBezTo>
                <a:cubicBezTo>
                  <a:pt x="18559" y="803"/>
                  <a:pt x="18346" y="635"/>
                  <a:pt x="18122" y="462"/>
                </a:cubicBezTo>
                <a:lnTo>
                  <a:pt x="17716" y="147"/>
                </a:lnTo>
                <a:lnTo>
                  <a:pt x="17059" y="180"/>
                </a:lnTo>
                <a:cubicBezTo>
                  <a:pt x="16497" y="209"/>
                  <a:pt x="16365" y="198"/>
                  <a:pt x="16127" y="101"/>
                </a:cubicBezTo>
                <a:cubicBezTo>
                  <a:pt x="15956" y="32"/>
                  <a:pt x="15876" y="-3"/>
                  <a:pt x="15830" y="0"/>
                </a:cubicBezTo>
                <a:close/>
              </a:path>
            </a:pathLst>
          </a:custGeom>
          <a:ln w="63500">
            <a:solidFill>
              <a:schemeClr val="accent5">
                <a:lumOff val="-5737"/>
              </a:schemeClr>
            </a:solidFill>
            <a:miter lim="400000"/>
          </a:ln>
        </p:spPr>
      </p:pic>
      <p:sp>
        <p:nvSpPr>
          <p:cNvPr id="197" name="1.Необходимость точных и актуальных данных о существующих зданиях и территориях для планирования и реализации проектов;…"/>
          <p:cNvSpPr txBox="1">
            <a:spLocks noGrp="1"/>
          </p:cNvSpPr>
          <p:nvPr>
            <p:ph type="body" sz="half" idx="1"/>
          </p:nvPr>
        </p:nvSpPr>
        <p:spPr>
          <a:xfrm>
            <a:off x="713426" y="3115594"/>
            <a:ext cx="11779998" cy="990740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53084">
              <a:spcBef>
                <a:spcPts val="3000"/>
              </a:spcBef>
              <a:buSzTx/>
              <a:buNone/>
              <a:defRPr sz="3350" spc="167"/>
            </a:pPr>
            <a:r>
              <a:rPr sz="4400" dirty="0">
                <a:solidFill>
                  <a:schemeClr val="accent5">
                    <a:lumOff val="-5737"/>
                  </a:schemeClr>
                </a:solidFill>
              </a:rPr>
              <a:t>1.</a:t>
            </a:r>
            <a:r>
              <a:rPr lang="ru-RU" sz="4400" dirty="0">
                <a:solidFill>
                  <a:schemeClr val="accent5">
                    <a:lumOff val="-5737"/>
                  </a:schemeClr>
                </a:solidFill>
              </a:rPr>
              <a:t> </a:t>
            </a:r>
            <a:r>
              <a:rPr lang="ru-RU" sz="4400" dirty="0"/>
              <a:t>Необходимость точных и актуальных данных о существующих зданиях и территориях для планирования и реализации проектов;</a:t>
            </a:r>
          </a:p>
          <a:p>
            <a:pPr marL="0" indent="0" defTabSz="553084">
              <a:spcBef>
                <a:spcPts val="3000"/>
              </a:spcBef>
              <a:buSzTx/>
              <a:buNone/>
              <a:defRPr sz="3350" spc="167"/>
            </a:pPr>
            <a:r>
              <a:rPr lang="ru-RU" sz="4400" dirty="0">
                <a:solidFill>
                  <a:schemeClr val="accent5">
                    <a:lumOff val="-5737"/>
                  </a:schemeClr>
                </a:solidFill>
              </a:rPr>
              <a:t>2. </a:t>
            </a:r>
            <a:r>
              <a:rPr sz="4400" dirty="0" err="1"/>
              <a:t>Сложность</a:t>
            </a:r>
            <a:r>
              <a:rPr sz="4400" dirty="0"/>
              <a:t> и </a:t>
            </a:r>
            <a:r>
              <a:rPr sz="4400" dirty="0" err="1"/>
              <a:t>трудоемкость</a:t>
            </a:r>
            <a:r>
              <a:rPr sz="4400" dirty="0"/>
              <a:t> </a:t>
            </a:r>
            <a:r>
              <a:rPr sz="4400" dirty="0" err="1"/>
              <a:t>получения</a:t>
            </a:r>
            <a:r>
              <a:rPr sz="4400" dirty="0"/>
              <a:t> </a:t>
            </a:r>
            <a:r>
              <a:rPr sz="4400" dirty="0" err="1"/>
              <a:t>точных</a:t>
            </a:r>
            <a:r>
              <a:rPr sz="4400" dirty="0"/>
              <a:t> </a:t>
            </a:r>
            <a:r>
              <a:rPr sz="4400" dirty="0" err="1"/>
              <a:t>геопространственных</a:t>
            </a:r>
            <a:r>
              <a:rPr sz="4400" dirty="0"/>
              <a:t> </a:t>
            </a:r>
            <a:r>
              <a:rPr sz="4400" dirty="0" err="1"/>
              <a:t>данных</a:t>
            </a:r>
            <a:r>
              <a:rPr sz="4400" dirty="0"/>
              <a:t> </a:t>
            </a:r>
          </a:p>
          <a:p>
            <a:pPr marL="0" indent="0" defTabSz="553084">
              <a:spcBef>
                <a:spcPts val="3000"/>
              </a:spcBef>
              <a:buSzTx/>
              <a:buNone/>
              <a:defRPr sz="3350" spc="167"/>
            </a:pPr>
            <a:r>
              <a:rPr lang="ru-RU" sz="4400" dirty="0">
                <a:solidFill>
                  <a:schemeClr val="accent5">
                    <a:lumOff val="-5737"/>
                  </a:schemeClr>
                </a:solidFill>
              </a:rPr>
              <a:t>3</a:t>
            </a:r>
            <a:r>
              <a:rPr sz="4400" dirty="0">
                <a:solidFill>
                  <a:schemeClr val="accent5">
                    <a:lumOff val="-5737"/>
                  </a:schemeClr>
                </a:solidFill>
              </a:rPr>
              <a:t>.</a:t>
            </a:r>
            <a:r>
              <a:rPr lang="ru-RU" sz="4400" dirty="0">
                <a:solidFill>
                  <a:schemeClr val="accent5">
                    <a:lumOff val="-5737"/>
                  </a:schemeClr>
                </a:solidFill>
              </a:rPr>
              <a:t> </a:t>
            </a:r>
            <a:r>
              <a:rPr sz="4400" dirty="0" err="1"/>
              <a:t>Потребность</a:t>
            </a:r>
            <a:r>
              <a:rPr sz="4400" dirty="0"/>
              <a:t> в </a:t>
            </a:r>
            <a:r>
              <a:rPr sz="4400" dirty="0" err="1"/>
              <a:t>актуальной</a:t>
            </a:r>
            <a:r>
              <a:rPr sz="4400" dirty="0"/>
              <a:t> </a:t>
            </a:r>
            <a:r>
              <a:rPr sz="4400" dirty="0" err="1"/>
              <a:t>информации</a:t>
            </a:r>
            <a:r>
              <a:rPr sz="4400" dirty="0"/>
              <a:t> о </a:t>
            </a:r>
            <a:r>
              <a:rPr sz="4400" dirty="0" err="1"/>
              <a:t>состоянии</a:t>
            </a:r>
            <a:r>
              <a:rPr sz="4400" dirty="0"/>
              <a:t> </a:t>
            </a:r>
            <a:r>
              <a:rPr sz="4400" dirty="0" err="1"/>
              <a:t>городской</a:t>
            </a:r>
            <a:r>
              <a:rPr sz="4400" dirty="0"/>
              <a:t> </a:t>
            </a:r>
            <a:r>
              <a:rPr sz="4400" dirty="0" err="1"/>
              <a:t>инфраструктуры</a:t>
            </a:r>
            <a:r>
              <a:rPr sz="4400" dirty="0"/>
              <a:t> и </a:t>
            </a:r>
            <a:r>
              <a:rPr sz="4400" dirty="0" err="1"/>
              <a:t>ландшафтов</a:t>
            </a:r>
            <a:r>
              <a:rPr sz="4400" dirty="0"/>
              <a:t> </a:t>
            </a:r>
            <a:r>
              <a:rPr sz="4400" dirty="0" err="1"/>
              <a:t>для</a:t>
            </a:r>
            <a:r>
              <a:rPr sz="4400" dirty="0"/>
              <a:t> </a:t>
            </a:r>
            <a:r>
              <a:rPr sz="4400" dirty="0" err="1"/>
              <a:t>принятия</a:t>
            </a:r>
            <a:r>
              <a:rPr sz="4400" dirty="0"/>
              <a:t> </a:t>
            </a:r>
            <a:r>
              <a:rPr sz="4400" dirty="0" err="1"/>
              <a:t>обоснованных</a:t>
            </a:r>
            <a:r>
              <a:rPr sz="4400" dirty="0"/>
              <a:t> </a:t>
            </a:r>
            <a:r>
              <a:rPr sz="4400" dirty="0" err="1"/>
              <a:t>решений</a:t>
            </a:r>
            <a:r>
              <a:rPr sz="4400" dirty="0"/>
              <a:t> </a:t>
            </a:r>
          </a:p>
          <a:p>
            <a:pPr marL="0" indent="0" defTabSz="553084">
              <a:spcBef>
                <a:spcPts val="3000"/>
              </a:spcBef>
              <a:buSzTx/>
              <a:buNone/>
              <a:defRPr sz="3350" spc="167"/>
            </a:pPr>
            <a:r>
              <a:rPr lang="ru-RU" sz="4400" dirty="0">
                <a:solidFill>
                  <a:schemeClr val="accent5">
                    <a:lumOff val="-5737"/>
                  </a:schemeClr>
                </a:solidFill>
              </a:rPr>
              <a:t>4</a:t>
            </a:r>
            <a:r>
              <a:rPr sz="4400" dirty="0">
                <a:solidFill>
                  <a:schemeClr val="accent5">
                    <a:lumOff val="-5737"/>
                  </a:schemeClr>
                </a:solidFill>
              </a:rPr>
              <a:t>.</a:t>
            </a:r>
            <a:r>
              <a:rPr lang="ru-RU" sz="4400" dirty="0">
                <a:solidFill>
                  <a:schemeClr val="accent5">
                    <a:lumOff val="-5737"/>
                  </a:schemeClr>
                </a:solidFill>
              </a:rPr>
              <a:t> </a:t>
            </a:r>
            <a:r>
              <a:rPr sz="4400" dirty="0" err="1"/>
              <a:t>Потребность</a:t>
            </a:r>
            <a:r>
              <a:rPr sz="4400" dirty="0"/>
              <a:t> в </a:t>
            </a:r>
            <a:r>
              <a:rPr sz="4400" dirty="0" err="1"/>
              <a:t>визуализации</a:t>
            </a:r>
            <a:r>
              <a:rPr sz="4400" dirty="0"/>
              <a:t> и </a:t>
            </a:r>
            <a:r>
              <a:rPr sz="4400" dirty="0" err="1"/>
              <a:t>оценки</a:t>
            </a:r>
            <a:r>
              <a:rPr sz="4400" dirty="0"/>
              <a:t> </a:t>
            </a:r>
            <a:r>
              <a:rPr sz="4400" dirty="0" err="1"/>
              <a:t>потенциальных</a:t>
            </a:r>
            <a:r>
              <a:rPr sz="4400" dirty="0"/>
              <a:t> </a:t>
            </a:r>
            <a:r>
              <a:rPr sz="4400" dirty="0" err="1"/>
              <a:t>земельных</a:t>
            </a:r>
            <a:r>
              <a:rPr sz="4400" dirty="0"/>
              <a:t> </a:t>
            </a:r>
            <a:r>
              <a:rPr sz="4400" dirty="0" err="1"/>
              <a:t>участков</a:t>
            </a:r>
            <a:r>
              <a:rPr sz="4400" dirty="0"/>
              <a:t> и </a:t>
            </a:r>
            <a:r>
              <a:rPr sz="4400" dirty="0" err="1"/>
              <a:t>объектов</a:t>
            </a:r>
            <a:r>
              <a:rPr sz="4400" dirty="0"/>
              <a:t> </a:t>
            </a:r>
            <a:r>
              <a:rPr sz="4400" dirty="0" err="1"/>
              <a:t>недвижимости</a:t>
            </a:r>
            <a:endParaRPr sz="4400" dirty="0"/>
          </a:p>
        </p:txBody>
      </p:sp>
      <p:sp>
        <p:nvSpPr>
          <p:cNvPr id="198" name="Линия"/>
          <p:cNvSpPr/>
          <p:nvPr/>
        </p:nvSpPr>
        <p:spPr>
          <a:xfrm flipV="1">
            <a:off x="13264927" y="1904297"/>
            <a:ext cx="1" cy="9907406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99" name="Линия"/>
          <p:cNvSpPr/>
          <p:nvPr/>
        </p:nvSpPr>
        <p:spPr>
          <a:xfrm flipH="1" flipV="1">
            <a:off x="2090315" y="2443263"/>
            <a:ext cx="9907194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extLst>
              <a:ext uri="{FF2B5EF4-FFF2-40B4-BE49-F238E27FC236}">
                <a16:creationId xmlns:a16="http://schemas.microsoft.com/office/drawing/2014/main" id="{12F48AF5-6800-4654-81A1-CF2376DBF810}"/>
              </a:ext>
            </a:extLst>
          </p:cNvPr>
          <p:cNvPicPr>
            <a:picLocks/>
          </p:cNvPicPr>
          <p:nvPr/>
        </p:nvPicPr>
        <p:blipFill>
          <a:blip r:embed="rId2"/>
          <a:srcRect l="10574" t="16482" r="38831"/>
          <a:stretch>
            <a:fillRect/>
          </a:stretch>
        </p:blipFill>
        <p:spPr>
          <a:xfrm>
            <a:off x="17491586" y="-16936605"/>
            <a:ext cx="6892413" cy="6897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7" extrusionOk="0">
                <a:moveTo>
                  <a:pt x="15830" y="0"/>
                </a:moveTo>
                <a:cubicBezTo>
                  <a:pt x="15785" y="3"/>
                  <a:pt x="15772" y="43"/>
                  <a:pt x="15737" y="126"/>
                </a:cubicBezTo>
                <a:cubicBezTo>
                  <a:pt x="15671" y="284"/>
                  <a:pt x="15639" y="289"/>
                  <a:pt x="13835" y="404"/>
                </a:cubicBezTo>
                <a:lnTo>
                  <a:pt x="12738" y="473"/>
                </a:lnTo>
                <a:lnTo>
                  <a:pt x="12437" y="313"/>
                </a:lnTo>
                <a:cubicBezTo>
                  <a:pt x="12142" y="157"/>
                  <a:pt x="12135" y="155"/>
                  <a:pt x="12135" y="276"/>
                </a:cubicBezTo>
                <a:cubicBezTo>
                  <a:pt x="12135" y="407"/>
                  <a:pt x="11953" y="497"/>
                  <a:pt x="11573" y="555"/>
                </a:cubicBezTo>
                <a:lnTo>
                  <a:pt x="11364" y="587"/>
                </a:lnTo>
                <a:lnTo>
                  <a:pt x="11405" y="1497"/>
                </a:lnTo>
                <a:lnTo>
                  <a:pt x="11444" y="2406"/>
                </a:lnTo>
                <a:lnTo>
                  <a:pt x="11278" y="2566"/>
                </a:lnTo>
                <a:cubicBezTo>
                  <a:pt x="11187" y="2654"/>
                  <a:pt x="11065" y="2727"/>
                  <a:pt x="11006" y="2727"/>
                </a:cubicBezTo>
                <a:cubicBezTo>
                  <a:pt x="10946" y="2727"/>
                  <a:pt x="10649" y="2637"/>
                  <a:pt x="10344" y="2528"/>
                </a:cubicBezTo>
                <a:cubicBezTo>
                  <a:pt x="9839" y="2348"/>
                  <a:pt x="9472" y="2223"/>
                  <a:pt x="8021" y="1741"/>
                </a:cubicBezTo>
                <a:cubicBezTo>
                  <a:pt x="7756" y="1652"/>
                  <a:pt x="7134" y="1443"/>
                  <a:pt x="6639" y="1273"/>
                </a:cubicBezTo>
                <a:cubicBezTo>
                  <a:pt x="5754" y="970"/>
                  <a:pt x="5732" y="965"/>
                  <a:pt x="5237" y="1003"/>
                </a:cubicBezTo>
                <a:cubicBezTo>
                  <a:pt x="4873" y="1030"/>
                  <a:pt x="4622" y="1015"/>
                  <a:pt x="4329" y="949"/>
                </a:cubicBezTo>
                <a:cubicBezTo>
                  <a:pt x="3857" y="841"/>
                  <a:pt x="3758" y="851"/>
                  <a:pt x="3711" y="1007"/>
                </a:cubicBezTo>
                <a:cubicBezTo>
                  <a:pt x="3686" y="1093"/>
                  <a:pt x="3613" y="1125"/>
                  <a:pt x="3423" y="1137"/>
                </a:cubicBezTo>
                <a:cubicBezTo>
                  <a:pt x="3283" y="1146"/>
                  <a:pt x="2855" y="1177"/>
                  <a:pt x="2473" y="1204"/>
                </a:cubicBezTo>
                <a:cubicBezTo>
                  <a:pt x="1937" y="1242"/>
                  <a:pt x="1695" y="1234"/>
                  <a:pt x="1413" y="1171"/>
                </a:cubicBezTo>
                <a:cubicBezTo>
                  <a:pt x="820" y="1036"/>
                  <a:pt x="758" y="1035"/>
                  <a:pt x="758" y="1155"/>
                </a:cubicBezTo>
                <a:cubicBezTo>
                  <a:pt x="758" y="1221"/>
                  <a:pt x="652" y="1314"/>
                  <a:pt x="484" y="1398"/>
                </a:cubicBezTo>
                <a:lnTo>
                  <a:pt x="212" y="1535"/>
                </a:lnTo>
                <a:lnTo>
                  <a:pt x="200" y="4125"/>
                </a:lnTo>
                <a:cubicBezTo>
                  <a:pt x="193" y="5744"/>
                  <a:pt x="212" y="6739"/>
                  <a:pt x="251" y="6782"/>
                </a:cubicBezTo>
                <a:cubicBezTo>
                  <a:pt x="292" y="6828"/>
                  <a:pt x="289" y="6865"/>
                  <a:pt x="243" y="6891"/>
                </a:cubicBezTo>
                <a:cubicBezTo>
                  <a:pt x="194" y="6918"/>
                  <a:pt x="193" y="6952"/>
                  <a:pt x="240" y="7003"/>
                </a:cubicBezTo>
                <a:cubicBezTo>
                  <a:pt x="276" y="7043"/>
                  <a:pt x="288" y="7093"/>
                  <a:pt x="266" y="7114"/>
                </a:cubicBezTo>
                <a:cubicBezTo>
                  <a:pt x="219" y="7157"/>
                  <a:pt x="192" y="8549"/>
                  <a:pt x="181" y="11658"/>
                </a:cubicBezTo>
                <a:cubicBezTo>
                  <a:pt x="174" y="13413"/>
                  <a:pt x="157" y="13828"/>
                  <a:pt x="81" y="13932"/>
                </a:cubicBezTo>
                <a:cubicBezTo>
                  <a:pt x="29" y="14006"/>
                  <a:pt x="1" y="14145"/>
                  <a:pt x="0" y="14264"/>
                </a:cubicBezTo>
                <a:cubicBezTo>
                  <a:pt x="-1" y="14383"/>
                  <a:pt x="24" y="14482"/>
                  <a:pt x="77" y="14473"/>
                </a:cubicBezTo>
                <a:cubicBezTo>
                  <a:pt x="124" y="14466"/>
                  <a:pt x="150" y="14718"/>
                  <a:pt x="158" y="15249"/>
                </a:cubicBezTo>
                <a:cubicBezTo>
                  <a:pt x="195" y="17847"/>
                  <a:pt x="204" y="17963"/>
                  <a:pt x="368" y="18002"/>
                </a:cubicBezTo>
                <a:cubicBezTo>
                  <a:pt x="460" y="18024"/>
                  <a:pt x="484" y="18101"/>
                  <a:pt x="494" y="18415"/>
                </a:cubicBezTo>
                <a:cubicBezTo>
                  <a:pt x="505" y="18769"/>
                  <a:pt x="492" y="18808"/>
                  <a:pt x="354" y="18865"/>
                </a:cubicBezTo>
                <a:lnTo>
                  <a:pt x="204" y="18927"/>
                </a:lnTo>
                <a:lnTo>
                  <a:pt x="186" y="20261"/>
                </a:lnTo>
                <a:lnTo>
                  <a:pt x="169" y="21597"/>
                </a:lnTo>
                <a:lnTo>
                  <a:pt x="21584" y="21597"/>
                </a:lnTo>
                <a:lnTo>
                  <a:pt x="21591" y="20562"/>
                </a:lnTo>
                <a:cubicBezTo>
                  <a:pt x="21599" y="19280"/>
                  <a:pt x="21595" y="18177"/>
                  <a:pt x="21550" y="10124"/>
                </a:cubicBezTo>
                <a:cubicBezTo>
                  <a:pt x="21530" y="6584"/>
                  <a:pt x="21516" y="3556"/>
                  <a:pt x="21519" y="3395"/>
                </a:cubicBezTo>
                <a:cubicBezTo>
                  <a:pt x="21524" y="3111"/>
                  <a:pt x="21515" y="3093"/>
                  <a:pt x="21121" y="2745"/>
                </a:cubicBezTo>
                <a:cubicBezTo>
                  <a:pt x="20600" y="2284"/>
                  <a:pt x="20101" y="1904"/>
                  <a:pt x="19030" y="1157"/>
                </a:cubicBezTo>
                <a:cubicBezTo>
                  <a:pt x="18826" y="1014"/>
                  <a:pt x="18631" y="870"/>
                  <a:pt x="18595" y="836"/>
                </a:cubicBezTo>
                <a:cubicBezTo>
                  <a:pt x="18559" y="803"/>
                  <a:pt x="18346" y="635"/>
                  <a:pt x="18122" y="462"/>
                </a:cubicBezTo>
                <a:lnTo>
                  <a:pt x="17716" y="147"/>
                </a:lnTo>
                <a:lnTo>
                  <a:pt x="17059" y="180"/>
                </a:lnTo>
                <a:cubicBezTo>
                  <a:pt x="16497" y="209"/>
                  <a:pt x="16365" y="198"/>
                  <a:pt x="16127" y="101"/>
                </a:cubicBezTo>
                <a:cubicBezTo>
                  <a:pt x="15956" y="32"/>
                  <a:pt x="15876" y="-3"/>
                  <a:pt x="15830" y="0"/>
                </a:cubicBezTo>
                <a:close/>
              </a:path>
            </a:pathLst>
          </a:custGeom>
          <a:ln w="63500">
            <a:solidFill>
              <a:schemeClr val="accent5">
                <a:lumOff val="-5737"/>
              </a:schemeClr>
            </a:solidFill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65421-AF6D-4671-A584-2E1754BED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983B7-D042-4FF9-AA9C-F7E51421B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269" y="3937000"/>
            <a:ext cx="22318825" cy="697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3800" dirty="0">
                <a:solidFill>
                  <a:srgbClr val="781E1C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Подготовка и планирование:</a:t>
            </a:r>
          </a:p>
        </p:txBody>
      </p:sp>
      <p:sp>
        <p:nvSpPr>
          <p:cNvPr id="10" name="1.Необходимость точных и актуальных данных о существующих зданиях и территориях для планирования и реализации проектов;…">
            <a:extLst>
              <a:ext uri="{FF2B5EF4-FFF2-40B4-BE49-F238E27FC236}">
                <a16:creationId xmlns:a16="http://schemas.microsoft.com/office/drawing/2014/main" id="{1FFD739D-D0EF-46BB-BBDF-5D9EBDB31616}"/>
              </a:ext>
            </a:extLst>
          </p:cNvPr>
          <p:cNvSpPr txBox="1">
            <a:spLocks/>
          </p:cNvSpPr>
          <p:nvPr/>
        </p:nvSpPr>
        <p:spPr>
          <a:xfrm>
            <a:off x="713426" y="13999904"/>
            <a:ext cx="11779998" cy="9907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marL="5842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11684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17526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23368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29210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5pPr>
            <a:lvl6pPr marL="35052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6pPr>
            <a:lvl7pPr marL="40894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7pPr>
            <a:lvl8pPr marL="46736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8pPr>
            <a:lvl9pPr marL="5257800" marR="0" indent="-584200" algn="l" defTabSz="82550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40000"/>
              <a:buFontTx/>
              <a:buBlip>
                <a:blip r:embed="rId3"/>
              </a:buBlip>
              <a:tabLst/>
              <a:defRPr sz="5000" b="0" i="0" u="none" strike="noStrike" cap="none" spc="250" baseline="0">
                <a:solidFill>
                  <a:srgbClr val="131148"/>
                </a:solidFill>
                <a:uFillTx/>
                <a:latin typeface="Canela Regular"/>
                <a:ea typeface="Canela Regular"/>
                <a:cs typeface="Canela Regular"/>
                <a:sym typeface="Canela Regular"/>
              </a:defRPr>
            </a:lvl9pPr>
          </a:lstStyle>
          <a:p>
            <a:pPr marL="0" indent="0" defTabSz="553084" hangingPunct="1">
              <a:spcBef>
                <a:spcPts val="3000"/>
              </a:spcBef>
              <a:buSzTx/>
              <a:buFontTx/>
              <a:buNone/>
              <a:defRPr sz="3350" spc="167"/>
            </a:pPr>
            <a:r>
              <a:rPr lang="ru-RU" sz="4400" spc="167">
                <a:solidFill>
                  <a:schemeClr val="accent5">
                    <a:lumOff val="-5737"/>
                  </a:schemeClr>
                </a:solidFill>
              </a:rPr>
              <a:t>1. </a:t>
            </a:r>
            <a:r>
              <a:rPr lang="ru-RU" sz="4400" spc="167"/>
              <a:t>Необходимость точных и актуальных данных о существующих зданиях и территориях для планирования и реализации проектов;</a:t>
            </a:r>
          </a:p>
          <a:p>
            <a:pPr marL="0" indent="0" defTabSz="553084" hangingPunct="1">
              <a:spcBef>
                <a:spcPts val="3000"/>
              </a:spcBef>
              <a:buSzTx/>
              <a:buFontTx/>
              <a:buNone/>
              <a:defRPr sz="3350" spc="167"/>
            </a:pPr>
            <a:r>
              <a:rPr lang="ru-RU" sz="4400" spc="167">
                <a:solidFill>
                  <a:schemeClr val="accent5">
                    <a:lumOff val="-5737"/>
                  </a:schemeClr>
                </a:solidFill>
              </a:rPr>
              <a:t>2. </a:t>
            </a:r>
            <a:r>
              <a:rPr lang="ru-RU" sz="4400" spc="167"/>
              <a:t>Сложность и трудоемкость получения точных геопространственных данных </a:t>
            </a:r>
          </a:p>
          <a:p>
            <a:pPr marL="0" indent="0" defTabSz="553084" hangingPunct="1">
              <a:spcBef>
                <a:spcPts val="3000"/>
              </a:spcBef>
              <a:buSzTx/>
              <a:buFontTx/>
              <a:buNone/>
              <a:defRPr sz="3350" spc="167"/>
            </a:pPr>
            <a:r>
              <a:rPr lang="ru-RU" sz="4400" spc="167">
                <a:solidFill>
                  <a:schemeClr val="accent5">
                    <a:lumOff val="-5737"/>
                  </a:schemeClr>
                </a:solidFill>
              </a:rPr>
              <a:t>3. </a:t>
            </a:r>
            <a:r>
              <a:rPr lang="ru-RU" sz="4400" spc="167"/>
              <a:t>Потребность в актуальной информации о состоянии городской инфраструктуры и ландшафтов для принятия обоснованных решений </a:t>
            </a:r>
          </a:p>
          <a:p>
            <a:pPr marL="0" indent="0" defTabSz="553084" hangingPunct="1">
              <a:spcBef>
                <a:spcPts val="3000"/>
              </a:spcBef>
              <a:buSzTx/>
              <a:buFontTx/>
              <a:buNone/>
              <a:defRPr sz="3350" spc="167"/>
            </a:pPr>
            <a:r>
              <a:rPr lang="ru-RU" sz="4400" spc="167">
                <a:solidFill>
                  <a:schemeClr val="accent5">
                    <a:lumOff val="-5737"/>
                  </a:schemeClr>
                </a:solidFill>
              </a:rPr>
              <a:t>4. </a:t>
            </a:r>
            <a:r>
              <a:rPr lang="ru-RU" sz="4400" spc="167"/>
              <a:t>Потребность в визуализации и оценки потенциальных земельных участков и объектов недвижимости</a:t>
            </a:r>
            <a:endParaRPr lang="ru-RU" sz="4400" spc="167" dirty="0"/>
          </a:p>
        </p:txBody>
      </p:sp>
      <p:sp>
        <p:nvSpPr>
          <p:cNvPr id="11" name="Наша идея является новшеством в сфере строительства и архитектуре. И все уже существующие решения планирования и проектирования строительства менее эффективны, чем запрограммированные дроны, Ведь они превосходят даже в том, что справляются с этой задачей">
            <a:extLst>
              <a:ext uri="{FF2B5EF4-FFF2-40B4-BE49-F238E27FC236}">
                <a16:creationId xmlns:a16="http://schemas.microsoft.com/office/drawing/2014/main" id="{5F90BB97-6630-462D-A89F-34A86E20514C}"/>
              </a:ext>
            </a:extLst>
          </p:cNvPr>
          <p:cNvSpPr txBox="1"/>
          <p:nvPr/>
        </p:nvSpPr>
        <p:spPr>
          <a:xfrm>
            <a:off x="24728031" y="1695779"/>
            <a:ext cx="9255514" cy="7134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800735">
              <a:lnSpc>
                <a:spcPct val="120000"/>
              </a:lnSpc>
              <a:spcBef>
                <a:spcPts val="4300"/>
              </a:spcBef>
              <a:defRPr sz="3686" spc="258"/>
            </a:pPr>
            <a:r>
              <a:rPr dirty="0" err="1">
                <a:solidFill>
                  <a:schemeClr val="accent5">
                    <a:lumOff val="-5737"/>
                  </a:schemeClr>
                </a:solidFill>
              </a:rPr>
              <a:t>Н</a:t>
            </a:r>
            <a:r>
              <a:rPr dirty="0" err="1"/>
              <a:t>аша</a:t>
            </a:r>
            <a:r>
              <a:rPr dirty="0"/>
              <a:t> </a:t>
            </a:r>
            <a:r>
              <a:rPr dirty="0" err="1"/>
              <a:t>идея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новшеством</a:t>
            </a:r>
            <a:r>
              <a:rPr dirty="0"/>
              <a:t> в </a:t>
            </a:r>
            <a:r>
              <a:rPr dirty="0" err="1"/>
              <a:t>сфере</a:t>
            </a:r>
            <a:r>
              <a:rPr dirty="0"/>
              <a:t> </a:t>
            </a:r>
            <a:r>
              <a:rPr dirty="0" err="1"/>
              <a:t>строительства</a:t>
            </a:r>
            <a:r>
              <a:rPr dirty="0"/>
              <a:t> и </a:t>
            </a:r>
            <a:r>
              <a:rPr dirty="0" err="1"/>
              <a:t>архитектуре</a:t>
            </a:r>
            <a:r>
              <a:rPr dirty="0"/>
              <a:t>. И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существующие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планирования</a:t>
            </a:r>
            <a:r>
              <a:rPr dirty="0"/>
              <a:t> и </a:t>
            </a:r>
            <a:r>
              <a:rPr dirty="0" err="1"/>
              <a:t>проектирования</a:t>
            </a:r>
            <a:r>
              <a:rPr dirty="0"/>
              <a:t> </a:t>
            </a:r>
            <a:r>
              <a:rPr dirty="0" err="1"/>
              <a:t>строительства</a:t>
            </a:r>
            <a:r>
              <a:rPr dirty="0"/>
              <a:t> </a:t>
            </a:r>
            <a:r>
              <a:rPr dirty="0" err="1"/>
              <a:t>менее</a:t>
            </a:r>
            <a:r>
              <a:rPr dirty="0"/>
              <a:t> </a:t>
            </a:r>
            <a:r>
              <a:rPr dirty="0" err="1"/>
              <a:t>эффективны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запрограммированные</a:t>
            </a:r>
            <a:r>
              <a:rPr dirty="0"/>
              <a:t> </a:t>
            </a:r>
            <a:r>
              <a:rPr dirty="0" err="1"/>
              <a:t>дроны</a:t>
            </a:r>
            <a:r>
              <a:rPr dirty="0"/>
              <a:t>, </a:t>
            </a:r>
            <a:r>
              <a:rPr dirty="0" err="1"/>
              <a:t>Ведь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превосходят</a:t>
            </a:r>
            <a:r>
              <a:rPr dirty="0"/>
              <a:t> </a:t>
            </a:r>
            <a:r>
              <a:rPr dirty="0" err="1"/>
              <a:t>даже</a:t>
            </a:r>
            <a:r>
              <a:rPr dirty="0"/>
              <a:t> в </a:t>
            </a:r>
            <a:r>
              <a:rPr dirty="0" err="1"/>
              <a:t>том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справляются</a:t>
            </a:r>
            <a:r>
              <a:rPr dirty="0"/>
              <a:t> с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задачей</a:t>
            </a:r>
            <a:r>
              <a:rPr dirty="0"/>
              <a:t> в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раз</a:t>
            </a:r>
            <a:r>
              <a:rPr dirty="0"/>
              <a:t> </a:t>
            </a:r>
            <a:r>
              <a:rPr dirty="0" err="1"/>
              <a:t>быстрее</a:t>
            </a:r>
            <a:r>
              <a:rPr dirty="0"/>
              <a:t> и </a:t>
            </a:r>
            <a:r>
              <a:rPr dirty="0" err="1"/>
              <a:t>эффективнее</a:t>
            </a:r>
            <a:r>
              <a:rPr dirty="0"/>
              <a:t>. </a:t>
            </a:r>
          </a:p>
        </p:txBody>
      </p:sp>
      <p:sp>
        <p:nvSpPr>
          <p:cNvPr id="12" name="Линия">
            <a:extLst>
              <a:ext uri="{FF2B5EF4-FFF2-40B4-BE49-F238E27FC236}">
                <a16:creationId xmlns:a16="http://schemas.microsoft.com/office/drawing/2014/main" id="{BCB88110-46C6-4E54-8B78-388B1492B56D}"/>
              </a:ext>
            </a:extLst>
          </p:cNvPr>
          <p:cNvSpPr/>
          <p:nvPr/>
        </p:nvSpPr>
        <p:spPr>
          <a:xfrm flipH="1" flipV="1">
            <a:off x="2090315" y="5184189"/>
            <a:ext cx="9907194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3" name="Линия">
            <a:extLst>
              <a:ext uri="{FF2B5EF4-FFF2-40B4-BE49-F238E27FC236}">
                <a16:creationId xmlns:a16="http://schemas.microsoft.com/office/drawing/2014/main" id="{E5DC5E57-617C-4AEF-AEA5-B674B64F8A9C}"/>
              </a:ext>
            </a:extLst>
          </p:cNvPr>
          <p:cNvSpPr/>
          <p:nvPr/>
        </p:nvSpPr>
        <p:spPr>
          <a:xfrm flipH="1" flipV="1">
            <a:off x="2090315" y="9720029"/>
            <a:ext cx="9907194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5B7B7428-3976-4DD9-ABDE-D55335A117F2}"/>
              </a:ext>
            </a:extLst>
          </p:cNvPr>
          <p:cNvSpPr/>
          <p:nvPr/>
        </p:nvSpPr>
        <p:spPr>
          <a:xfrm flipV="1">
            <a:off x="33983545" y="1904297"/>
            <a:ext cx="1" cy="9907406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5" name="Линия">
            <a:extLst>
              <a:ext uri="{FF2B5EF4-FFF2-40B4-BE49-F238E27FC236}">
                <a16:creationId xmlns:a16="http://schemas.microsoft.com/office/drawing/2014/main" id="{35173E20-A007-4D7B-B726-3B4174609EFE}"/>
              </a:ext>
            </a:extLst>
          </p:cNvPr>
          <p:cNvSpPr/>
          <p:nvPr/>
        </p:nvSpPr>
        <p:spPr>
          <a:xfrm flipV="1">
            <a:off x="16517726" y="1904297"/>
            <a:ext cx="1" cy="9907406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3898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28926-755C-4E9F-9FA3-864F3A9A3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6838" y="373781"/>
            <a:ext cx="20510500" cy="3429000"/>
          </a:xfrm>
        </p:spPr>
        <p:txBody>
          <a:bodyPr/>
          <a:lstStyle/>
          <a:p>
            <a:r>
              <a:rPr lang="ru-RU" dirty="0">
                <a:solidFill>
                  <a:srgbClr val="781E1C"/>
                </a:solidFill>
              </a:rPr>
              <a:t>Этапы: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DDAA00-1D5B-4212-BF41-F59900E15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48261" y="3802781"/>
            <a:ext cx="14883363" cy="80645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781E1C"/>
                </a:solidFill>
              </a:rPr>
              <a:t>1. </a:t>
            </a:r>
            <a:r>
              <a:rPr lang="ru-RU" sz="6100" dirty="0"/>
              <a:t>Подготовка к сканированию.</a:t>
            </a:r>
            <a:br>
              <a:rPr lang="ru-RU" sz="6100" dirty="0"/>
            </a:br>
            <a:r>
              <a:rPr lang="ru-RU" sz="6100" dirty="0">
                <a:solidFill>
                  <a:srgbClr val="781E1C"/>
                </a:solidFill>
              </a:rPr>
              <a:t>2. </a:t>
            </a:r>
            <a:r>
              <a:rPr lang="ru-RU" sz="6100" dirty="0"/>
              <a:t>Сканирование объектов и территорий.</a:t>
            </a:r>
            <a:br>
              <a:rPr lang="ru-RU" sz="6100" dirty="0"/>
            </a:br>
            <a:r>
              <a:rPr lang="ru-RU" sz="6100" dirty="0">
                <a:solidFill>
                  <a:srgbClr val="781E1C"/>
                </a:solidFill>
              </a:rPr>
              <a:t>3. </a:t>
            </a:r>
            <a:r>
              <a:rPr lang="ru-RU" sz="6100" dirty="0"/>
              <a:t>Передача собранных данных на сервер.</a:t>
            </a:r>
            <a:br>
              <a:rPr lang="ru-RU" sz="6100" dirty="0"/>
            </a:br>
            <a:r>
              <a:rPr lang="ru-RU" sz="6100" dirty="0">
                <a:solidFill>
                  <a:srgbClr val="781E1C"/>
                </a:solidFill>
              </a:rPr>
              <a:t>4. </a:t>
            </a:r>
            <a:r>
              <a:rPr lang="ru-RU" sz="6100" dirty="0"/>
              <a:t>Обработка и анализ данных.</a:t>
            </a:r>
            <a:br>
              <a:rPr lang="ru-RU" sz="6100" dirty="0"/>
            </a:br>
            <a:r>
              <a:rPr lang="ru-RU" sz="6100" dirty="0">
                <a:solidFill>
                  <a:srgbClr val="781E1C"/>
                </a:solidFill>
              </a:rPr>
              <a:t>5. </a:t>
            </a:r>
            <a:r>
              <a:rPr lang="ru-RU" sz="6100" dirty="0"/>
              <a:t>Анализ и визуализация результатов.</a:t>
            </a:r>
            <a:br>
              <a:rPr lang="ru-RU" sz="6100" dirty="0"/>
            </a:br>
            <a:endParaRPr lang="ru-RU" sz="6100" dirty="0"/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429E1E0D-36AE-4918-B14F-5A508012F3CE}"/>
              </a:ext>
            </a:extLst>
          </p:cNvPr>
          <p:cNvSpPr/>
          <p:nvPr/>
        </p:nvSpPr>
        <p:spPr>
          <a:xfrm flipH="1" flipV="1">
            <a:off x="11954731" y="3669197"/>
            <a:ext cx="9907194" cy="1"/>
          </a:xfrm>
          <a:prstGeom prst="line">
            <a:avLst/>
          </a:prstGeom>
          <a:ln w="25400">
            <a:solidFill>
              <a:srgbClr val="781E1C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5" name="Линия">
            <a:extLst>
              <a:ext uri="{FF2B5EF4-FFF2-40B4-BE49-F238E27FC236}">
                <a16:creationId xmlns:a16="http://schemas.microsoft.com/office/drawing/2014/main" id="{3FA860C9-0392-4F43-8045-024ECDC68794}"/>
              </a:ext>
            </a:extLst>
          </p:cNvPr>
          <p:cNvSpPr/>
          <p:nvPr/>
        </p:nvSpPr>
        <p:spPr>
          <a:xfrm flipH="1" flipV="1">
            <a:off x="8248261" y="11696373"/>
            <a:ext cx="13771984" cy="37324"/>
          </a:xfrm>
          <a:prstGeom prst="line">
            <a:avLst/>
          </a:prstGeom>
          <a:ln w="25400">
            <a:solidFill>
              <a:srgbClr val="781E1C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89A093-1A16-A5F0-A903-8B3C3B188532}"/>
              </a:ext>
            </a:extLst>
          </p:cNvPr>
          <p:cNvSpPr/>
          <p:nvPr/>
        </p:nvSpPr>
        <p:spPr>
          <a:xfrm flipH="1">
            <a:off x="-13585714" y="-587303"/>
            <a:ext cx="9958025" cy="15229328"/>
          </a:xfrm>
          <a:prstGeom prst="rect">
            <a:avLst/>
          </a:prstGeom>
          <a:solidFill>
            <a:srgbClr val="781E1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4200" b="0" i="0" u="none" strike="noStrike" cap="none" spc="0" normalizeH="0" baseline="0">
              <a:ln>
                <a:noFill/>
              </a:ln>
              <a:solidFill>
                <a:srgbClr val="DEDED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68100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65421-AF6D-4671-A584-2E1754BED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750" y="395194"/>
            <a:ext cx="20510500" cy="3429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983B7-D042-4FF9-AA9C-F7E51421B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269" y="5317093"/>
            <a:ext cx="14798351" cy="59169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3800" dirty="0">
                <a:solidFill>
                  <a:srgbClr val="781E1C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Интеграция с другими системами:</a:t>
            </a:r>
            <a:br>
              <a:rPr lang="ru-RU" sz="13800" dirty="0">
                <a:solidFill>
                  <a:srgbClr val="781E1C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endParaRPr lang="ru-RU" sz="13800" dirty="0">
              <a:solidFill>
                <a:srgbClr val="781E1C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5676AD-BE63-477A-93D2-12BF2752E1A3}"/>
              </a:ext>
            </a:extLst>
          </p:cNvPr>
          <p:cNvSpPr/>
          <p:nvPr/>
        </p:nvSpPr>
        <p:spPr>
          <a:xfrm>
            <a:off x="16333604" y="1834817"/>
            <a:ext cx="7442072" cy="1045716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lIns="50800" tIns="50800" rIns="50800" bIns="50800" anchor="ctr">
            <a:noAutofit/>
          </a:bodyPr>
          <a:lstStyle/>
          <a:p>
            <a:pPr>
              <a:lnSpc>
                <a:spcPct val="150000"/>
              </a:lnSpc>
              <a:buSzPct val="40000"/>
            </a:pPr>
            <a:r>
              <a:rPr lang="ru-RU" dirty="0"/>
              <a:t>Действия: Интеграция полученных данных с системами управления проектами, </a:t>
            </a:r>
            <a:r>
              <a:rPr lang="de-DE" dirty="0"/>
              <a:t>BIM (Building Information Modeling) </a:t>
            </a:r>
            <a:r>
              <a:rPr lang="ru-RU" dirty="0"/>
              <a:t>и </a:t>
            </a:r>
            <a:r>
              <a:rPr lang="de-DE" dirty="0"/>
              <a:t>GIS (Geographic Information System) </a:t>
            </a:r>
            <a:r>
              <a:rPr lang="ru-RU" dirty="0"/>
              <a:t>для комплексного анализа и планирования.</a:t>
            </a:r>
          </a:p>
        </p:txBody>
      </p:sp>
      <p:sp>
        <p:nvSpPr>
          <p:cNvPr id="11" name="Линия">
            <a:extLst>
              <a:ext uri="{FF2B5EF4-FFF2-40B4-BE49-F238E27FC236}">
                <a16:creationId xmlns:a16="http://schemas.microsoft.com/office/drawing/2014/main" id="{6E4798FB-FDDA-42C0-A1CE-750399CE08C7}"/>
              </a:ext>
            </a:extLst>
          </p:cNvPr>
          <p:cNvSpPr/>
          <p:nvPr/>
        </p:nvSpPr>
        <p:spPr>
          <a:xfrm flipV="1">
            <a:off x="15885268" y="2109694"/>
            <a:ext cx="1" cy="9907406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7" name="Линия">
            <a:extLst>
              <a:ext uri="{FF2B5EF4-FFF2-40B4-BE49-F238E27FC236}">
                <a16:creationId xmlns:a16="http://schemas.microsoft.com/office/drawing/2014/main" id="{173C747C-D108-599C-C3C0-6EED5290EA5F}"/>
              </a:ext>
            </a:extLst>
          </p:cNvPr>
          <p:cNvSpPr/>
          <p:nvPr/>
        </p:nvSpPr>
        <p:spPr>
          <a:xfrm flipH="1" flipV="1">
            <a:off x="1437505" y="5317092"/>
            <a:ext cx="9907194" cy="1"/>
          </a:xfrm>
          <a:prstGeom prst="line">
            <a:avLst/>
          </a:prstGeom>
          <a:ln w="25400">
            <a:solidFill>
              <a:srgbClr val="781E1C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B5820DBF-043E-2E86-3A96-D5CD527DE229}"/>
              </a:ext>
            </a:extLst>
          </p:cNvPr>
          <p:cNvSpPr/>
          <p:nvPr/>
        </p:nvSpPr>
        <p:spPr>
          <a:xfrm flipH="1" flipV="1">
            <a:off x="1362269" y="9854873"/>
            <a:ext cx="13771984" cy="37324"/>
          </a:xfrm>
          <a:prstGeom prst="line">
            <a:avLst/>
          </a:prstGeom>
          <a:ln w="25400">
            <a:solidFill>
              <a:srgbClr val="781E1C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E67286C-2BA8-85EC-D454-E92E0F17D3E8}"/>
              </a:ext>
            </a:extLst>
          </p:cNvPr>
          <p:cNvSpPr/>
          <p:nvPr/>
        </p:nvSpPr>
        <p:spPr>
          <a:xfrm flipH="1">
            <a:off x="-9349701" y="-551267"/>
            <a:ext cx="9958025" cy="15229328"/>
          </a:xfrm>
          <a:prstGeom prst="rect">
            <a:avLst/>
          </a:prstGeom>
          <a:solidFill>
            <a:srgbClr val="781E1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4200" b="0" i="0" u="none" strike="noStrike" cap="none" spc="0" normalizeH="0" baseline="0">
              <a:ln>
                <a:noFill/>
              </a:ln>
              <a:solidFill>
                <a:srgbClr val="DEDED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43955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FD4B18D-9B41-1ABA-7C9D-E7E2B517238F}"/>
              </a:ext>
            </a:extLst>
          </p:cNvPr>
          <p:cNvSpPr/>
          <p:nvPr/>
        </p:nvSpPr>
        <p:spPr>
          <a:xfrm flipH="1">
            <a:off x="15305170" y="-756664"/>
            <a:ext cx="9958025" cy="15229328"/>
          </a:xfrm>
          <a:prstGeom prst="rect">
            <a:avLst/>
          </a:prstGeom>
          <a:solidFill>
            <a:srgbClr val="781E1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4200" b="0" i="0" u="none" strike="noStrike" cap="none" spc="0" normalizeH="0" baseline="0">
              <a:ln>
                <a:noFill/>
              </a:ln>
              <a:solidFill>
                <a:srgbClr val="DEDED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65421-AF6D-4671-A584-2E1754BED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750" y="395194"/>
            <a:ext cx="20510500" cy="3429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983B7-D042-4FF9-AA9C-F7E51421B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269" y="4253404"/>
            <a:ext cx="14798351" cy="5916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3800" dirty="0">
                <a:solidFill>
                  <a:srgbClr val="781E1C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Отчетность и рекомендации: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5676AD-BE63-477A-93D2-12BF2752E1A3}"/>
              </a:ext>
            </a:extLst>
          </p:cNvPr>
          <p:cNvSpPr/>
          <p:nvPr/>
        </p:nvSpPr>
        <p:spPr>
          <a:xfrm>
            <a:off x="16213329" y="1015587"/>
            <a:ext cx="7670100" cy="12095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>
                <a:solidFill>
                  <a:srgbClr val="FFFFFF"/>
                </a:solidFill>
              </a:rPr>
              <a:t>Действия: Создание подробных отчетов, включающих анализ состояния объектов, рекомендации по ремонту и модернизации, а также планы строительства и развития территорий.</a:t>
            </a:r>
            <a:endParaRPr lang="ru-RU" sz="6000" dirty="0">
              <a:solidFill>
                <a:srgbClr val="FFFFFF"/>
              </a:solidFill>
            </a:endParaRPr>
          </a:p>
        </p:txBody>
      </p:sp>
      <p:sp>
        <p:nvSpPr>
          <p:cNvPr id="17" name="Линия">
            <a:extLst>
              <a:ext uri="{FF2B5EF4-FFF2-40B4-BE49-F238E27FC236}">
                <a16:creationId xmlns:a16="http://schemas.microsoft.com/office/drawing/2014/main" id="{27C461F4-BB8A-2B40-E852-3A337A096B1D}"/>
              </a:ext>
            </a:extLst>
          </p:cNvPr>
          <p:cNvSpPr/>
          <p:nvPr/>
        </p:nvSpPr>
        <p:spPr>
          <a:xfrm flipH="1" flipV="1">
            <a:off x="1437505" y="5317092"/>
            <a:ext cx="9907194" cy="1"/>
          </a:xfrm>
          <a:prstGeom prst="line">
            <a:avLst/>
          </a:prstGeom>
          <a:ln w="25400">
            <a:solidFill>
              <a:srgbClr val="781E1C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5" name="Линия">
            <a:extLst>
              <a:ext uri="{FF2B5EF4-FFF2-40B4-BE49-F238E27FC236}">
                <a16:creationId xmlns:a16="http://schemas.microsoft.com/office/drawing/2014/main" id="{CAFB0989-031D-7D8B-9759-6A40593BA338}"/>
              </a:ext>
            </a:extLst>
          </p:cNvPr>
          <p:cNvSpPr/>
          <p:nvPr/>
        </p:nvSpPr>
        <p:spPr>
          <a:xfrm flipH="1" flipV="1">
            <a:off x="1362269" y="9854873"/>
            <a:ext cx="13771984" cy="37324"/>
          </a:xfrm>
          <a:prstGeom prst="line">
            <a:avLst/>
          </a:prstGeom>
          <a:ln w="25400">
            <a:solidFill>
              <a:srgbClr val="781E1C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7" name="Линия">
            <a:extLst>
              <a:ext uri="{FF2B5EF4-FFF2-40B4-BE49-F238E27FC236}">
                <a16:creationId xmlns:a16="http://schemas.microsoft.com/office/drawing/2014/main" id="{581DBCCB-7DF2-9137-D112-6722820C4954}"/>
              </a:ext>
            </a:extLst>
          </p:cNvPr>
          <p:cNvSpPr/>
          <p:nvPr/>
        </p:nvSpPr>
        <p:spPr>
          <a:xfrm flipV="1">
            <a:off x="-879196" y="2109694"/>
            <a:ext cx="1" cy="9907406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3997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telegram-cloud-photo-size-2-5226920314301177081-y.jpg" descr="telegram-cloud-photo-size-2-5226920314301177081-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356" y="1693486"/>
            <a:ext cx="16256001" cy="9182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591" y="-23699"/>
            <a:ext cx="24635659" cy="13915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Рынок"/>
          <p:cNvSpPr txBox="1">
            <a:spLocks noGrp="1"/>
          </p:cNvSpPr>
          <p:nvPr>
            <p:ph type="title" idx="4294967295"/>
          </p:nvPr>
        </p:nvSpPr>
        <p:spPr>
          <a:xfrm>
            <a:off x="924389" y="-638947"/>
            <a:ext cx="20485101" cy="3429001"/>
          </a:xfrm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Рынок</a:t>
            </a:r>
          </a:p>
        </p:txBody>
      </p:sp>
      <p:sp>
        <p:nvSpPr>
          <p:cNvPr id="205" name="Рынок инновационных технологий. По данным Ростата инновационная активность с 2020 года потеряла темпы своего роста, а в некоторых федеральных округах даже снизилась, поэтому войти на этот рынок будет менее проблематично. А сама деятельность в области арх"/>
          <p:cNvSpPr txBox="1">
            <a:spLocks noGrp="1"/>
          </p:cNvSpPr>
          <p:nvPr>
            <p:ph type="body" sz="half" idx="4294967295"/>
          </p:nvPr>
        </p:nvSpPr>
        <p:spPr>
          <a:xfrm>
            <a:off x="228600" y="2661046"/>
            <a:ext cx="10984111" cy="11522870"/>
          </a:xfrm>
          <a:prstGeom prst="rect">
            <a:avLst/>
          </a:prstGeom>
        </p:spPr>
        <p:txBody>
          <a:bodyPr anchor="t"/>
          <a:lstStyle>
            <a:lvl1pPr marL="0" indent="0" defTabSz="784225">
              <a:spcBef>
                <a:spcPts val="4200"/>
              </a:spcBef>
              <a:buSzTx/>
              <a:buNone/>
              <a:defRPr sz="4750" spc="0"/>
            </a:lvl1pPr>
          </a:lstStyle>
          <a:p>
            <a:r>
              <a:t>Рынок инновационных технологий. По данным Ростата инновационная активность с 2020 года потеряла темпы своего роста, а в некоторых федеральных округах даже снизилась, поэтому войти на этот рынок будет менее проблематично. А сама деятельность в области архитекурного проектирования также снизилась. Исходя из этих данных можно сказать и про то, что конкуренция на данном рынке также стала меньше. </a:t>
            </a:r>
          </a:p>
        </p:txBody>
      </p:sp>
      <p:graphicFrame>
        <p:nvGraphicFramePr>
          <p:cNvPr id="206" name="Двухмерная столбчатая диаграмма"/>
          <p:cNvGraphicFramePr/>
          <p:nvPr/>
        </p:nvGraphicFramePr>
        <p:xfrm>
          <a:off x="11800889" y="6557024"/>
          <a:ext cx="12026545" cy="6734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7" name="По данным Росстата, в 2023 году доля инновационной продукции компаний в общем объёме отгруженных товаров, выполненных работ, услуг в России составила 2,5%"/>
          <p:cNvSpPr txBox="1"/>
          <p:nvPr/>
        </p:nvSpPr>
        <p:spPr>
          <a:xfrm>
            <a:off x="12655243" y="892175"/>
            <a:ext cx="11460082" cy="4921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По данным Росстата, в 2023 году доля инновационной продукции компаний в общем объёме отгруженных товаров, выполненных работ, услуг в России составила </a:t>
            </a:r>
            <a:r>
              <a:rPr>
                <a:latin typeface="Canela Bold"/>
                <a:ea typeface="Canela Bold"/>
                <a:cs typeface="Canela Bold"/>
                <a:sym typeface="Canela Bold"/>
              </a:rPr>
              <a:t>2,5%</a:t>
            </a:r>
          </a:p>
        </p:txBody>
      </p:sp>
      <p:sp>
        <p:nvSpPr>
          <p:cNvPr id="208" name="Линия"/>
          <p:cNvSpPr/>
          <p:nvPr/>
        </p:nvSpPr>
        <p:spPr>
          <a:xfrm flipV="1">
            <a:off x="11334527" y="1904297"/>
            <a:ext cx="1" cy="9907406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09" name="Линия"/>
          <p:cNvSpPr/>
          <p:nvPr/>
        </p:nvSpPr>
        <p:spPr>
          <a:xfrm flipH="1" flipV="1">
            <a:off x="767059" y="2323558"/>
            <a:ext cx="9907193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10" name="Линия"/>
          <p:cNvSpPr/>
          <p:nvPr/>
        </p:nvSpPr>
        <p:spPr>
          <a:xfrm flipH="1" flipV="1">
            <a:off x="11994802" y="6154132"/>
            <a:ext cx="9907193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Бизнес-модель"/>
          <p:cNvSpPr txBox="1">
            <a:spLocks noGrp="1"/>
          </p:cNvSpPr>
          <p:nvPr>
            <p:ph type="title" idx="4294967295"/>
          </p:nvPr>
        </p:nvSpPr>
        <p:spPr>
          <a:xfrm>
            <a:off x="902392" y="-181633"/>
            <a:ext cx="20485101" cy="3429001"/>
          </a:xfrm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Бизнес-модель</a:t>
            </a:r>
          </a:p>
        </p:txBody>
      </p:sp>
      <p:sp>
        <p:nvSpPr>
          <p:cNvPr id="213" name="1. Способ создания ценности;…"/>
          <p:cNvSpPr txBox="1">
            <a:spLocks noGrp="1"/>
          </p:cNvSpPr>
          <p:nvPr>
            <p:ph type="body" idx="4294967295"/>
          </p:nvPr>
        </p:nvSpPr>
        <p:spPr>
          <a:xfrm>
            <a:off x="495393" y="3554447"/>
            <a:ext cx="20485101" cy="957580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6100" spc="305"/>
            </a:pPr>
            <a:r>
              <a:rPr>
                <a:solidFill>
                  <a:schemeClr val="accent5">
                    <a:lumOff val="-5737"/>
                  </a:schemeClr>
                </a:solidFill>
              </a:rPr>
              <a:t>1.</a:t>
            </a:r>
            <a:r>
              <a:t> Способ создания ценности;</a:t>
            </a:r>
          </a:p>
          <a:p>
            <a:pPr marL="0" indent="0">
              <a:buSzTx/>
              <a:buNone/>
              <a:defRPr sz="6100" spc="305"/>
            </a:pPr>
            <a:r>
              <a:rPr>
                <a:solidFill>
                  <a:schemeClr val="accent5">
                    <a:lumOff val="-5737"/>
                  </a:schemeClr>
                </a:solidFill>
              </a:rPr>
              <a:t>2.</a:t>
            </a:r>
            <a:r>
              <a:t> Отношения с потребителями;</a:t>
            </a:r>
          </a:p>
          <a:p>
            <a:pPr marL="0" indent="0">
              <a:buSzTx/>
              <a:buNone/>
              <a:defRPr sz="6100" spc="305"/>
            </a:pPr>
            <a:r>
              <a:rPr>
                <a:solidFill>
                  <a:schemeClr val="accent5">
                    <a:lumOff val="-5737"/>
                  </a:schemeClr>
                </a:solidFill>
              </a:rPr>
              <a:t>3.</a:t>
            </a:r>
            <a:r>
              <a:t> Отношения с поставщиками;</a:t>
            </a:r>
          </a:p>
          <a:p>
            <a:pPr marL="0" indent="0">
              <a:buSzTx/>
              <a:buNone/>
              <a:defRPr sz="6100" spc="305"/>
            </a:pPr>
            <a:r>
              <a:rPr>
                <a:solidFill>
                  <a:schemeClr val="accent5">
                    <a:lumOff val="-5737"/>
                  </a:schemeClr>
                </a:solidFill>
              </a:rPr>
              <a:t>4.</a:t>
            </a:r>
            <a:r>
              <a:t> Привлечение финансовых и иных ресурсов;</a:t>
            </a:r>
          </a:p>
          <a:p>
            <a:pPr marL="0" indent="0">
              <a:buSzTx/>
              <a:buNone/>
              <a:defRPr sz="6100" spc="305"/>
            </a:pPr>
            <a:r>
              <a:rPr>
                <a:solidFill>
                  <a:schemeClr val="accent5">
                    <a:lumOff val="-5737"/>
                  </a:schemeClr>
                </a:solidFill>
              </a:rPr>
              <a:t>5.</a:t>
            </a:r>
            <a:r>
              <a:t> Каналы продвижения и сбыта;</a:t>
            </a:r>
          </a:p>
        </p:txBody>
      </p:sp>
      <p:sp>
        <p:nvSpPr>
          <p:cNvPr id="214" name="Треугольник"/>
          <p:cNvSpPr/>
          <p:nvPr/>
        </p:nvSpPr>
        <p:spPr>
          <a:xfrm>
            <a:off x="13832151" y="-51530"/>
            <a:ext cx="10193949" cy="1642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E99AB">
              <a:alpha val="79761"/>
            </a:srgbClr>
          </a:solidFill>
          <a:ln w="12700">
            <a:miter lim="400000"/>
          </a:ln>
          <a:effectLst>
            <a:outerShdw blurRad="711200" dist="307701" dir="3600000" rotWithShape="0">
              <a:srgbClr val="000000"/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15" name="Треугольник"/>
          <p:cNvSpPr/>
          <p:nvPr/>
        </p:nvSpPr>
        <p:spPr>
          <a:xfrm>
            <a:off x="14255796" y="-51530"/>
            <a:ext cx="10193949" cy="1642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16" name="Линия"/>
          <p:cNvSpPr/>
          <p:nvPr/>
        </p:nvSpPr>
        <p:spPr>
          <a:xfrm flipH="1" flipV="1">
            <a:off x="1964229" y="3137555"/>
            <a:ext cx="8836226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Бизнес-модель"/>
          <p:cNvSpPr txBox="1">
            <a:spLocks noGrp="1"/>
          </p:cNvSpPr>
          <p:nvPr>
            <p:ph type="title" idx="4294967295"/>
          </p:nvPr>
        </p:nvSpPr>
        <p:spPr>
          <a:xfrm>
            <a:off x="11819528" y="-276651"/>
            <a:ext cx="20485101" cy="3429001"/>
          </a:xfrm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rPr dirty="0" err="1"/>
              <a:t>Бизнес-модель</a:t>
            </a:r>
            <a:r>
              <a:rPr dirty="0"/>
              <a:t> </a:t>
            </a:r>
          </a:p>
        </p:txBody>
      </p:sp>
      <p:sp>
        <p:nvSpPr>
          <p:cNvPr id="219" name="6. Потоки доходов;…"/>
          <p:cNvSpPr txBox="1">
            <a:spLocks noGrp="1"/>
          </p:cNvSpPr>
          <p:nvPr>
            <p:ph type="body" idx="4294967295"/>
          </p:nvPr>
        </p:nvSpPr>
        <p:spPr>
          <a:xfrm>
            <a:off x="9972681" y="3889622"/>
            <a:ext cx="20485101" cy="9575801"/>
          </a:xfrm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  <a:defRPr sz="6100" spc="305"/>
            </a:pPr>
            <a:r>
              <a:rPr dirty="0">
                <a:solidFill>
                  <a:schemeClr val="accent5">
                    <a:lumOff val="-5737"/>
                  </a:schemeClr>
                </a:solidFill>
              </a:rPr>
              <a:t>6.</a:t>
            </a:r>
            <a:r>
              <a:rPr dirty="0"/>
              <a:t> </a:t>
            </a:r>
            <a:r>
              <a:rPr dirty="0" err="1"/>
              <a:t>Потоки</a:t>
            </a:r>
            <a:r>
              <a:rPr dirty="0"/>
              <a:t> </a:t>
            </a:r>
            <a:r>
              <a:rPr dirty="0" err="1"/>
              <a:t>доходов</a:t>
            </a:r>
            <a:r>
              <a:rPr dirty="0"/>
              <a:t>;</a:t>
            </a:r>
          </a:p>
          <a:p>
            <a:pPr marL="0" indent="0">
              <a:buSzTx/>
              <a:buNone/>
              <a:defRPr sz="6100" spc="305"/>
            </a:pPr>
            <a:r>
              <a:rPr dirty="0">
                <a:solidFill>
                  <a:schemeClr val="accent5">
                    <a:lumOff val="-5737"/>
                  </a:schemeClr>
                </a:solidFill>
              </a:rPr>
              <a:t>7.</a:t>
            </a:r>
            <a:r>
              <a:rPr dirty="0"/>
              <a:t> </a:t>
            </a:r>
            <a:r>
              <a:rPr dirty="0" err="1"/>
              <a:t>Ключевые</a:t>
            </a:r>
            <a:r>
              <a:rPr dirty="0"/>
              <a:t> </a:t>
            </a:r>
            <a:r>
              <a:rPr dirty="0" err="1"/>
              <a:t>ресурсы</a:t>
            </a:r>
            <a:r>
              <a:rPr dirty="0"/>
              <a:t>; </a:t>
            </a:r>
          </a:p>
          <a:p>
            <a:pPr marL="0" indent="0">
              <a:buSzTx/>
              <a:buNone/>
              <a:defRPr sz="6100" spc="305"/>
            </a:pPr>
            <a:r>
              <a:rPr dirty="0">
                <a:solidFill>
                  <a:schemeClr val="accent5">
                    <a:lumOff val="-5737"/>
                  </a:schemeClr>
                </a:solidFill>
              </a:rPr>
              <a:t>8.</a:t>
            </a:r>
            <a:r>
              <a:rPr dirty="0"/>
              <a:t> </a:t>
            </a:r>
            <a:r>
              <a:rPr dirty="0" err="1"/>
              <a:t>Ключевые</a:t>
            </a:r>
            <a:r>
              <a:rPr dirty="0"/>
              <a:t> </a:t>
            </a:r>
            <a:r>
              <a:rPr dirty="0" err="1"/>
              <a:t>виды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;</a:t>
            </a:r>
          </a:p>
          <a:p>
            <a:pPr marL="0" indent="0">
              <a:buSzTx/>
              <a:buNone/>
              <a:defRPr sz="6100" spc="305"/>
            </a:pPr>
            <a:r>
              <a:rPr dirty="0">
                <a:solidFill>
                  <a:schemeClr val="accent5">
                    <a:lumOff val="-5737"/>
                  </a:schemeClr>
                </a:solidFill>
              </a:rPr>
              <a:t>9. </a:t>
            </a:r>
            <a:r>
              <a:rPr dirty="0" err="1"/>
              <a:t>Структура</a:t>
            </a:r>
            <a:r>
              <a:rPr dirty="0"/>
              <a:t> </a:t>
            </a:r>
            <a:r>
              <a:rPr dirty="0" err="1"/>
              <a:t>затрат</a:t>
            </a:r>
            <a:r>
              <a:rPr dirty="0"/>
              <a:t>.</a:t>
            </a:r>
          </a:p>
        </p:txBody>
      </p:sp>
      <p:sp>
        <p:nvSpPr>
          <p:cNvPr id="220" name="Треугольник"/>
          <p:cNvSpPr/>
          <p:nvPr/>
        </p:nvSpPr>
        <p:spPr>
          <a:xfrm>
            <a:off x="-16740" y="-13374"/>
            <a:ext cx="11053396" cy="15429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9E99AB"/>
          </a:solidFill>
          <a:ln w="12700">
            <a:miter lim="400000"/>
          </a:ln>
          <a:effectLst>
            <a:outerShdw blurRad="495300" dist="85926" dir="3600000" rotWithShape="0">
              <a:srgbClr val="000000">
                <a:alpha val="81783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21" name="Треугольник"/>
          <p:cNvSpPr/>
          <p:nvPr/>
        </p:nvSpPr>
        <p:spPr>
          <a:xfrm>
            <a:off x="-62471" y="-160386"/>
            <a:ext cx="10891232" cy="15209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22" name="Линия"/>
          <p:cNvSpPr/>
          <p:nvPr/>
        </p:nvSpPr>
        <p:spPr>
          <a:xfrm flipH="1" flipV="1">
            <a:off x="13256396" y="3066105"/>
            <a:ext cx="8836226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23" name="Треугольник"/>
          <p:cNvSpPr/>
          <p:nvPr/>
        </p:nvSpPr>
        <p:spPr>
          <a:xfrm rot="5398868">
            <a:off x="19670444" y="6750325"/>
            <a:ext cx="8759363" cy="9580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E99AB"/>
          </a:solidFill>
          <a:ln w="12700">
            <a:miter lim="400000"/>
          </a:ln>
          <a:effectLst>
            <a:outerShdw blurRad="495300" dist="85926" dir="12817117" rotWithShape="0">
              <a:srgbClr val="000000">
                <a:alpha val="81783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реугольник">
            <a:extLst>
              <a:ext uri="{FF2B5EF4-FFF2-40B4-BE49-F238E27FC236}">
                <a16:creationId xmlns:a16="http://schemas.microsoft.com/office/drawing/2014/main" id="{F0394EEB-EB82-4955-86F5-8EB5300AE9CF}"/>
              </a:ext>
            </a:extLst>
          </p:cNvPr>
          <p:cNvSpPr/>
          <p:nvPr/>
        </p:nvSpPr>
        <p:spPr>
          <a:xfrm rot="5400000">
            <a:off x="7850521" y="-5886916"/>
            <a:ext cx="17814154" cy="29597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E99AB"/>
          </a:solidFill>
          <a:ln w="12700">
            <a:miter lim="400000"/>
          </a:ln>
          <a:effectLst>
            <a:outerShdw blurRad="495300" dist="85926" dir="12817117" rotWithShape="0">
              <a:srgbClr val="000000">
                <a:alpha val="81783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25" name="Текущие результаты"/>
          <p:cNvSpPr txBox="1">
            <a:spLocks noGrp="1"/>
          </p:cNvSpPr>
          <p:nvPr>
            <p:ph type="title" idx="4294967295"/>
          </p:nvPr>
        </p:nvSpPr>
        <p:spPr>
          <a:xfrm>
            <a:off x="3222502" y="256303"/>
            <a:ext cx="20485100" cy="3429000"/>
          </a:xfrm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rPr dirty="0" err="1"/>
              <a:t>Текущие</a:t>
            </a:r>
            <a:r>
              <a:rPr dirty="0"/>
              <a:t> </a:t>
            </a:r>
            <a:r>
              <a:rPr dirty="0" err="1"/>
              <a:t>результаты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50C28-26D6-49E7-A62B-63B15F1440C8}"/>
              </a:ext>
            </a:extLst>
          </p:cNvPr>
          <p:cNvSpPr txBox="1"/>
          <p:nvPr/>
        </p:nvSpPr>
        <p:spPr>
          <a:xfrm>
            <a:off x="867228" y="3685303"/>
            <a:ext cx="25195649" cy="63453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1. </a:t>
            </a:r>
            <a:r>
              <a:rPr lang="ru-RU" sz="6100" dirty="0">
                <a:cs typeface="72 Condensed" panose="020B0506030000000003" pitchFamily="34" charset="0"/>
              </a:rPr>
              <a:t>Разработка прототипа; </a:t>
            </a:r>
          </a:p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2. </a:t>
            </a:r>
            <a:r>
              <a:rPr lang="ru-RU" sz="6100" dirty="0">
                <a:cs typeface="72 Condensed" panose="020B0506030000000003" pitchFamily="34" charset="0"/>
              </a:rPr>
              <a:t>Технологическое партнерство;</a:t>
            </a:r>
          </a:p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3. </a:t>
            </a:r>
            <a:r>
              <a:rPr lang="ru-RU" sz="6100" dirty="0">
                <a:cs typeface="72 Condensed" panose="020B0506030000000003" pitchFamily="34" charset="0"/>
              </a:rPr>
              <a:t>Маркетинговые исследования;  </a:t>
            </a:r>
          </a:p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4. </a:t>
            </a:r>
            <a:r>
              <a:rPr lang="ru-RU" sz="6100" dirty="0">
                <a:cs typeface="72 Condensed" panose="020B0506030000000003" pitchFamily="34" charset="0"/>
              </a:rPr>
              <a:t>Финансовые прогнозы.</a:t>
            </a:r>
          </a:p>
        </p:txBody>
      </p:sp>
      <p:sp>
        <p:nvSpPr>
          <p:cNvPr id="10" name="Треугольник">
            <a:extLst>
              <a:ext uri="{FF2B5EF4-FFF2-40B4-BE49-F238E27FC236}">
                <a16:creationId xmlns:a16="http://schemas.microsoft.com/office/drawing/2014/main" id="{D56A4EAA-0D5B-4C7E-A5AA-9ABA55C73D13}"/>
              </a:ext>
            </a:extLst>
          </p:cNvPr>
          <p:cNvSpPr/>
          <p:nvPr/>
        </p:nvSpPr>
        <p:spPr>
          <a:xfrm>
            <a:off x="-4769218" y="-4253415"/>
            <a:ext cx="10891232" cy="15209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1" name="Линия">
            <a:extLst>
              <a:ext uri="{FF2B5EF4-FFF2-40B4-BE49-F238E27FC236}">
                <a16:creationId xmlns:a16="http://schemas.microsoft.com/office/drawing/2014/main" id="{8D0CFCB9-53F1-4C00-842B-FED5487DDD42}"/>
              </a:ext>
            </a:extLst>
          </p:cNvPr>
          <p:cNvSpPr/>
          <p:nvPr/>
        </p:nvSpPr>
        <p:spPr>
          <a:xfrm flipH="1" flipV="1">
            <a:off x="3222502" y="3657021"/>
            <a:ext cx="8836226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AE78ED-CB4A-9284-61EA-4DD8E357A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28" y="14931026"/>
            <a:ext cx="8015585" cy="12110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реугольник">
            <a:extLst>
              <a:ext uri="{FF2B5EF4-FFF2-40B4-BE49-F238E27FC236}">
                <a16:creationId xmlns:a16="http://schemas.microsoft.com/office/drawing/2014/main" id="{F0394EEB-EB82-4955-86F5-8EB5300AE9CF}"/>
              </a:ext>
            </a:extLst>
          </p:cNvPr>
          <p:cNvSpPr/>
          <p:nvPr/>
        </p:nvSpPr>
        <p:spPr>
          <a:xfrm rot="5400000">
            <a:off x="13532404" y="2796844"/>
            <a:ext cx="17814154" cy="29597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E99AB"/>
          </a:solidFill>
          <a:ln w="12700">
            <a:miter lim="400000"/>
          </a:ln>
          <a:effectLst>
            <a:outerShdw blurRad="495300" dist="85926" dir="12817117" rotWithShape="0">
              <a:srgbClr val="000000">
                <a:alpha val="81783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25" name="Текущие результаты"/>
          <p:cNvSpPr txBox="1">
            <a:spLocks noGrp="1"/>
          </p:cNvSpPr>
          <p:nvPr>
            <p:ph type="title" idx="4294967295"/>
          </p:nvPr>
        </p:nvSpPr>
        <p:spPr>
          <a:xfrm>
            <a:off x="129654" y="1576263"/>
            <a:ext cx="20485100" cy="160398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rPr lang="ru-RU"/>
              <a:t>Планы развития 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50C28-26D6-49E7-A62B-63B15F1440C8}"/>
              </a:ext>
            </a:extLst>
          </p:cNvPr>
          <p:cNvSpPr txBox="1"/>
          <p:nvPr/>
        </p:nvSpPr>
        <p:spPr>
          <a:xfrm>
            <a:off x="1958732" y="16251619"/>
            <a:ext cx="25195649" cy="63453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1. </a:t>
            </a:r>
            <a:r>
              <a:rPr lang="ru-RU" sz="6100" dirty="0">
                <a:cs typeface="72 Condensed" panose="020B0506030000000003" pitchFamily="34" charset="0"/>
              </a:rPr>
              <a:t>Разработка прототипа; </a:t>
            </a:r>
          </a:p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2. </a:t>
            </a:r>
            <a:r>
              <a:rPr lang="ru-RU" sz="6100" dirty="0">
                <a:cs typeface="72 Condensed" panose="020B0506030000000003" pitchFamily="34" charset="0"/>
              </a:rPr>
              <a:t>Технологическое партнерство;</a:t>
            </a:r>
          </a:p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3. </a:t>
            </a:r>
            <a:r>
              <a:rPr lang="ru-RU" sz="6100" dirty="0">
                <a:cs typeface="72 Condensed" panose="020B0506030000000003" pitchFamily="34" charset="0"/>
              </a:rPr>
              <a:t>Маркетинговые исследования;  </a:t>
            </a:r>
          </a:p>
          <a:p>
            <a:r>
              <a:rPr lang="ru-RU" sz="6100" dirty="0">
                <a:solidFill>
                  <a:srgbClr val="781E1C"/>
                </a:solidFill>
                <a:cs typeface="72 Condensed" panose="020B0506030000000003" pitchFamily="34" charset="0"/>
              </a:rPr>
              <a:t>4. </a:t>
            </a:r>
            <a:r>
              <a:rPr lang="ru-RU" sz="6100" dirty="0">
                <a:cs typeface="72 Condensed" panose="020B0506030000000003" pitchFamily="34" charset="0"/>
              </a:rPr>
              <a:t>Финансовые прогнозы.</a:t>
            </a:r>
          </a:p>
        </p:txBody>
      </p:sp>
      <p:sp>
        <p:nvSpPr>
          <p:cNvPr id="10" name="Треугольник">
            <a:extLst>
              <a:ext uri="{FF2B5EF4-FFF2-40B4-BE49-F238E27FC236}">
                <a16:creationId xmlns:a16="http://schemas.microsoft.com/office/drawing/2014/main" id="{D56A4EAA-0D5B-4C7E-A5AA-9ABA55C73D13}"/>
              </a:ext>
            </a:extLst>
          </p:cNvPr>
          <p:cNvSpPr/>
          <p:nvPr/>
        </p:nvSpPr>
        <p:spPr>
          <a:xfrm>
            <a:off x="-8932500" y="-7057514"/>
            <a:ext cx="10891232" cy="15209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DEDEDE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1" name="Линия">
            <a:extLst>
              <a:ext uri="{FF2B5EF4-FFF2-40B4-BE49-F238E27FC236}">
                <a16:creationId xmlns:a16="http://schemas.microsoft.com/office/drawing/2014/main" id="{8D0CFCB9-53F1-4C00-842B-FED5487DDD42}"/>
              </a:ext>
            </a:extLst>
          </p:cNvPr>
          <p:cNvSpPr/>
          <p:nvPr/>
        </p:nvSpPr>
        <p:spPr>
          <a:xfrm flipH="1" flipV="1">
            <a:off x="881197" y="3657021"/>
            <a:ext cx="8836226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8" name="Текущие результаты">
            <a:extLst>
              <a:ext uri="{FF2B5EF4-FFF2-40B4-BE49-F238E27FC236}">
                <a16:creationId xmlns:a16="http://schemas.microsoft.com/office/drawing/2014/main" id="{80C12180-C36D-9C1E-30B5-543EE407B054}"/>
              </a:ext>
            </a:extLst>
          </p:cNvPr>
          <p:cNvSpPr txBox="1">
            <a:spLocks/>
          </p:cNvSpPr>
          <p:nvPr/>
        </p:nvSpPr>
        <p:spPr>
          <a:xfrm>
            <a:off x="3222502" y="-5536103"/>
            <a:ext cx="204851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0" b="0" i="0" u="none" strike="noStrike" cap="none" spc="0" baseline="0">
                <a:solidFill>
                  <a:schemeClr val="accent5"/>
                </a:solidFill>
                <a:uFillTx/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dirty="0"/>
              <a:t>Текущие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FC6952-326C-F6CF-061C-47D459BF8ECA}"/>
              </a:ext>
            </a:extLst>
          </p:cNvPr>
          <p:cNvSpPr txBox="1"/>
          <p:nvPr/>
        </p:nvSpPr>
        <p:spPr>
          <a:xfrm>
            <a:off x="9173374" y="825912"/>
            <a:ext cx="14534228" cy="11644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marR="0" indent="-91440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Привлечение инвестиций: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2. Разработка и улучшение продукта: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3. Расширение команды: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4. Маркетинг и продвижение: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5. Партнерства и сотрудничество: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6. Масштабирование и выход на новые рынки: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7. Разработка новых продуктов и услуг: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8. Обучение и поддержка клиентов:</a:t>
            </a:r>
            <a:endParaRPr kumimoji="0" lang="ru-US" sz="5000" b="0" i="0" u="none" strike="noStrike" cap="none" spc="250" normalizeH="0" baseline="0" dirty="0">
              <a:ln>
                <a:noFill/>
              </a:ln>
              <a:solidFill>
                <a:srgbClr val="131148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0B44438-9AC1-6F67-4B14-B86B26688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789" y="4050195"/>
            <a:ext cx="8015585" cy="1211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11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Текущие результаты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24254346" cy="208072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algn="ctr"/>
            <a:r>
              <a:rPr lang="ru-RU" dirty="0"/>
              <a:t>Команда</a:t>
            </a:r>
            <a:endParaRPr dirty="0"/>
          </a:p>
        </p:txBody>
      </p:sp>
      <p:sp>
        <p:nvSpPr>
          <p:cNvPr id="11" name="Линия">
            <a:extLst>
              <a:ext uri="{FF2B5EF4-FFF2-40B4-BE49-F238E27FC236}">
                <a16:creationId xmlns:a16="http://schemas.microsoft.com/office/drawing/2014/main" id="{8D0CFCB9-53F1-4C00-842B-FED5487DDD42}"/>
              </a:ext>
            </a:extLst>
          </p:cNvPr>
          <p:cNvSpPr/>
          <p:nvPr/>
        </p:nvSpPr>
        <p:spPr>
          <a:xfrm flipH="1" flipV="1">
            <a:off x="7709060" y="2080728"/>
            <a:ext cx="8836226" cy="1"/>
          </a:xfrm>
          <a:prstGeom prst="lin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FC6952-326C-F6CF-061C-47D459BF8ECA}"/>
              </a:ext>
            </a:extLst>
          </p:cNvPr>
          <p:cNvSpPr txBox="1"/>
          <p:nvPr/>
        </p:nvSpPr>
        <p:spPr>
          <a:xfrm>
            <a:off x="23502803" y="495524"/>
            <a:ext cx="14534228" cy="11644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marR="0" indent="-91440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Привлечение инвестиций: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2. Разработка и улучшение продукта: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3. Расширение команды: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4. Маркетинг и продвижение: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5. Партнерства и сотрудничество: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6. Масштабирование и выход на новые рынки: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7. Разработка новых продуктов и услуг:</a:t>
            </a:r>
          </a:p>
          <a:p>
            <a:pPr marR="0" algn="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8. Обучение и поддержка клиентов:</a:t>
            </a:r>
            <a:endParaRPr kumimoji="0" lang="ru-US" sz="5000" b="0" i="0" u="none" strike="noStrike" cap="none" spc="250" normalizeH="0" baseline="0" dirty="0">
              <a:ln>
                <a:noFill/>
              </a:ln>
              <a:solidFill>
                <a:srgbClr val="131148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0B44438-9AC1-6F67-4B14-B86B26688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89" y="14878616"/>
            <a:ext cx="8015585" cy="1211012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97CFA4-1248-09EB-6815-B889C161E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09" y="2812732"/>
            <a:ext cx="7009795" cy="70097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197380-7F9A-E47D-2B66-0A52E67EE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102" y="2812732"/>
            <a:ext cx="7290631" cy="70097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322A11-ACBC-B147-2110-FBD80D2C6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5286" y="2812732"/>
            <a:ext cx="7009796" cy="7009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4D7763-B1AD-8127-8FB3-9D8CF7EDEAD3}"/>
              </a:ext>
            </a:extLst>
          </p:cNvPr>
          <p:cNvSpPr txBox="1"/>
          <p:nvPr/>
        </p:nvSpPr>
        <p:spPr>
          <a:xfrm>
            <a:off x="16744517" y="9229207"/>
            <a:ext cx="6758286" cy="35650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Константин Брюхов</a:t>
            </a:r>
            <a:endParaRPr kumimoji="0" lang="ru-RU" sz="5000" b="0" i="0" u="none" strike="noStrike" cap="none" spc="250" normalizeH="0" baseline="0" dirty="0">
              <a:ln>
                <a:noFill/>
              </a:ln>
              <a:solidFill>
                <a:srgbClr val="131148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Роль: предприниматель</a:t>
            </a:r>
            <a:endParaRPr kumimoji="0" lang="ru-US" sz="5000" b="0" i="0" u="none" strike="noStrike" cap="none" spc="250" normalizeH="0" baseline="0" dirty="0">
              <a:ln>
                <a:noFill/>
              </a:ln>
              <a:solidFill>
                <a:srgbClr val="131148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3DA01-56F3-5F14-791D-46C482D9659B}"/>
              </a:ext>
            </a:extLst>
          </p:cNvPr>
          <p:cNvSpPr txBox="1"/>
          <p:nvPr/>
        </p:nvSpPr>
        <p:spPr>
          <a:xfrm>
            <a:off x="8687102" y="9806288"/>
            <a:ext cx="7652025" cy="27956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Александр </a:t>
            </a:r>
            <a:r>
              <a:rPr kumimoji="0" lang="ru-RU" sz="5000" b="0" i="0" u="none" strike="noStrike" cap="none" spc="250" normalizeH="0" baseline="0" dirty="0" err="1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Смоленцев</a:t>
            </a: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Роль: лидер</a:t>
            </a:r>
            <a:endParaRPr kumimoji="0" lang="ru-US" sz="5000" b="0" i="0" u="none" strike="noStrike" cap="none" spc="250" normalizeH="0" baseline="0" dirty="0">
              <a:ln>
                <a:noFill/>
              </a:ln>
              <a:solidFill>
                <a:srgbClr val="131148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0557FB-3072-9774-AF65-5FBD101B9CD6}"/>
              </a:ext>
            </a:extLst>
          </p:cNvPr>
          <p:cNvSpPr txBox="1"/>
          <p:nvPr/>
        </p:nvSpPr>
        <p:spPr>
          <a:xfrm>
            <a:off x="1157789" y="9822526"/>
            <a:ext cx="7237910" cy="27956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Александр </a:t>
            </a:r>
            <a:r>
              <a:rPr kumimoji="0" lang="ru-RU" sz="5000" b="0" i="0" u="none" strike="noStrike" cap="none" spc="250" normalizeH="0" baseline="0" dirty="0" err="1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Зинухов</a:t>
            </a:r>
            <a:r>
              <a:rPr kumimoji="0" lang="ru-RU" sz="5000" b="0" i="0" u="none" strike="noStrike" cap="none" spc="250" normalizeH="0" baseline="0" dirty="0">
                <a:ln>
                  <a:noFill/>
                </a:ln>
                <a:solidFill>
                  <a:srgbClr val="131148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Роль: администратор</a:t>
            </a:r>
            <a:endParaRPr kumimoji="0" lang="ru-US" sz="5000" b="0" i="0" u="none" strike="noStrike" cap="none" spc="250" normalizeH="0" baseline="0" dirty="0">
              <a:ln>
                <a:noFill/>
              </a:ln>
              <a:solidFill>
                <a:srgbClr val="131148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34DC014-909E-DB2F-9192-BCCAB3F0932A}"/>
              </a:ext>
            </a:extLst>
          </p:cNvPr>
          <p:cNvSpPr/>
          <p:nvPr/>
        </p:nvSpPr>
        <p:spPr>
          <a:xfrm>
            <a:off x="1236709" y="1007990"/>
            <a:ext cx="479927" cy="479927"/>
          </a:xfrm>
          <a:prstGeom prst="ellipse">
            <a:avLst/>
          </a:prstGeom>
          <a:solidFill>
            <a:srgbClr val="781E1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4200" b="0" i="0" u="none" strike="noStrike" cap="none" spc="0" normalizeH="0" baseline="0">
              <a:ln>
                <a:noFill/>
              </a:ln>
              <a:solidFill>
                <a:srgbClr val="DEDED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0300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8A834D9E-FBF7-2817-8C65-C515867E74B9}"/>
              </a:ext>
            </a:extLst>
          </p:cNvPr>
          <p:cNvSpPr/>
          <p:nvPr/>
        </p:nvSpPr>
        <p:spPr>
          <a:xfrm>
            <a:off x="-5530117" y="-9823753"/>
            <a:ext cx="35444233" cy="35444233"/>
          </a:xfrm>
          <a:prstGeom prst="ellipse">
            <a:avLst/>
          </a:prstGeom>
          <a:solidFill>
            <a:srgbClr val="781E1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4200" b="0" i="0" u="none" strike="noStrike" cap="none" spc="0" normalizeH="0" baseline="0">
              <a:ln>
                <a:noFill/>
              </a:ln>
              <a:solidFill>
                <a:srgbClr val="DEDED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25" name="Текущие результаты"/>
          <p:cNvSpPr txBox="1">
            <a:spLocks noGrp="1"/>
          </p:cNvSpPr>
          <p:nvPr>
            <p:ph type="title" idx="4294967295"/>
          </p:nvPr>
        </p:nvSpPr>
        <p:spPr>
          <a:xfrm>
            <a:off x="-3943685" y="5817636"/>
            <a:ext cx="24254346" cy="208072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84200">
              <a:lnSpc>
                <a:spcPct val="100000"/>
              </a:lnSpc>
              <a:defRPr sz="13000" b="0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algn="ctr"/>
            <a:r>
              <a:rPr lang="ru-RU" dirty="0">
                <a:solidFill>
                  <a:srgbClr val="FFFFFF"/>
                </a:solidFill>
              </a:rPr>
              <a:t>Наши контакты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" name="Линия">
            <a:extLst>
              <a:ext uri="{FF2B5EF4-FFF2-40B4-BE49-F238E27FC236}">
                <a16:creationId xmlns:a16="http://schemas.microsoft.com/office/drawing/2014/main" id="{8D0CFCB9-53F1-4C00-842B-FED5487DDD42}"/>
              </a:ext>
            </a:extLst>
          </p:cNvPr>
          <p:cNvSpPr/>
          <p:nvPr/>
        </p:nvSpPr>
        <p:spPr>
          <a:xfrm flipH="1" flipV="1">
            <a:off x="3355773" y="7898363"/>
            <a:ext cx="8836226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 spc="0">
                <a:solidFill>
                  <a:srgbClr val="737373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32FF8-C38D-5CB2-D593-3699A4ACB625}"/>
              </a:ext>
            </a:extLst>
          </p:cNvPr>
          <p:cNvSpPr txBox="1"/>
          <p:nvPr/>
        </p:nvSpPr>
        <p:spPr>
          <a:xfrm>
            <a:off x="1888663" y="7898363"/>
            <a:ext cx="15082497" cy="48346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500" b="0" i="0" u="none" strike="noStrike" cap="none" spc="25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nela Regular"/>
                <a:ea typeface="Canela Regular"/>
                <a:cs typeface="Canela Regular"/>
                <a:sym typeface="Canela Regular"/>
              </a:rPr>
              <a:t>Почта: </a:t>
            </a:r>
            <a:r>
              <a:rPr lang="en-GB" sz="6500" dirty="0" err="1">
                <a:solidFill>
                  <a:srgbClr val="FFFF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hseb.haze.e03@yandex.ru</a:t>
            </a:r>
            <a:endParaRPr lang="en-GB" sz="6500" dirty="0">
              <a:solidFill>
                <a:srgbClr val="FFFFFF"/>
              </a:solidFill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6500" b="0" i="0" u="none" strike="noStrike" cap="none" spc="25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6500" b="0" i="0" u="none" strike="noStrike" cap="none" spc="25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nela Regular"/>
              <a:ea typeface="Canela Regular"/>
              <a:cs typeface="Canela Regular"/>
              <a:sym typeface="Canela Regular"/>
            </a:endParaRPr>
          </a:p>
        </p:txBody>
      </p:sp>
      <p:sp>
        <p:nvSpPr>
          <p:cNvPr id="18" name="DRONESCAPE">
            <a:extLst>
              <a:ext uri="{FF2B5EF4-FFF2-40B4-BE49-F238E27FC236}">
                <a16:creationId xmlns:a16="http://schemas.microsoft.com/office/drawing/2014/main" id="{9B4DA467-7B5E-1B46-324D-37809B9B094C}"/>
              </a:ext>
            </a:extLst>
          </p:cNvPr>
          <p:cNvSpPr txBox="1">
            <a:spLocks/>
          </p:cNvSpPr>
          <p:nvPr/>
        </p:nvSpPr>
        <p:spPr>
          <a:xfrm>
            <a:off x="18171714" y="0"/>
            <a:ext cx="10541848" cy="14036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1" i="0" u="none" strike="noStrike" cap="none" spc="0" baseline="0">
                <a:solidFill>
                  <a:srgbClr val="5C88A5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de-DE" sz="7600" dirty="0" err="1">
                <a:solidFill>
                  <a:srgbClr val="FFFFFF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DRONESCAPE</a:t>
            </a:r>
            <a:endParaRPr lang="de-DE" sz="7600" dirty="0">
              <a:solidFill>
                <a:srgbClr val="FFFFFF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70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ueprint">
  <a:themeElements>
    <a:clrScheme name="Blueprint">
      <a:dk1>
        <a:srgbClr val="131148"/>
      </a:dk1>
      <a:lt1>
        <a:srgbClr val="474837"/>
      </a:lt1>
      <a:dk2>
        <a:srgbClr val="53585F"/>
      </a:dk2>
      <a:lt2>
        <a:srgbClr val="DCDEE0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Blueprint">
      <a:majorFont>
        <a:latin typeface="Helvetica Neue Bold Condensed"/>
        <a:ea typeface="Helvetica Neue Bold Condensed"/>
        <a:cs typeface="Helvetica Neue Bold Condensed"/>
      </a:majorFont>
      <a:minorFont>
        <a:latin typeface="Helvetica Neue"/>
        <a:ea typeface="Helvetica Neue"/>
        <a:cs typeface="Helvetica Neue"/>
      </a:minorFont>
    </a:fontScheme>
    <a:fmtScheme name="Bluepri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DEDED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250" normalizeH="0" baseline="0">
            <a:ln>
              <a:noFill/>
            </a:ln>
            <a:solidFill>
              <a:srgbClr val="131148"/>
            </a:solidFill>
            <a:effectLst/>
            <a:uFillTx/>
            <a:latin typeface="Canela Regular"/>
            <a:ea typeface="Canela Regular"/>
            <a:cs typeface="Canela Regular"/>
            <a:sym typeface="Canela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ueprint">
  <a:themeElements>
    <a:clrScheme name="Bluepri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Blueprint">
      <a:majorFont>
        <a:latin typeface="Helvetica Neue Bold Condensed"/>
        <a:ea typeface="Helvetica Neue Bold Condensed"/>
        <a:cs typeface="Helvetica Neue Bold Condensed"/>
      </a:majorFont>
      <a:minorFont>
        <a:latin typeface="Helvetica Neue"/>
        <a:ea typeface="Helvetica Neue"/>
        <a:cs typeface="Helvetica Neue"/>
      </a:minorFont>
    </a:fontScheme>
    <a:fmtScheme name="Bluepri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DEDED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250" normalizeH="0" baseline="0">
            <a:ln>
              <a:noFill/>
            </a:ln>
            <a:solidFill>
              <a:srgbClr val="131148"/>
            </a:solidFill>
            <a:effectLst/>
            <a:uFillTx/>
            <a:latin typeface="Canela Regular"/>
            <a:ea typeface="Canela Regular"/>
            <a:cs typeface="Canela Regular"/>
            <a:sym typeface="Canela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649</Words>
  <Application>Microsoft Office PowerPoint</Application>
  <PresentationFormat>Произвольный</PresentationFormat>
  <Paragraphs>72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72 Black</vt:lpstr>
      <vt:lpstr>72 Condensed</vt:lpstr>
      <vt:lpstr>Canela Bold</vt:lpstr>
      <vt:lpstr>Canela Regular</vt:lpstr>
      <vt:lpstr>Helvetica</vt:lpstr>
      <vt:lpstr>Helvetica Neue</vt:lpstr>
      <vt:lpstr>Helvetica Neue Bold Condensed</vt:lpstr>
      <vt:lpstr>Blueprint</vt:lpstr>
      <vt:lpstr>DRONESCAPE</vt:lpstr>
      <vt:lpstr>Презентация PowerPoint</vt:lpstr>
      <vt:lpstr>Проблема </vt:lpstr>
      <vt:lpstr>Презентация PowerPoint</vt:lpstr>
      <vt:lpstr>Этапы:</vt:lpstr>
      <vt:lpstr>Презентация PowerPoint</vt:lpstr>
      <vt:lpstr>Презентация PowerPoint</vt:lpstr>
      <vt:lpstr>Презентация PowerPoint</vt:lpstr>
      <vt:lpstr>Рынок</vt:lpstr>
      <vt:lpstr>Бизнес-модель</vt:lpstr>
      <vt:lpstr>Бизнес-модель </vt:lpstr>
      <vt:lpstr>Текущие результаты</vt:lpstr>
      <vt:lpstr>Планы развития </vt:lpstr>
      <vt:lpstr>Команда</vt:lpstr>
      <vt:lpstr>Наши контакты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DRONESCAPE</dc:title>
  <dc:creator>user</dc:creator>
  <cp:lastModifiedBy>Сиоленцев Александр</cp:lastModifiedBy>
  <cp:revision>19</cp:revision>
  <dcterms:modified xsi:type="dcterms:W3CDTF">2024-10-17T21:36:47Z</dcterms:modified>
</cp:coreProperties>
</file>