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58" r:id="rId3"/>
    <p:sldId id="269" r:id="rId4"/>
    <p:sldId id="268" r:id="rId5"/>
    <p:sldId id="271" r:id="rId6"/>
    <p:sldId id="259" r:id="rId7"/>
    <p:sldId id="267" r:id="rId8"/>
    <p:sldId id="260" r:id="rId9"/>
    <p:sldId id="270" r:id="rId10"/>
    <p:sldId id="261" r:id="rId11"/>
    <p:sldId id="262" r:id="rId12"/>
    <p:sldId id="263" r:id="rId13"/>
    <p:sldId id="264" r:id="rId14"/>
    <p:sldId id="272" r:id="rId15"/>
    <p:sldId id="273" r:id="rId16"/>
    <p:sldId id="275" r:id="rId17"/>
    <p:sldId id="265" r:id="rId18"/>
    <p:sldId id="26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00000"/>
    <a:srgbClr val="FFFFFF"/>
    <a:srgbClr val="FF0000"/>
    <a:srgbClr val="92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" y="1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C00000"/>
                </a:solidFill>
              </a:rPr>
              <a:t>всего обращений 460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4829116336489596"/>
          <c:y val="0.16783760094007338"/>
          <c:w val="0.54136368110236222"/>
          <c:h val="0.81204547169995867"/>
        </c:manualLayout>
      </c:layout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Достижения нормативных критериев СМП за 2020 и 2021г </a:t>
            </a:r>
            <a:endParaRPr lang="ru-RU" dirty="0"/>
          </a:p>
        </c:rich>
      </c:tx>
      <c:layout>
        <c:manualLayout>
          <c:xMode val="edge"/>
          <c:yMode val="edge"/>
          <c:x val="0.10200410454012397"/>
          <c:y val="3.00661714034337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Своевременный доезд на вызов</c:v>
                </c:pt>
                <c:pt idx="1">
                  <c:v>своевременный доезд на ДТП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67.400000000000006</c:v>
                </c:pt>
                <c:pt idx="1">
                  <c:v>93.8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E-44BB-A436-3CBD957593E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Своевременный доезд на вызов</c:v>
                </c:pt>
                <c:pt idx="1">
                  <c:v>своевременный доезд на ДТП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60.4</c:v>
                </c:pt>
                <c:pt idx="1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5E-44BB-A436-3CBD95759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1755544"/>
        <c:axId val="591755872"/>
      </c:barChart>
      <c:catAx>
        <c:axId val="59175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1755872"/>
        <c:crosses val="autoZero"/>
        <c:auto val="1"/>
        <c:lblAlgn val="ctr"/>
        <c:lblOffset val="100"/>
        <c:noMultiLvlLbl val="0"/>
      </c:catAx>
      <c:valAx>
        <c:axId val="59175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175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955963-378F-4DD1-9B2E-32987B7FB3FA}" type="doc">
      <dgm:prSet loTypeId="urn:microsoft.com/office/officeart/2005/8/layout/hierarchy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47CABD-5935-425A-BC21-9318043FE9B9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800" dirty="0" smtClean="0">
              <a:latin typeface="Arial Black" panose="020B0A04020102020204" pitchFamily="34" charset="0"/>
            </a:rPr>
            <a:t>Частые звонки с </a:t>
          </a:r>
          <a:r>
            <a:rPr lang="ru-RU" sz="1800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просьбой</a:t>
          </a:r>
          <a:r>
            <a:rPr lang="ru-RU" sz="1800" dirty="0" smtClean="0">
              <a:latin typeface="Arial Black" panose="020B0A04020102020204" pitchFamily="34" charset="0"/>
            </a:rPr>
            <a:t> сообщить о местоположении кареты скорой помощи</a:t>
          </a:r>
          <a:endParaRPr lang="ru-RU" sz="1800" dirty="0">
            <a:latin typeface="Arial Black" panose="020B0A04020102020204" pitchFamily="34" charset="0"/>
          </a:endParaRPr>
        </a:p>
      </dgm:t>
    </dgm:pt>
    <dgm:pt modelId="{9517DCD0-BF2E-4849-8671-57DF3B83EA44}" type="sibTrans" cxnId="{97D00E6A-C975-4B57-870C-D3626447EA0F}">
      <dgm:prSet/>
      <dgm:spPr/>
      <dgm:t>
        <a:bodyPr/>
        <a:lstStyle/>
        <a:p>
          <a:endParaRPr lang="ru-RU"/>
        </a:p>
      </dgm:t>
    </dgm:pt>
    <dgm:pt modelId="{928C30ED-2B79-466D-B690-865BD0D8A595}" type="parTrans" cxnId="{97D00E6A-C975-4B57-870C-D3626447EA0F}">
      <dgm:prSet/>
      <dgm:spPr/>
      <dgm:t>
        <a:bodyPr/>
        <a:lstStyle/>
        <a:p>
          <a:endParaRPr lang="ru-RU"/>
        </a:p>
      </dgm:t>
    </dgm:pt>
    <dgm:pt modelId="{6E1A9465-E77C-413D-B2E6-E79D758FAE9C}">
      <dgm:prSet phldrT="[Текст]" custT="1"/>
      <dgm:spPr>
        <a:ln>
          <a:solidFill>
            <a:srgbClr val="920000"/>
          </a:solidFill>
        </a:ln>
      </dgm:spPr>
      <dgm:t>
        <a:bodyPr/>
        <a:lstStyle/>
        <a:p>
          <a:r>
            <a:rPr lang="ru-RU" sz="2000" dirty="0" smtClean="0">
              <a:latin typeface="Bookman Old Style" panose="02050604050505020204" pitchFamily="18" charset="0"/>
            </a:rPr>
            <a:t>Указание примерного времени прибытия</a:t>
          </a:r>
          <a:endParaRPr lang="ru-RU" sz="2000" dirty="0">
            <a:latin typeface="Bookman Old Style" panose="02050604050505020204" pitchFamily="18" charset="0"/>
          </a:endParaRPr>
        </a:p>
      </dgm:t>
    </dgm:pt>
    <dgm:pt modelId="{BCEC1239-EE40-4A7F-8630-7D27D28A6FD1}" type="sibTrans" cxnId="{3F59D22D-225F-4E00-A00D-B5A22887264B}">
      <dgm:prSet/>
      <dgm:spPr/>
      <dgm:t>
        <a:bodyPr/>
        <a:lstStyle/>
        <a:p>
          <a:endParaRPr lang="ru-RU"/>
        </a:p>
      </dgm:t>
    </dgm:pt>
    <dgm:pt modelId="{FA409B8D-F023-4C83-8D2A-8B8C77B7F3DA}" type="parTrans" cxnId="{3F59D22D-225F-4E00-A00D-B5A22887264B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9A959F80-8E2A-4EE3-9566-768E9D69AD7B}">
      <dgm:prSet phldrT="[Текст]" custT="1"/>
      <dgm:spPr>
        <a:ln>
          <a:solidFill>
            <a:srgbClr val="920000"/>
          </a:solidFill>
        </a:ln>
      </dgm:spPr>
      <dgm:t>
        <a:bodyPr/>
        <a:lstStyle/>
        <a:p>
          <a:r>
            <a:rPr lang="ru-RU" sz="2000" dirty="0" smtClean="0">
              <a:latin typeface="Bookman Old Style" panose="02050604050505020204" pitchFamily="18" charset="0"/>
            </a:rPr>
            <a:t>Отслеживание кареты скорой помощи по </a:t>
          </a:r>
          <a:r>
            <a:rPr lang="en-US" sz="2000" dirty="0" smtClean="0">
              <a:latin typeface="Bookman Old Style" panose="02050604050505020204" pitchFamily="18" charset="0"/>
            </a:rPr>
            <a:t>GPS</a:t>
          </a:r>
          <a:r>
            <a:rPr lang="ru-RU" sz="2000" dirty="0" smtClean="0">
              <a:latin typeface="Bookman Old Style" panose="02050604050505020204" pitchFamily="18" charset="0"/>
            </a:rPr>
            <a:t> в приложении</a:t>
          </a:r>
          <a:endParaRPr lang="ru-RU" sz="2000" dirty="0">
            <a:latin typeface="Bookman Old Style" panose="02050604050505020204" pitchFamily="18" charset="0"/>
          </a:endParaRPr>
        </a:p>
      </dgm:t>
    </dgm:pt>
    <dgm:pt modelId="{49D70DA9-2D92-4C6E-B311-A104F88B4581}" type="sibTrans" cxnId="{3BFD70F2-BCC7-4D99-B214-26BC7D680385}">
      <dgm:prSet/>
      <dgm:spPr/>
      <dgm:t>
        <a:bodyPr/>
        <a:lstStyle/>
        <a:p>
          <a:endParaRPr lang="ru-RU"/>
        </a:p>
      </dgm:t>
    </dgm:pt>
    <dgm:pt modelId="{D0A916A0-FC6F-46AA-833E-AC5E8DF290B4}" type="parTrans" cxnId="{3BFD70F2-BCC7-4D99-B214-26BC7D680385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99E26A04-2EFE-4B69-80CA-5481F0397107}" type="pres">
      <dgm:prSet presAssocID="{AE955963-378F-4DD1-9B2E-32987B7FB3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9977334-2E16-472D-8820-7732B6C0DC6E}" type="pres">
      <dgm:prSet presAssocID="{EF47CABD-5935-425A-BC21-9318043FE9B9}" presName="root" presStyleCnt="0"/>
      <dgm:spPr/>
    </dgm:pt>
    <dgm:pt modelId="{DC04EA46-7471-40D1-B89A-AE5CCE2B4D29}" type="pres">
      <dgm:prSet presAssocID="{EF47CABD-5935-425A-BC21-9318043FE9B9}" presName="rootComposite" presStyleCnt="0"/>
      <dgm:spPr/>
    </dgm:pt>
    <dgm:pt modelId="{E8023275-39CA-4FE6-9555-5E5CF7C94EFC}" type="pres">
      <dgm:prSet presAssocID="{EF47CABD-5935-425A-BC21-9318043FE9B9}" presName="rootText" presStyleLbl="node1" presStyleIdx="0" presStyleCnt="1" custScaleX="149357" custScaleY="131317" custLinFactNeighborX="-30871" custLinFactNeighborY="1108"/>
      <dgm:spPr/>
      <dgm:t>
        <a:bodyPr/>
        <a:lstStyle/>
        <a:p>
          <a:endParaRPr lang="ru-RU"/>
        </a:p>
      </dgm:t>
    </dgm:pt>
    <dgm:pt modelId="{4A735514-02FF-46EE-B242-516856F1ADB1}" type="pres">
      <dgm:prSet presAssocID="{EF47CABD-5935-425A-BC21-9318043FE9B9}" presName="rootConnector" presStyleLbl="node1" presStyleIdx="0" presStyleCnt="1"/>
      <dgm:spPr/>
      <dgm:t>
        <a:bodyPr/>
        <a:lstStyle/>
        <a:p>
          <a:endParaRPr lang="ru-RU"/>
        </a:p>
      </dgm:t>
    </dgm:pt>
    <dgm:pt modelId="{E7BFF759-5F32-41C6-9E74-635B4E3B4829}" type="pres">
      <dgm:prSet presAssocID="{EF47CABD-5935-425A-BC21-9318043FE9B9}" presName="childShape" presStyleCnt="0"/>
      <dgm:spPr/>
    </dgm:pt>
    <dgm:pt modelId="{C7B23DA5-C40E-4709-8B08-D3EF8DF46ED3}" type="pres">
      <dgm:prSet presAssocID="{D0A916A0-FC6F-46AA-833E-AC5E8DF290B4}" presName="Name13" presStyleLbl="parChTrans1D2" presStyleIdx="0" presStyleCnt="2"/>
      <dgm:spPr/>
      <dgm:t>
        <a:bodyPr/>
        <a:lstStyle/>
        <a:p>
          <a:endParaRPr lang="ru-RU"/>
        </a:p>
      </dgm:t>
    </dgm:pt>
    <dgm:pt modelId="{65A248E8-01E4-4577-A730-3C01A8FB3FAE}" type="pres">
      <dgm:prSet presAssocID="{9A959F80-8E2A-4EE3-9566-768E9D69AD7B}" presName="childText" presStyleLbl="bgAcc1" presStyleIdx="0" presStyleCnt="2" custScaleX="142895" custLinFactNeighborX="-18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D1E0D-D95F-4B5B-86B3-E8FE8B83486B}" type="pres">
      <dgm:prSet presAssocID="{FA409B8D-F023-4C83-8D2A-8B8C77B7F3DA}" presName="Name13" presStyleLbl="parChTrans1D2" presStyleIdx="1" presStyleCnt="2"/>
      <dgm:spPr/>
      <dgm:t>
        <a:bodyPr/>
        <a:lstStyle/>
        <a:p>
          <a:endParaRPr lang="ru-RU"/>
        </a:p>
      </dgm:t>
    </dgm:pt>
    <dgm:pt modelId="{3200ED47-478C-4591-B3A3-447B606C69CB}" type="pres">
      <dgm:prSet presAssocID="{6E1A9465-E77C-413D-B2E6-E79D758FAE9C}" presName="childText" presStyleLbl="bgAcc1" presStyleIdx="1" presStyleCnt="2" custScaleX="107563" custLinFactNeighborX="-39984" custLinFactNeighborY="-3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D00E6A-C975-4B57-870C-D3626447EA0F}" srcId="{AE955963-378F-4DD1-9B2E-32987B7FB3FA}" destId="{EF47CABD-5935-425A-BC21-9318043FE9B9}" srcOrd="0" destOrd="0" parTransId="{928C30ED-2B79-466D-B690-865BD0D8A595}" sibTransId="{9517DCD0-BF2E-4849-8671-57DF3B83EA44}"/>
    <dgm:cxn modelId="{B413E395-DE33-4B62-A4AE-219664B82CD6}" type="presOf" srcId="{D0A916A0-FC6F-46AA-833E-AC5E8DF290B4}" destId="{C7B23DA5-C40E-4709-8B08-D3EF8DF46ED3}" srcOrd="0" destOrd="0" presId="urn:microsoft.com/office/officeart/2005/8/layout/hierarchy3"/>
    <dgm:cxn modelId="{A3AABCC1-208D-4E17-8B75-40A5DE67A327}" type="presOf" srcId="{EF47CABD-5935-425A-BC21-9318043FE9B9}" destId="{E8023275-39CA-4FE6-9555-5E5CF7C94EFC}" srcOrd="0" destOrd="0" presId="urn:microsoft.com/office/officeart/2005/8/layout/hierarchy3"/>
    <dgm:cxn modelId="{3917778C-8F8E-4D3E-9CF0-DE48B3418585}" type="presOf" srcId="{6E1A9465-E77C-413D-B2E6-E79D758FAE9C}" destId="{3200ED47-478C-4591-B3A3-447B606C69CB}" srcOrd="0" destOrd="0" presId="urn:microsoft.com/office/officeart/2005/8/layout/hierarchy3"/>
    <dgm:cxn modelId="{B0A29F12-ADB8-4C8B-8303-D0A9AB61BCE5}" type="presOf" srcId="{AE955963-378F-4DD1-9B2E-32987B7FB3FA}" destId="{99E26A04-2EFE-4B69-80CA-5481F0397107}" srcOrd="0" destOrd="0" presId="urn:microsoft.com/office/officeart/2005/8/layout/hierarchy3"/>
    <dgm:cxn modelId="{EC752D6A-38E6-4A74-8238-584B67D19A24}" type="presOf" srcId="{FA409B8D-F023-4C83-8D2A-8B8C77B7F3DA}" destId="{DF4D1E0D-D95F-4B5B-86B3-E8FE8B83486B}" srcOrd="0" destOrd="0" presId="urn:microsoft.com/office/officeart/2005/8/layout/hierarchy3"/>
    <dgm:cxn modelId="{62CD3808-FDEB-4C45-8D17-0C8324F83365}" type="presOf" srcId="{9A959F80-8E2A-4EE3-9566-768E9D69AD7B}" destId="{65A248E8-01E4-4577-A730-3C01A8FB3FAE}" srcOrd="0" destOrd="0" presId="urn:microsoft.com/office/officeart/2005/8/layout/hierarchy3"/>
    <dgm:cxn modelId="{7B7A1AEC-853C-48C6-8A85-5E7DD3987913}" type="presOf" srcId="{EF47CABD-5935-425A-BC21-9318043FE9B9}" destId="{4A735514-02FF-46EE-B242-516856F1ADB1}" srcOrd="1" destOrd="0" presId="urn:microsoft.com/office/officeart/2005/8/layout/hierarchy3"/>
    <dgm:cxn modelId="{3F59D22D-225F-4E00-A00D-B5A22887264B}" srcId="{EF47CABD-5935-425A-BC21-9318043FE9B9}" destId="{6E1A9465-E77C-413D-B2E6-E79D758FAE9C}" srcOrd="1" destOrd="0" parTransId="{FA409B8D-F023-4C83-8D2A-8B8C77B7F3DA}" sibTransId="{BCEC1239-EE40-4A7F-8630-7D27D28A6FD1}"/>
    <dgm:cxn modelId="{3BFD70F2-BCC7-4D99-B214-26BC7D680385}" srcId="{EF47CABD-5935-425A-BC21-9318043FE9B9}" destId="{9A959F80-8E2A-4EE3-9566-768E9D69AD7B}" srcOrd="0" destOrd="0" parTransId="{D0A916A0-FC6F-46AA-833E-AC5E8DF290B4}" sibTransId="{49D70DA9-2D92-4C6E-B311-A104F88B4581}"/>
    <dgm:cxn modelId="{8CAC128F-8147-41EE-A5CA-3720DD186940}" type="presParOf" srcId="{99E26A04-2EFE-4B69-80CA-5481F0397107}" destId="{99977334-2E16-472D-8820-7732B6C0DC6E}" srcOrd="0" destOrd="0" presId="urn:microsoft.com/office/officeart/2005/8/layout/hierarchy3"/>
    <dgm:cxn modelId="{A139C050-694A-4C74-8D6B-DB558BA49498}" type="presParOf" srcId="{99977334-2E16-472D-8820-7732B6C0DC6E}" destId="{DC04EA46-7471-40D1-B89A-AE5CCE2B4D29}" srcOrd="0" destOrd="0" presId="urn:microsoft.com/office/officeart/2005/8/layout/hierarchy3"/>
    <dgm:cxn modelId="{629BD5F3-FA7F-4AD8-AC68-84E1E6B1D27F}" type="presParOf" srcId="{DC04EA46-7471-40D1-B89A-AE5CCE2B4D29}" destId="{E8023275-39CA-4FE6-9555-5E5CF7C94EFC}" srcOrd="0" destOrd="0" presId="urn:microsoft.com/office/officeart/2005/8/layout/hierarchy3"/>
    <dgm:cxn modelId="{D704531D-7540-46F2-9667-6C4CD781D084}" type="presParOf" srcId="{DC04EA46-7471-40D1-B89A-AE5CCE2B4D29}" destId="{4A735514-02FF-46EE-B242-516856F1ADB1}" srcOrd="1" destOrd="0" presId="urn:microsoft.com/office/officeart/2005/8/layout/hierarchy3"/>
    <dgm:cxn modelId="{291D86A0-44E1-4BB8-8FEA-70A4565B23A6}" type="presParOf" srcId="{99977334-2E16-472D-8820-7732B6C0DC6E}" destId="{E7BFF759-5F32-41C6-9E74-635B4E3B4829}" srcOrd="1" destOrd="0" presId="urn:microsoft.com/office/officeart/2005/8/layout/hierarchy3"/>
    <dgm:cxn modelId="{3D8A3B81-BF10-4E3C-B114-77944C5856E0}" type="presParOf" srcId="{E7BFF759-5F32-41C6-9E74-635B4E3B4829}" destId="{C7B23DA5-C40E-4709-8B08-D3EF8DF46ED3}" srcOrd="0" destOrd="0" presId="urn:microsoft.com/office/officeart/2005/8/layout/hierarchy3"/>
    <dgm:cxn modelId="{2EDBBE99-3175-4605-B44C-E340A8F895F1}" type="presParOf" srcId="{E7BFF759-5F32-41C6-9E74-635B4E3B4829}" destId="{65A248E8-01E4-4577-A730-3C01A8FB3FAE}" srcOrd="1" destOrd="0" presId="urn:microsoft.com/office/officeart/2005/8/layout/hierarchy3"/>
    <dgm:cxn modelId="{C2F70ED6-9311-4B58-8AC4-4B6959C7729C}" type="presParOf" srcId="{E7BFF759-5F32-41C6-9E74-635B4E3B4829}" destId="{DF4D1E0D-D95F-4B5B-86B3-E8FE8B83486B}" srcOrd="2" destOrd="0" presId="urn:microsoft.com/office/officeart/2005/8/layout/hierarchy3"/>
    <dgm:cxn modelId="{BCA1B45A-5E3C-48B2-88CA-975C81492AAF}" type="presParOf" srcId="{E7BFF759-5F32-41C6-9E74-635B4E3B4829}" destId="{3200ED47-478C-4591-B3A3-447B606C69C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955963-378F-4DD1-9B2E-32987B7FB3FA}" type="doc">
      <dgm:prSet loTypeId="urn:microsoft.com/office/officeart/2005/8/layout/hierarchy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CC1910-38F8-4080-B348-D8E75AF1C621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800" dirty="0" smtClean="0">
              <a:latin typeface="Arial Black" panose="020B0A04020102020204" pitchFamily="34" charset="0"/>
            </a:rPr>
            <a:t>Не могут назвать </a:t>
          </a:r>
          <a:r>
            <a:rPr lang="ru-RU" sz="1800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точное</a:t>
          </a:r>
          <a:r>
            <a:rPr lang="ru-RU" sz="1800" dirty="0" smtClean="0">
              <a:latin typeface="Arial Black" panose="020B0A04020102020204" pitchFamily="34" charset="0"/>
            </a:rPr>
            <a:t> местоположение </a:t>
          </a:r>
          <a:endParaRPr lang="ru-RU" sz="1800" dirty="0">
            <a:latin typeface="Arial Black" panose="020B0A04020102020204" pitchFamily="34" charset="0"/>
          </a:endParaRPr>
        </a:p>
      </dgm:t>
    </dgm:pt>
    <dgm:pt modelId="{A03AD40D-A3C7-49F3-ADEB-415A4C42FB46}" type="parTrans" cxnId="{8A29F877-E78F-4E5B-80D2-E284390B9764}">
      <dgm:prSet/>
      <dgm:spPr/>
      <dgm:t>
        <a:bodyPr/>
        <a:lstStyle/>
        <a:p>
          <a:endParaRPr lang="ru-RU"/>
        </a:p>
      </dgm:t>
    </dgm:pt>
    <dgm:pt modelId="{180E82C9-AD3D-4A7E-B2B1-4D20434A86DD}" type="sibTrans" cxnId="{8A29F877-E78F-4E5B-80D2-E284390B9764}">
      <dgm:prSet/>
      <dgm:spPr/>
      <dgm:t>
        <a:bodyPr/>
        <a:lstStyle/>
        <a:p>
          <a:endParaRPr lang="ru-RU"/>
        </a:p>
      </dgm:t>
    </dgm:pt>
    <dgm:pt modelId="{07DE8DBC-3785-4A0B-984E-BEA2DE224C36}">
      <dgm:prSet phldrT="[Текст]" custT="1"/>
      <dgm:spPr>
        <a:ln>
          <a:solidFill>
            <a:srgbClr val="920000"/>
          </a:solidFill>
        </a:ln>
      </dgm:spPr>
      <dgm:t>
        <a:bodyPr/>
        <a:lstStyle/>
        <a:p>
          <a:r>
            <a:rPr lang="ru-RU" sz="2000" dirty="0" smtClean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Определение </a:t>
          </a:r>
          <a:r>
            <a:rPr lang="ru-RU" sz="2000" dirty="0" err="1" smtClean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геопозиции</a:t>
          </a:r>
          <a:endParaRPr lang="ru-RU" sz="2000" dirty="0">
            <a:latin typeface="Bookman Old Style" panose="02050604050505020204" pitchFamily="18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10C78891-D94D-4B66-B293-80BB0FAFC832}" type="parTrans" cxnId="{5AB74174-F23B-4741-963E-6CEC6D610221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BBD4A677-7A26-45E2-B96C-8B46BDD3DD8C}" type="sibTrans" cxnId="{5AB74174-F23B-4741-963E-6CEC6D610221}">
      <dgm:prSet/>
      <dgm:spPr/>
      <dgm:t>
        <a:bodyPr/>
        <a:lstStyle/>
        <a:p>
          <a:endParaRPr lang="ru-RU"/>
        </a:p>
      </dgm:t>
    </dgm:pt>
    <dgm:pt modelId="{9D2E5B30-C76F-499A-BCB4-F81408563161}">
      <dgm:prSet phldrT="[Текст]" custT="1"/>
      <dgm:spPr>
        <a:ln>
          <a:solidFill>
            <a:srgbClr val="920000"/>
          </a:solidFill>
        </a:ln>
      </dgm:spPr>
      <dgm:t>
        <a:bodyPr/>
        <a:lstStyle/>
        <a:p>
          <a:r>
            <a:rPr lang="ru-RU" sz="2000" dirty="0" smtClean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Добавление дополнительной информации для диспетчера</a:t>
          </a:r>
          <a:endParaRPr lang="ru-RU" sz="2000" dirty="0">
            <a:latin typeface="Bookman Old Style" panose="02050604050505020204" pitchFamily="18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FE1AD863-BB88-46E4-BE4E-41E4CB48351B}" type="parTrans" cxnId="{83C0D7CF-4BDE-4715-95C6-05AE9E8909E2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C2B73EE8-9DFC-4A16-89D4-DFB00DEAD921}" type="sibTrans" cxnId="{83C0D7CF-4BDE-4715-95C6-05AE9E8909E2}">
      <dgm:prSet/>
      <dgm:spPr/>
      <dgm:t>
        <a:bodyPr/>
        <a:lstStyle/>
        <a:p>
          <a:endParaRPr lang="ru-RU"/>
        </a:p>
      </dgm:t>
    </dgm:pt>
    <dgm:pt modelId="{EF47CABD-5935-425A-BC21-9318043FE9B9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600" dirty="0" smtClean="0">
              <a:latin typeface="Arial Black" panose="020B0A04020102020204" pitchFamily="34" charset="0"/>
            </a:rPr>
            <a:t>Допущение </a:t>
          </a:r>
          <a:r>
            <a:rPr lang="ru-RU" sz="1600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диспетчером</a:t>
          </a:r>
          <a:r>
            <a:rPr lang="ru-RU" sz="1600" dirty="0" smtClean="0">
              <a:latin typeface="Arial Black" panose="020B0A04020102020204" pitchFamily="34" charset="0"/>
            </a:rPr>
            <a:t> ошибок в процессе обработки вызова</a:t>
          </a:r>
          <a:endParaRPr lang="ru-RU" sz="1600" dirty="0">
            <a:latin typeface="Arial Black" panose="020B0A04020102020204" pitchFamily="34" charset="0"/>
          </a:endParaRPr>
        </a:p>
      </dgm:t>
    </dgm:pt>
    <dgm:pt modelId="{928C30ED-2B79-466D-B690-865BD0D8A595}" type="parTrans" cxnId="{97D00E6A-C975-4B57-870C-D3626447EA0F}">
      <dgm:prSet/>
      <dgm:spPr/>
      <dgm:t>
        <a:bodyPr/>
        <a:lstStyle/>
        <a:p>
          <a:endParaRPr lang="ru-RU"/>
        </a:p>
      </dgm:t>
    </dgm:pt>
    <dgm:pt modelId="{9517DCD0-BF2E-4849-8671-57DF3B83EA44}" type="sibTrans" cxnId="{97D00E6A-C975-4B57-870C-D3626447EA0F}">
      <dgm:prSet/>
      <dgm:spPr/>
      <dgm:t>
        <a:bodyPr/>
        <a:lstStyle/>
        <a:p>
          <a:endParaRPr lang="ru-RU"/>
        </a:p>
      </dgm:t>
    </dgm:pt>
    <dgm:pt modelId="{9A959F80-8E2A-4EE3-9566-768E9D69AD7B}">
      <dgm:prSet phldrT="[Текст]" custT="1"/>
      <dgm:spPr>
        <a:ln>
          <a:solidFill>
            <a:srgbClr val="920000"/>
          </a:solidFill>
        </a:ln>
      </dgm:spPr>
      <dgm:t>
        <a:bodyPr/>
        <a:lstStyle/>
        <a:p>
          <a:r>
            <a:rPr lang="ru-RU" sz="2000" dirty="0" err="1" smtClean="0">
              <a:latin typeface="Bookman Old Style" panose="02050604050505020204" pitchFamily="18" charset="0"/>
            </a:rPr>
            <a:t>Автозаполнение</a:t>
          </a:r>
          <a:r>
            <a:rPr lang="ru-RU" sz="2000" dirty="0" smtClean="0">
              <a:latin typeface="Bookman Old Style" panose="02050604050505020204" pitchFamily="18" charset="0"/>
            </a:rPr>
            <a:t> вызова по полученным данным с приложения</a:t>
          </a:r>
          <a:endParaRPr lang="ru-RU" sz="2000" dirty="0">
            <a:latin typeface="Bookman Old Style" panose="02050604050505020204" pitchFamily="18" charset="0"/>
          </a:endParaRPr>
        </a:p>
      </dgm:t>
    </dgm:pt>
    <dgm:pt modelId="{D0A916A0-FC6F-46AA-833E-AC5E8DF290B4}" type="parTrans" cxnId="{3BFD70F2-BCC7-4D99-B214-26BC7D680385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49D70DA9-2D92-4C6E-B311-A104F88B4581}" type="sibTrans" cxnId="{3BFD70F2-BCC7-4D99-B214-26BC7D680385}">
      <dgm:prSet/>
      <dgm:spPr/>
      <dgm:t>
        <a:bodyPr/>
        <a:lstStyle/>
        <a:p>
          <a:endParaRPr lang="ru-RU"/>
        </a:p>
      </dgm:t>
    </dgm:pt>
    <dgm:pt modelId="{99E26A04-2EFE-4B69-80CA-5481F0397107}" type="pres">
      <dgm:prSet presAssocID="{AE955963-378F-4DD1-9B2E-32987B7FB3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B554433-D92C-4C18-8897-F4897B8401DD}" type="pres">
      <dgm:prSet presAssocID="{26CC1910-38F8-4080-B348-D8E75AF1C621}" presName="root" presStyleCnt="0"/>
      <dgm:spPr/>
    </dgm:pt>
    <dgm:pt modelId="{A9F33BB1-DC08-4E9F-8172-DDD7B425B874}" type="pres">
      <dgm:prSet presAssocID="{26CC1910-38F8-4080-B348-D8E75AF1C621}" presName="rootComposite" presStyleCnt="0"/>
      <dgm:spPr/>
    </dgm:pt>
    <dgm:pt modelId="{CC54EE77-4B37-4E19-9CFC-814F541728FB}" type="pres">
      <dgm:prSet presAssocID="{26CC1910-38F8-4080-B348-D8E75AF1C621}" presName="rootText" presStyleLbl="node1" presStyleIdx="0" presStyleCnt="2" custScaleX="129974" custScaleY="132404"/>
      <dgm:spPr/>
      <dgm:t>
        <a:bodyPr/>
        <a:lstStyle/>
        <a:p>
          <a:endParaRPr lang="ru-RU"/>
        </a:p>
      </dgm:t>
    </dgm:pt>
    <dgm:pt modelId="{8AE33444-DA84-40A6-B09B-E4A3D453701E}" type="pres">
      <dgm:prSet presAssocID="{26CC1910-38F8-4080-B348-D8E75AF1C621}" presName="rootConnector" presStyleLbl="node1" presStyleIdx="0" presStyleCnt="2"/>
      <dgm:spPr/>
      <dgm:t>
        <a:bodyPr/>
        <a:lstStyle/>
        <a:p>
          <a:endParaRPr lang="ru-RU"/>
        </a:p>
      </dgm:t>
    </dgm:pt>
    <dgm:pt modelId="{1B2E21D6-4A64-4F40-969D-EAF79BD00556}" type="pres">
      <dgm:prSet presAssocID="{26CC1910-38F8-4080-B348-D8E75AF1C621}" presName="childShape" presStyleCnt="0"/>
      <dgm:spPr/>
    </dgm:pt>
    <dgm:pt modelId="{AF65044A-84EE-41D5-BD4B-099E1C32E044}" type="pres">
      <dgm:prSet presAssocID="{10C78891-D94D-4B66-B293-80BB0FAFC83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922D8ABD-B6C5-4BB2-8D64-158DF46B9D07}" type="pres">
      <dgm:prSet presAssocID="{07DE8DBC-3785-4A0B-984E-BEA2DE224C36}" presName="childText" presStyleLbl="bgAcc1" presStyleIdx="0" presStyleCnt="3" custScaleX="115783" custScaleY="105740" custLinFactNeighborX="28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43633-0198-4CEE-B53C-CBC9879FF8C4}" type="pres">
      <dgm:prSet presAssocID="{FE1AD863-BB88-46E4-BE4E-41E4CB48351B}" presName="Name13" presStyleLbl="parChTrans1D2" presStyleIdx="1" presStyleCnt="3"/>
      <dgm:spPr/>
      <dgm:t>
        <a:bodyPr/>
        <a:lstStyle/>
        <a:p>
          <a:endParaRPr lang="ru-RU"/>
        </a:p>
      </dgm:t>
    </dgm:pt>
    <dgm:pt modelId="{7656C208-2C81-419A-A95E-0D141FEBDAD8}" type="pres">
      <dgm:prSet presAssocID="{9D2E5B30-C76F-499A-BCB4-F81408563161}" presName="childText" presStyleLbl="bgAcc1" presStyleIdx="1" presStyleCnt="3" custScaleX="152087" custScaleY="1273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977334-2E16-472D-8820-7732B6C0DC6E}" type="pres">
      <dgm:prSet presAssocID="{EF47CABD-5935-425A-BC21-9318043FE9B9}" presName="root" presStyleCnt="0"/>
      <dgm:spPr/>
    </dgm:pt>
    <dgm:pt modelId="{DC04EA46-7471-40D1-B89A-AE5CCE2B4D29}" type="pres">
      <dgm:prSet presAssocID="{EF47CABD-5935-425A-BC21-9318043FE9B9}" presName="rootComposite" presStyleCnt="0"/>
      <dgm:spPr/>
    </dgm:pt>
    <dgm:pt modelId="{E8023275-39CA-4FE6-9555-5E5CF7C94EFC}" type="pres">
      <dgm:prSet presAssocID="{EF47CABD-5935-425A-BC21-9318043FE9B9}" presName="rootText" presStyleLbl="node1" presStyleIdx="1" presStyleCnt="2" custScaleX="131399" custScaleY="137018"/>
      <dgm:spPr/>
      <dgm:t>
        <a:bodyPr/>
        <a:lstStyle/>
        <a:p>
          <a:endParaRPr lang="ru-RU"/>
        </a:p>
      </dgm:t>
    </dgm:pt>
    <dgm:pt modelId="{4A735514-02FF-46EE-B242-516856F1ADB1}" type="pres">
      <dgm:prSet presAssocID="{EF47CABD-5935-425A-BC21-9318043FE9B9}" presName="rootConnector" presStyleLbl="node1" presStyleIdx="1" presStyleCnt="2"/>
      <dgm:spPr/>
      <dgm:t>
        <a:bodyPr/>
        <a:lstStyle/>
        <a:p>
          <a:endParaRPr lang="ru-RU"/>
        </a:p>
      </dgm:t>
    </dgm:pt>
    <dgm:pt modelId="{E7BFF759-5F32-41C6-9E74-635B4E3B4829}" type="pres">
      <dgm:prSet presAssocID="{EF47CABD-5935-425A-BC21-9318043FE9B9}" presName="childShape" presStyleCnt="0"/>
      <dgm:spPr/>
    </dgm:pt>
    <dgm:pt modelId="{C7B23DA5-C40E-4709-8B08-D3EF8DF46ED3}" type="pres">
      <dgm:prSet presAssocID="{D0A916A0-FC6F-46AA-833E-AC5E8DF290B4}" presName="Name13" presStyleLbl="parChTrans1D2" presStyleIdx="2" presStyleCnt="3"/>
      <dgm:spPr/>
      <dgm:t>
        <a:bodyPr/>
        <a:lstStyle/>
        <a:p>
          <a:endParaRPr lang="ru-RU"/>
        </a:p>
      </dgm:t>
    </dgm:pt>
    <dgm:pt modelId="{65A248E8-01E4-4577-A730-3C01A8FB3FAE}" type="pres">
      <dgm:prSet presAssocID="{9A959F80-8E2A-4EE3-9566-768E9D69AD7B}" presName="childText" presStyleLbl="bgAcc1" presStyleIdx="2" presStyleCnt="3" custScaleX="142775" custScaleY="157961" custLinFactNeighborX="1610" custLinFactNeighborY="49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D00E6A-C975-4B57-870C-D3626447EA0F}" srcId="{AE955963-378F-4DD1-9B2E-32987B7FB3FA}" destId="{EF47CABD-5935-425A-BC21-9318043FE9B9}" srcOrd="1" destOrd="0" parTransId="{928C30ED-2B79-466D-B690-865BD0D8A595}" sibTransId="{9517DCD0-BF2E-4849-8671-57DF3B83EA44}"/>
    <dgm:cxn modelId="{2AC7105E-1D99-451F-A107-24B31974DFB8}" type="presOf" srcId="{FE1AD863-BB88-46E4-BE4E-41E4CB48351B}" destId="{0E343633-0198-4CEE-B53C-CBC9879FF8C4}" srcOrd="0" destOrd="0" presId="urn:microsoft.com/office/officeart/2005/8/layout/hierarchy3"/>
    <dgm:cxn modelId="{EC43E10E-33E0-4ECC-95BA-EAB1F9F173C6}" type="presOf" srcId="{26CC1910-38F8-4080-B348-D8E75AF1C621}" destId="{CC54EE77-4B37-4E19-9CFC-814F541728FB}" srcOrd="0" destOrd="0" presId="urn:microsoft.com/office/officeart/2005/8/layout/hierarchy3"/>
    <dgm:cxn modelId="{B413E395-DE33-4B62-A4AE-219664B82CD6}" type="presOf" srcId="{D0A916A0-FC6F-46AA-833E-AC5E8DF290B4}" destId="{C7B23DA5-C40E-4709-8B08-D3EF8DF46ED3}" srcOrd="0" destOrd="0" presId="urn:microsoft.com/office/officeart/2005/8/layout/hierarchy3"/>
    <dgm:cxn modelId="{9C63BC21-8122-4493-B184-313586A51138}" type="presOf" srcId="{07DE8DBC-3785-4A0B-984E-BEA2DE224C36}" destId="{922D8ABD-B6C5-4BB2-8D64-158DF46B9D07}" srcOrd="0" destOrd="0" presId="urn:microsoft.com/office/officeart/2005/8/layout/hierarchy3"/>
    <dgm:cxn modelId="{A3AABCC1-208D-4E17-8B75-40A5DE67A327}" type="presOf" srcId="{EF47CABD-5935-425A-BC21-9318043FE9B9}" destId="{E8023275-39CA-4FE6-9555-5E5CF7C94EFC}" srcOrd="0" destOrd="0" presId="urn:microsoft.com/office/officeart/2005/8/layout/hierarchy3"/>
    <dgm:cxn modelId="{83C0D7CF-4BDE-4715-95C6-05AE9E8909E2}" srcId="{26CC1910-38F8-4080-B348-D8E75AF1C621}" destId="{9D2E5B30-C76F-499A-BCB4-F81408563161}" srcOrd="1" destOrd="0" parTransId="{FE1AD863-BB88-46E4-BE4E-41E4CB48351B}" sibTransId="{C2B73EE8-9DFC-4A16-89D4-DFB00DEAD921}"/>
    <dgm:cxn modelId="{B0A29F12-ADB8-4C8B-8303-D0A9AB61BCE5}" type="presOf" srcId="{AE955963-378F-4DD1-9B2E-32987B7FB3FA}" destId="{99E26A04-2EFE-4B69-80CA-5481F0397107}" srcOrd="0" destOrd="0" presId="urn:microsoft.com/office/officeart/2005/8/layout/hierarchy3"/>
    <dgm:cxn modelId="{9C215BEF-8780-4C44-97AD-AB959BCB9291}" type="presOf" srcId="{10C78891-D94D-4B66-B293-80BB0FAFC832}" destId="{AF65044A-84EE-41D5-BD4B-099E1C32E044}" srcOrd="0" destOrd="0" presId="urn:microsoft.com/office/officeart/2005/8/layout/hierarchy3"/>
    <dgm:cxn modelId="{8A29F877-E78F-4E5B-80D2-E284390B9764}" srcId="{AE955963-378F-4DD1-9B2E-32987B7FB3FA}" destId="{26CC1910-38F8-4080-B348-D8E75AF1C621}" srcOrd="0" destOrd="0" parTransId="{A03AD40D-A3C7-49F3-ADEB-415A4C42FB46}" sibTransId="{180E82C9-AD3D-4A7E-B2B1-4D20434A86DD}"/>
    <dgm:cxn modelId="{48DA0F33-9CC8-4CCA-A4AE-90DB6DE587CF}" type="presOf" srcId="{9D2E5B30-C76F-499A-BCB4-F81408563161}" destId="{7656C208-2C81-419A-A95E-0D141FEBDAD8}" srcOrd="0" destOrd="0" presId="urn:microsoft.com/office/officeart/2005/8/layout/hierarchy3"/>
    <dgm:cxn modelId="{62CD3808-FDEB-4C45-8D17-0C8324F83365}" type="presOf" srcId="{9A959F80-8E2A-4EE3-9566-768E9D69AD7B}" destId="{65A248E8-01E4-4577-A730-3C01A8FB3FAE}" srcOrd="0" destOrd="0" presId="urn:microsoft.com/office/officeart/2005/8/layout/hierarchy3"/>
    <dgm:cxn modelId="{7B7A1AEC-853C-48C6-8A85-5E7DD3987913}" type="presOf" srcId="{EF47CABD-5935-425A-BC21-9318043FE9B9}" destId="{4A735514-02FF-46EE-B242-516856F1ADB1}" srcOrd="1" destOrd="0" presId="urn:microsoft.com/office/officeart/2005/8/layout/hierarchy3"/>
    <dgm:cxn modelId="{5AB74174-F23B-4741-963E-6CEC6D610221}" srcId="{26CC1910-38F8-4080-B348-D8E75AF1C621}" destId="{07DE8DBC-3785-4A0B-984E-BEA2DE224C36}" srcOrd="0" destOrd="0" parTransId="{10C78891-D94D-4B66-B293-80BB0FAFC832}" sibTransId="{BBD4A677-7A26-45E2-B96C-8B46BDD3DD8C}"/>
    <dgm:cxn modelId="{9BB176FB-601F-48E1-9E7A-5AD392646A26}" type="presOf" srcId="{26CC1910-38F8-4080-B348-D8E75AF1C621}" destId="{8AE33444-DA84-40A6-B09B-E4A3D453701E}" srcOrd="1" destOrd="0" presId="urn:microsoft.com/office/officeart/2005/8/layout/hierarchy3"/>
    <dgm:cxn modelId="{3BFD70F2-BCC7-4D99-B214-26BC7D680385}" srcId="{EF47CABD-5935-425A-BC21-9318043FE9B9}" destId="{9A959F80-8E2A-4EE3-9566-768E9D69AD7B}" srcOrd="0" destOrd="0" parTransId="{D0A916A0-FC6F-46AA-833E-AC5E8DF290B4}" sibTransId="{49D70DA9-2D92-4C6E-B311-A104F88B4581}"/>
    <dgm:cxn modelId="{00830B98-9016-4949-8913-5BFD67CF62BD}" type="presParOf" srcId="{99E26A04-2EFE-4B69-80CA-5481F0397107}" destId="{8B554433-D92C-4C18-8897-F4897B8401DD}" srcOrd="0" destOrd="0" presId="urn:microsoft.com/office/officeart/2005/8/layout/hierarchy3"/>
    <dgm:cxn modelId="{AE40F644-2ABB-4B12-8DA6-DDFF481B4EE9}" type="presParOf" srcId="{8B554433-D92C-4C18-8897-F4897B8401DD}" destId="{A9F33BB1-DC08-4E9F-8172-DDD7B425B874}" srcOrd="0" destOrd="0" presId="urn:microsoft.com/office/officeart/2005/8/layout/hierarchy3"/>
    <dgm:cxn modelId="{4E186B3D-24F9-4B47-AC86-418ACF8097F0}" type="presParOf" srcId="{A9F33BB1-DC08-4E9F-8172-DDD7B425B874}" destId="{CC54EE77-4B37-4E19-9CFC-814F541728FB}" srcOrd="0" destOrd="0" presId="urn:microsoft.com/office/officeart/2005/8/layout/hierarchy3"/>
    <dgm:cxn modelId="{93739A30-E69D-4EA6-B3F8-E6FB5C2F8F72}" type="presParOf" srcId="{A9F33BB1-DC08-4E9F-8172-DDD7B425B874}" destId="{8AE33444-DA84-40A6-B09B-E4A3D453701E}" srcOrd="1" destOrd="0" presId="urn:microsoft.com/office/officeart/2005/8/layout/hierarchy3"/>
    <dgm:cxn modelId="{81501642-D945-4A4F-A404-68C2FB763E8F}" type="presParOf" srcId="{8B554433-D92C-4C18-8897-F4897B8401DD}" destId="{1B2E21D6-4A64-4F40-969D-EAF79BD00556}" srcOrd="1" destOrd="0" presId="urn:microsoft.com/office/officeart/2005/8/layout/hierarchy3"/>
    <dgm:cxn modelId="{7EC979D2-DA4E-4575-BE46-07FADBE69C95}" type="presParOf" srcId="{1B2E21D6-4A64-4F40-969D-EAF79BD00556}" destId="{AF65044A-84EE-41D5-BD4B-099E1C32E044}" srcOrd="0" destOrd="0" presId="urn:microsoft.com/office/officeart/2005/8/layout/hierarchy3"/>
    <dgm:cxn modelId="{796A9403-FC35-4BB2-8D3F-E2A78DBA13EB}" type="presParOf" srcId="{1B2E21D6-4A64-4F40-969D-EAF79BD00556}" destId="{922D8ABD-B6C5-4BB2-8D64-158DF46B9D07}" srcOrd="1" destOrd="0" presId="urn:microsoft.com/office/officeart/2005/8/layout/hierarchy3"/>
    <dgm:cxn modelId="{7208B801-B640-4575-B944-5966B266FD2B}" type="presParOf" srcId="{1B2E21D6-4A64-4F40-969D-EAF79BD00556}" destId="{0E343633-0198-4CEE-B53C-CBC9879FF8C4}" srcOrd="2" destOrd="0" presId="urn:microsoft.com/office/officeart/2005/8/layout/hierarchy3"/>
    <dgm:cxn modelId="{9C11AF3C-AAFE-48A4-A35B-1D67DD2D0FA9}" type="presParOf" srcId="{1B2E21D6-4A64-4F40-969D-EAF79BD00556}" destId="{7656C208-2C81-419A-A95E-0D141FEBDAD8}" srcOrd="3" destOrd="0" presId="urn:microsoft.com/office/officeart/2005/8/layout/hierarchy3"/>
    <dgm:cxn modelId="{8CAC128F-8147-41EE-A5CA-3720DD186940}" type="presParOf" srcId="{99E26A04-2EFE-4B69-80CA-5481F0397107}" destId="{99977334-2E16-472D-8820-7732B6C0DC6E}" srcOrd="1" destOrd="0" presId="urn:microsoft.com/office/officeart/2005/8/layout/hierarchy3"/>
    <dgm:cxn modelId="{A139C050-694A-4C74-8D6B-DB558BA49498}" type="presParOf" srcId="{99977334-2E16-472D-8820-7732B6C0DC6E}" destId="{DC04EA46-7471-40D1-B89A-AE5CCE2B4D29}" srcOrd="0" destOrd="0" presId="urn:microsoft.com/office/officeart/2005/8/layout/hierarchy3"/>
    <dgm:cxn modelId="{629BD5F3-FA7F-4AD8-AC68-84E1E6B1D27F}" type="presParOf" srcId="{DC04EA46-7471-40D1-B89A-AE5CCE2B4D29}" destId="{E8023275-39CA-4FE6-9555-5E5CF7C94EFC}" srcOrd="0" destOrd="0" presId="urn:microsoft.com/office/officeart/2005/8/layout/hierarchy3"/>
    <dgm:cxn modelId="{D704531D-7540-46F2-9667-6C4CD781D084}" type="presParOf" srcId="{DC04EA46-7471-40D1-B89A-AE5CCE2B4D29}" destId="{4A735514-02FF-46EE-B242-516856F1ADB1}" srcOrd="1" destOrd="0" presId="urn:microsoft.com/office/officeart/2005/8/layout/hierarchy3"/>
    <dgm:cxn modelId="{291D86A0-44E1-4BB8-8FEA-70A4565B23A6}" type="presParOf" srcId="{99977334-2E16-472D-8820-7732B6C0DC6E}" destId="{E7BFF759-5F32-41C6-9E74-635B4E3B4829}" srcOrd="1" destOrd="0" presId="urn:microsoft.com/office/officeart/2005/8/layout/hierarchy3"/>
    <dgm:cxn modelId="{3D8A3B81-BF10-4E3C-B114-77944C5856E0}" type="presParOf" srcId="{E7BFF759-5F32-41C6-9E74-635B4E3B4829}" destId="{C7B23DA5-C40E-4709-8B08-D3EF8DF46ED3}" srcOrd="0" destOrd="0" presId="urn:microsoft.com/office/officeart/2005/8/layout/hierarchy3"/>
    <dgm:cxn modelId="{2EDBBE99-3175-4605-B44C-E340A8F895F1}" type="presParOf" srcId="{E7BFF759-5F32-41C6-9E74-635B4E3B4829}" destId="{65A248E8-01E4-4577-A730-3C01A8FB3FA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955963-378F-4DD1-9B2E-32987B7FB3FA}" type="doc">
      <dgm:prSet loTypeId="urn:microsoft.com/office/officeart/2005/8/layout/hierarchy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CC1910-38F8-4080-B348-D8E75AF1C621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dirty="0" smtClean="0">
              <a:latin typeface="Arial Black" panose="020B0A04020102020204" pitchFamily="34" charset="0"/>
            </a:rPr>
            <a:t>Сложности населения с формулировкой симптоматики</a:t>
          </a:r>
          <a:endParaRPr lang="ru-RU" sz="2000" dirty="0">
            <a:latin typeface="Arial Black" panose="020B0A04020102020204" pitchFamily="34" charset="0"/>
          </a:endParaRPr>
        </a:p>
      </dgm:t>
    </dgm:pt>
    <dgm:pt modelId="{A03AD40D-A3C7-49F3-ADEB-415A4C42FB46}" type="parTrans" cxnId="{8A29F877-E78F-4E5B-80D2-E284390B9764}">
      <dgm:prSet/>
      <dgm:spPr/>
      <dgm:t>
        <a:bodyPr/>
        <a:lstStyle/>
        <a:p>
          <a:endParaRPr lang="ru-RU"/>
        </a:p>
      </dgm:t>
    </dgm:pt>
    <dgm:pt modelId="{180E82C9-AD3D-4A7E-B2B1-4D20434A86DD}" type="sibTrans" cxnId="{8A29F877-E78F-4E5B-80D2-E284390B9764}">
      <dgm:prSet/>
      <dgm:spPr/>
      <dgm:t>
        <a:bodyPr/>
        <a:lstStyle/>
        <a:p>
          <a:endParaRPr lang="ru-RU"/>
        </a:p>
      </dgm:t>
    </dgm:pt>
    <dgm:pt modelId="{07DE8DBC-3785-4A0B-984E-BEA2DE224C36}">
      <dgm:prSet phldrT="[Текст]" custT="1"/>
      <dgm:spPr>
        <a:ln w="9525">
          <a:solidFill>
            <a:srgbClr val="920000"/>
          </a:solidFill>
        </a:ln>
      </dgm:spPr>
      <dgm:t>
        <a:bodyPr/>
        <a:lstStyle/>
        <a:p>
          <a:r>
            <a:rPr lang="ru-RU" sz="2000" dirty="0" smtClean="0">
              <a:latin typeface="Bookman Old Style" panose="02050604050505020204" pitchFamily="18" charset="0"/>
            </a:rPr>
            <a:t>Список и выбор готовых симптомов с базы диспетчера</a:t>
          </a:r>
          <a:endParaRPr lang="ru-RU" sz="2000" dirty="0">
            <a:latin typeface="Bookman Old Style" panose="02050604050505020204" pitchFamily="18" charset="0"/>
          </a:endParaRPr>
        </a:p>
      </dgm:t>
    </dgm:pt>
    <dgm:pt modelId="{10C78891-D94D-4B66-B293-80BB0FAFC832}" type="parTrans" cxnId="{5AB74174-F23B-4741-963E-6CEC6D610221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BBD4A677-7A26-45E2-B96C-8B46BDD3DD8C}" type="sibTrans" cxnId="{5AB74174-F23B-4741-963E-6CEC6D610221}">
      <dgm:prSet/>
      <dgm:spPr/>
      <dgm:t>
        <a:bodyPr/>
        <a:lstStyle/>
        <a:p>
          <a:endParaRPr lang="ru-RU"/>
        </a:p>
      </dgm:t>
    </dgm:pt>
    <dgm:pt modelId="{99E26A04-2EFE-4B69-80CA-5481F0397107}" type="pres">
      <dgm:prSet presAssocID="{AE955963-378F-4DD1-9B2E-32987B7FB3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B554433-D92C-4C18-8897-F4897B8401DD}" type="pres">
      <dgm:prSet presAssocID="{26CC1910-38F8-4080-B348-D8E75AF1C621}" presName="root" presStyleCnt="0"/>
      <dgm:spPr/>
    </dgm:pt>
    <dgm:pt modelId="{A9F33BB1-DC08-4E9F-8172-DDD7B425B874}" type="pres">
      <dgm:prSet presAssocID="{26CC1910-38F8-4080-B348-D8E75AF1C621}" presName="rootComposite" presStyleCnt="0"/>
      <dgm:spPr/>
    </dgm:pt>
    <dgm:pt modelId="{CC54EE77-4B37-4E19-9CFC-814F541728FB}" type="pres">
      <dgm:prSet presAssocID="{26CC1910-38F8-4080-B348-D8E75AF1C621}" presName="rootText" presStyleLbl="node1" presStyleIdx="0" presStyleCnt="1" custScaleX="77034" custScaleY="73056" custLinFactNeighborX="12435" custLinFactNeighborY="-15440"/>
      <dgm:spPr/>
      <dgm:t>
        <a:bodyPr/>
        <a:lstStyle/>
        <a:p>
          <a:endParaRPr lang="ru-RU"/>
        </a:p>
      </dgm:t>
    </dgm:pt>
    <dgm:pt modelId="{8AE33444-DA84-40A6-B09B-E4A3D453701E}" type="pres">
      <dgm:prSet presAssocID="{26CC1910-38F8-4080-B348-D8E75AF1C621}" presName="rootConnector" presStyleLbl="node1" presStyleIdx="0" presStyleCnt="1"/>
      <dgm:spPr/>
      <dgm:t>
        <a:bodyPr/>
        <a:lstStyle/>
        <a:p>
          <a:endParaRPr lang="ru-RU"/>
        </a:p>
      </dgm:t>
    </dgm:pt>
    <dgm:pt modelId="{1B2E21D6-4A64-4F40-969D-EAF79BD00556}" type="pres">
      <dgm:prSet presAssocID="{26CC1910-38F8-4080-B348-D8E75AF1C621}" presName="childShape" presStyleCnt="0"/>
      <dgm:spPr/>
    </dgm:pt>
    <dgm:pt modelId="{AF65044A-84EE-41D5-BD4B-099E1C32E044}" type="pres">
      <dgm:prSet presAssocID="{10C78891-D94D-4B66-B293-80BB0FAFC832}" presName="Name13" presStyleLbl="parChTrans1D2" presStyleIdx="0" presStyleCnt="1"/>
      <dgm:spPr/>
      <dgm:t>
        <a:bodyPr/>
        <a:lstStyle/>
        <a:p>
          <a:endParaRPr lang="ru-RU"/>
        </a:p>
      </dgm:t>
    </dgm:pt>
    <dgm:pt modelId="{922D8ABD-B6C5-4BB2-8D64-158DF46B9D07}" type="pres">
      <dgm:prSet presAssocID="{07DE8DBC-3785-4A0B-984E-BEA2DE224C36}" presName="childText" presStyleLbl="bgAcc1" presStyleIdx="0" presStyleCnt="1" custScaleX="72767" custScaleY="72358" custLinFactX="71096" custLinFactNeighborX="10000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43E10E-33E0-4ECC-95BA-EAB1F9F173C6}" type="presOf" srcId="{26CC1910-38F8-4080-B348-D8E75AF1C621}" destId="{CC54EE77-4B37-4E19-9CFC-814F541728FB}" srcOrd="0" destOrd="0" presId="urn:microsoft.com/office/officeart/2005/8/layout/hierarchy3"/>
    <dgm:cxn modelId="{B0A29F12-ADB8-4C8B-8303-D0A9AB61BCE5}" type="presOf" srcId="{AE955963-378F-4DD1-9B2E-32987B7FB3FA}" destId="{99E26A04-2EFE-4B69-80CA-5481F0397107}" srcOrd="0" destOrd="0" presId="urn:microsoft.com/office/officeart/2005/8/layout/hierarchy3"/>
    <dgm:cxn modelId="{9C215BEF-8780-4C44-97AD-AB959BCB9291}" type="presOf" srcId="{10C78891-D94D-4B66-B293-80BB0FAFC832}" destId="{AF65044A-84EE-41D5-BD4B-099E1C32E044}" srcOrd="0" destOrd="0" presId="urn:microsoft.com/office/officeart/2005/8/layout/hierarchy3"/>
    <dgm:cxn modelId="{5AB74174-F23B-4741-963E-6CEC6D610221}" srcId="{26CC1910-38F8-4080-B348-D8E75AF1C621}" destId="{07DE8DBC-3785-4A0B-984E-BEA2DE224C36}" srcOrd="0" destOrd="0" parTransId="{10C78891-D94D-4B66-B293-80BB0FAFC832}" sibTransId="{BBD4A677-7A26-45E2-B96C-8B46BDD3DD8C}"/>
    <dgm:cxn modelId="{9C63BC21-8122-4493-B184-313586A51138}" type="presOf" srcId="{07DE8DBC-3785-4A0B-984E-BEA2DE224C36}" destId="{922D8ABD-B6C5-4BB2-8D64-158DF46B9D07}" srcOrd="0" destOrd="0" presId="urn:microsoft.com/office/officeart/2005/8/layout/hierarchy3"/>
    <dgm:cxn modelId="{9BB176FB-601F-48E1-9E7A-5AD392646A26}" type="presOf" srcId="{26CC1910-38F8-4080-B348-D8E75AF1C621}" destId="{8AE33444-DA84-40A6-B09B-E4A3D453701E}" srcOrd="1" destOrd="0" presId="urn:microsoft.com/office/officeart/2005/8/layout/hierarchy3"/>
    <dgm:cxn modelId="{8A29F877-E78F-4E5B-80D2-E284390B9764}" srcId="{AE955963-378F-4DD1-9B2E-32987B7FB3FA}" destId="{26CC1910-38F8-4080-B348-D8E75AF1C621}" srcOrd="0" destOrd="0" parTransId="{A03AD40D-A3C7-49F3-ADEB-415A4C42FB46}" sibTransId="{180E82C9-AD3D-4A7E-B2B1-4D20434A86DD}"/>
    <dgm:cxn modelId="{00830B98-9016-4949-8913-5BFD67CF62BD}" type="presParOf" srcId="{99E26A04-2EFE-4B69-80CA-5481F0397107}" destId="{8B554433-D92C-4C18-8897-F4897B8401DD}" srcOrd="0" destOrd="0" presId="urn:microsoft.com/office/officeart/2005/8/layout/hierarchy3"/>
    <dgm:cxn modelId="{AE40F644-2ABB-4B12-8DA6-DDFF481B4EE9}" type="presParOf" srcId="{8B554433-D92C-4C18-8897-F4897B8401DD}" destId="{A9F33BB1-DC08-4E9F-8172-DDD7B425B874}" srcOrd="0" destOrd="0" presId="urn:microsoft.com/office/officeart/2005/8/layout/hierarchy3"/>
    <dgm:cxn modelId="{4E186B3D-24F9-4B47-AC86-418ACF8097F0}" type="presParOf" srcId="{A9F33BB1-DC08-4E9F-8172-DDD7B425B874}" destId="{CC54EE77-4B37-4E19-9CFC-814F541728FB}" srcOrd="0" destOrd="0" presId="urn:microsoft.com/office/officeart/2005/8/layout/hierarchy3"/>
    <dgm:cxn modelId="{93739A30-E69D-4EA6-B3F8-E6FB5C2F8F72}" type="presParOf" srcId="{A9F33BB1-DC08-4E9F-8172-DDD7B425B874}" destId="{8AE33444-DA84-40A6-B09B-E4A3D453701E}" srcOrd="1" destOrd="0" presId="urn:microsoft.com/office/officeart/2005/8/layout/hierarchy3"/>
    <dgm:cxn modelId="{81501642-D945-4A4F-A404-68C2FB763E8F}" type="presParOf" srcId="{8B554433-D92C-4C18-8897-F4897B8401DD}" destId="{1B2E21D6-4A64-4F40-969D-EAF79BD00556}" srcOrd="1" destOrd="0" presId="urn:microsoft.com/office/officeart/2005/8/layout/hierarchy3"/>
    <dgm:cxn modelId="{7EC979D2-DA4E-4575-BE46-07FADBE69C95}" type="presParOf" srcId="{1B2E21D6-4A64-4F40-969D-EAF79BD00556}" destId="{AF65044A-84EE-41D5-BD4B-099E1C32E044}" srcOrd="0" destOrd="0" presId="urn:microsoft.com/office/officeart/2005/8/layout/hierarchy3"/>
    <dgm:cxn modelId="{796A9403-FC35-4BB2-8D3F-E2A78DBA13EB}" type="presParOf" srcId="{1B2E21D6-4A64-4F40-969D-EAF79BD00556}" destId="{922D8ABD-B6C5-4BB2-8D64-158DF46B9D0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955963-378F-4DD1-9B2E-32987B7FB3FA}" type="doc">
      <dgm:prSet loTypeId="urn:microsoft.com/office/officeart/2005/8/layout/hierarchy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47CABD-5935-425A-BC21-9318043FE9B9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dirty="0" smtClean="0">
              <a:latin typeface="Arial Black" panose="020B0A04020102020204" pitchFamily="34" charset="0"/>
            </a:rPr>
            <a:t>Незнание правильного номера вызова скорой помощи</a:t>
          </a:r>
          <a:endParaRPr lang="ru-RU" sz="2000" dirty="0">
            <a:latin typeface="Arial Black" panose="020B0A04020102020204" pitchFamily="34" charset="0"/>
          </a:endParaRPr>
        </a:p>
      </dgm:t>
    </dgm:pt>
    <dgm:pt modelId="{928C30ED-2B79-466D-B690-865BD0D8A595}" type="parTrans" cxnId="{97D00E6A-C975-4B57-870C-D3626447EA0F}">
      <dgm:prSet/>
      <dgm:spPr/>
      <dgm:t>
        <a:bodyPr/>
        <a:lstStyle/>
        <a:p>
          <a:endParaRPr lang="ru-RU"/>
        </a:p>
      </dgm:t>
    </dgm:pt>
    <dgm:pt modelId="{9517DCD0-BF2E-4849-8671-57DF3B83EA44}" type="sibTrans" cxnId="{97D00E6A-C975-4B57-870C-D3626447EA0F}">
      <dgm:prSet/>
      <dgm:spPr/>
      <dgm:t>
        <a:bodyPr/>
        <a:lstStyle/>
        <a:p>
          <a:endParaRPr lang="ru-RU"/>
        </a:p>
      </dgm:t>
    </dgm:pt>
    <dgm:pt modelId="{9A959F80-8E2A-4EE3-9566-768E9D69AD7B}">
      <dgm:prSet phldrT="[Текст]" custT="1"/>
      <dgm:spPr>
        <a:ln>
          <a:solidFill>
            <a:srgbClr val="920000"/>
          </a:solidFill>
        </a:ln>
      </dgm:spPr>
      <dgm:t>
        <a:bodyPr/>
        <a:lstStyle/>
        <a:p>
          <a:r>
            <a:rPr lang="ru-RU" sz="2000" dirty="0" smtClean="0">
              <a:latin typeface="Bookman Old Style" panose="02050604050505020204" pitchFamily="18" charset="0"/>
            </a:rPr>
            <a:t>Кнопка, соединяющая с единым номером вызова скорой</a:t>
          </a:r>
          <a:endParaRPr lang="ru-RU" sz="2000" dirty="0">
            <a:latin typeface="Bookman Old Style" panose="02050604050505020204" pitchFamily="18" charset="0"/>
          </a:endParaRPr>
        </a:p>
      </dgm:t>
    </dgm:pt>
    <dgm:pt modelId="{D0A916A0-FC6F-46AA-833E-AC5E8DF290B4}" type="parTrans" cxnId="{3BFD70F2-BCC7-4D99-B214-26BC7D680385}">
      <dgm:prSet/>
      <dgm:spPr>
        <a:ln>
          <a:solidFill>
            <a:srgbClr val="920000"/>
          </a:solidFill>
        </a:ln>
      </dgm:spPr>
      <dgm:t>
        <a:bodyPr/>
        <a:lstStyle/>
        <a:p>
          <a:endParaRPr lang="ru-RU"/>
        </a:p>
      </dgm:t>
    </dgm:pt>
    <dgm:pt modelId="{49D70DA9-2D92-4C6E-B311-A104F88B4581}" type="sibTrans" cxnId="{3BFD70F2-BCC7-4D99-B214-26BC7D680385}">
      <dgm:prSet/>
      <dgm:spPr/>
      <dgm:t>
        <a:bodyPr/>
        <a:lstStyle/>
        <a:p>
          <a:endParaRPr lang="ru-RU"/>
        </a:p>
      </dgm:t>
    </dgm:pt>
    <dgm:pt modelId="{99E26A04-2EFE-4B69-80CA-5481F0397107}" type="pres">
      <dgm:prSet presAssocID="{AE955963-378F-4DD1-9B2E-32987B7FB3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9977334-2E16-472D-8820-7732B6C0DC6E}" type="pres">
      <dgm:prSet presAssocID="{EF47CABD-5935-425A-BC21-9318043FE9B9}" presName="root" presStyleCnt="0"/>
      <dgm:spPr/>
    </dgm:pt>
    <dgm:pt modelId="{DC04EA46-7471-40D1-B89A-AE5CCE2B4D29}" type="pres">
      <dgm:prSet presAssocID="{EF47CABD-5935-425A-BC21-9318043FE9B9}" presName="rootComposite" presStyleCnt="0"/>
      <dgm:spPr/>
    </dgm:pt>
    <dgm:pt modelId="{E8023275-39CA-4FE6-9555-5E5CF7C94EFC}" type="pres">
      <dgm:prSet presAssocID="{EF47CABD-5935-425A-BC21-9318043FE9B9}" presName="rootText" presStyleLbl="node1" presStyleIdx="0" presStyleCnt="1" custScaleX="85412" custScaleY="80440" custLinFactNeighborX="-7294" custLinFactNeighborY="-29160"/>
      <dgm:spPr/>
      <dgm:t>
        <a:bodyPr/>
        <a:lstStyle/>
        <a:p>
          <a:endParaRPr lang="ru-RU"/>
        </a:p>
      </dgm:t>
    </dgm:pt>
    <dgm:pt modelId="{4A735514-02FF-46EE-B242-516856F1ADB1}" type="pres">
      <dgm:prSet presAssocID="{EF47CABD-5935-425A-BC21-9318043FE9B9}" presName="rootConnector" presStyleLbl="node1" presStyleIdx="0" presStyleCnt="1"/>
      <dgm:spPr/>
      <dgm:t>
        <a:bodyPr/>
        <a:lstStyle/>
        <a:p>
          <a:endParaRPr lang="ru-RU"/>
        </a:p>
      </dgm:t>
    </dgm:pt>
    <dgm:pt modelId="{E7BFF759-5F32-41C6-9E74-635B4E3B4829}" type="pres">
      <dgm:prSet presAssocID="{EF47CABD-5935-425A-BC21-9318043FE9B9}" presName="childShape" presStyleCnt="0"/>
      <dgm:spPr/>
    </dgm:pt>
    <dgm:pt modelId="{C7B23DA5-C40E-4709-8B08-D3EF8DF46ED3}" type="pres">
      <dgm:prSet presAssocID="{D0A916A0-FC6F-46AA-833E-AC5E8DF290B4}" presName="Name13" presStyleLbl="parChTrans1D2" presStyleIdx="0" presStyleCnt="1"/>
      <dgm:spPr/>
      <dgm:t>
        <a:bodyPr/>
        <a:lstStyle/>
        <a:p>
          <a:endParaRPr lang="ru-RU"/>
        </a:p>
      </dgm:t>
    </dgm:pt>
    <dgm:pt modelId="{65A248E8-01E4-4577-A730-3C01A8FB3FAE}" type="pres">
      <dgm:prSet presAssocID="{9A959F80-8E2A-4EE3-9566-768E9D69AD7B}" presName="childText" presStyleLbl="bgAcc1" presStyleIdx="0" presStyleCnt="1" custScaleX="73948" custScaleY="75838" custLinFactNeighborX="-4196" custLinFactNeighborY="-9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AABCC1-208D-4E17-8B75-40A5DE67A327}" type="presOf" srcId="{EF47CABD-5935-425A-BC21-9318043FE9B9}" destId="{E8023275-39CA-4FE6-9555-5E5CF7C94EFC}" srcOrd="0" destOrd="0" presId="urn:microsoft.com/office/officeart/2005/8/layout/hierarchy3"/>
    <dgm:cxn modelId="{B0A29F12-ADB8-4C8B-8303-D0A9AB61BCE5}" type="presOf" srcId="{AE955963-378F-4DD1-9B2E-32987B7FB3FA}" destId="{99E26A04-2EFE-4B69-80CA-5481F0397107}" srcOrd="0" destOrd="0" presId="urn:microsoft.com/office/officeart/2005/8/layout/hierarchy3"/>
    <dgm:cxn modelId="{B413E395-DE33-4B62-A4AE-219664B82CD6}" type="presOf" srcId="{D0A916A0-FC6F-46AA-833E-AC5E8DF290B4}" destId="{C7B23DA5-C40E-4709-8B08-D3EF8DF46ED3}" srcOrd="0" destOrd="0" presId="urn:microsoft.com/office/officeart/2005/8/layout/hierarchy3"/>
    <dgm:cxn modelId="{7B7A1AEC-853C-48C6-8A85-5E7DD3987913}" type="presOf" srcId="{EF47CABD-5935-425A-BC21-9318043FE9B9}" destId="{4A735514-02FF-46EE-B242-516856F1ADB1}" srcOrd="1" destOrd="0" presId="urn:microsoft.com/office/officeart/2005/8/layout/hierarchy3"/>
    <dgm:cxn modelId="{97D00E6A-C975-4B57-870C-D3626447EA0F}" srcId="{AE955963-378F-4DD1-9B2E-32987B7FB3FA}" destId="{EF47CABD-5935-425A-BC21-9318043FE9B9}" srcOrd="0" destOrd="0" parTransId="{928C30ED-2B79-466D-B690-865BD0D8A595}" sibTransId="{9517DCD0-BF2E-4849-8671-57DF3B83EA44}"/>
    <dgm:cxn modelId="{3BFD70F2-BCC7-4D99-B214-26BC7D680385}" srcId="{EF47CABD-5935-425A-BC21-9318043FE9B9}" destId="{9A959F80-8E2A-4EE3-9566-768E9D69AD7B}" srcOrd="0" destOrd="0" parTransId="{D0A916A0-FC6F-46AA-833E-AC5E8DF290B4}" sibTransId="{49D70DA9-2D92-4C6E-B311-A104F88B4581}"/>
    <dgm:cxn modelId="{62CD3808-FDEB-4C45-8D17-0C8324F83365}" type="presOf" srcId="{9A959F80-8E2A-4EE3-9566-768E9D69AD7B}" destId="{65A248E8-01E4-4577-A730-3C01A8FB3FAE}" srcOrd="0" destOrd="0" presId="urn:microsoft.com/office/officeart/2005/8/layout/hierarchy3"/>
    <dgm:cxn modelId="{8CAC128F-8147-41EE-A5CA-3720DD186940}" type="presParOf" srcId="{99E26A04-2EFE-4B69-80CA-5481F0397107}" destId="{99977334-2E16-472D-8820-7732B6C0DC6E}" srcOrd="0" destOrd="0" presId="urn:microsoft.com/office/officeart/2005/8/layout/hierarchy3"/>
    <dgm:cxn modelId="{A139C050-694A-4C74-8D6B-DB558BA49498}" type="presParOf" srcId="{99977334-2E16-472D-8820-7732B6C0DC6E}" destId="{DC04EA46-7471-40D1-B89A-AE5CCE2B4D29}" srcOrd="0" destOrd="0" presId="urn:microsoft.com/office/officeart/2005/8/layout/hierarchy3"/>
    <dgm:cxn modelId="{629BD5F3-FA7F-4AD8-AC68-84E1E6B1D27F}" type="presParOf" srcId="{DC04EA46-7471-40D1-B89A-AE5CCE2B4D29}" destId="{E8023275-39CA-4FE6-9555-5E5CF7C94EFC}" srcOrd="0" destOrd="0" presId="urn:microsoft.com/office/officeart/2005/8/layout/hierarchy3"/>
    <dgm:cxn modelId="{D704531D-7540-46F2-9667-6C4CD781D084}" type="presParOf" srcId="{DC04EA46-7471-40D1-B89A-AE5CCE2B4D29}" destId="{4A735514-02FF-46EE-B242-516856F1ADB1}" srcOrd="1" destOrd="0" presId="urn:microsoft.com/office/officeart/2005/8/layout/hierarchy3"/>
    <dgm:cxn modelId="{291D86A0-44E1-4BB8-8FEA-70A4565B23A6}" type="presParOf" srcId="{99977334-2E16-472D-8820-7732B6C0DC6E}" destId="{E7BFF759-5F32-41C6-9E74-635B4E3B4829}" srcOrd="1" destOrd="0" presId="urn:microsoft.com/office/officeart/2005/8/layout/hierarchy3"/>
    <dgm:cxn modelId="{3D8A3B81-BF10-4E3C-B114-77944C5856E0}" type="presParOf" srcId="{E7BFF759-5F32-41C6-9E74-635B4E3B4829}" destId="{C7B23DA5-C40E-4709-8B08-D3EF8DF46ED3}" srcOrd="0" destOrd="0" presId="urn:microsoft.com/office/officeart/2005/8/layout/hierarchy3"/>
    <dgm:cxn modelId="{2EDBBE99-3175-4605-B44C-E340A8F895F1}" type="presParOf" srcId="{E7BFF759-5F32-41C6-9E74-635B4E3B4829}" destId="{65A248E8-01E4-4577-A730-3C01A8FB3FA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23275-39CA-4FE6-9555-5E5CF7C94EFC}">
      <dsp:nvSpPr>
        <dsp:cNvPr id="0" name=""/>
        <dsp:cNvSpPr/>
      </dsp:nvSpPr>
      <dsp:spPr>
        <a:xfrm>
          <a:off x="0" y="16244"/>
          <a:ext cx="3436722" cy="1510810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Black" panose="020B0A04020102020204" pitchFamily="34" charset="0"/>
            </a:rPr>
            <a:t>Частые звонки с </a:t>
          </a:r>
          <a:r>
            <a:rPr lang="ru-RU" sz="1800" kern="1200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просьбой</a:t>
          </a:r>
          <a:r>
            <a:rPr lang="ru-RU" sz="1800" kern="1200" dirty="0" smtClean="0">
              <a:latin typeface="Arial Black" panose="020B0A04020102020204" pitchFamily="34" charset="0"/>
            </a:rPr>
            <a:t> сообщить о местоположении кареты скорой помощи</a:t>
          </a:r>
          <a:endParaRPr lang="ru-RU" sz="1800" kern="1200" dirty="0">
            <a:latin typeface="Arial Black" panose="020B0A04020102020204" pitchFamily="34" charset="0"/>
          </a:endParaRPr>
        </a:p>
      </dsp:txBody>
      <dsp:txXfrm>
        <a:off x="44250" y="60494"/>
        <a:ext cx="3348222" cy="1422310"/>
      </dsp:txXfrm>
    </dsp:sp>
    <dsp:sp modelId="{C7B23DA5-C40E-4709-8B08-D3EF8DF46ED3}">
      <dsp:nvSpPr>
        <dsp:cNvPr id="0" name=""/>
        <dsp:cNvSpPr/>
      </dsp:nvSpPr>
      <dsp:spPr>
        <a:xfrm>
          <a:off x="343672" y="1527054"/>
          <a:ext cx="453643" cy="850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0132"/>
              </a:lnTo>
              <a:lnTo>
                <a:pt x="453643" y="850132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248E8-01E4-4577-A730-3C01A8FB3FAE}">
      <dsp:nvSpPr>
        <dsp:cNvPr id="0" name=""/>
        <dsp:cNvSpPr/>
      </dsp:nvSpPr>
      <dsp:spPr>
        <a:xfrm>
          <a:off x="797315" y="1801933"/>
          <a:ext cx="2630425" cy="1150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ookman Old Style" panose="02050604050505020204" pitchFamily="18" charset="0"/>
            </a:rPr>
            <a:t>Отслеживание кареты скорой помощи по </a:t>
          </a:r>
          <a:r>
            <a:rPr lang="en-US" sz="2000" kern="1200" dirty="0" smtClean="0">
              <a:latin typeface="Bookman Old Style" panose="02050604050505020204" pitchFamily="18" charset="0"/>
            </a:rPr>
            <a:t>GPS</a:t>
          </a:r>
          <a:r>
            <a:rPr lang="ru-RU" sz="2000" kern="1200" dirty="0" smtClean="0">
              <a:latin typeface="Bookman Old Style" panose="02050604050505020204" pitchFamily="18" charset="0"/>
            </a:rPr>
            <a:t> в приложении</a:t>
          </a:r>
          <a:endParaRPr lang="ru-RU" sz="2000" kern="1200" dirty="0">
            <a:latin typeface="Bookman Old Style" panose="02050604050505020204" pitchFamily="18" charset="0"/>
          </a:endParaRPr>
        </a:p>
      </dsp:txBody>
      <dsp:txXfrm>
        <a:off x="831012" y="1835630"/>
        <a:ext cx="2563031" cy="1083112"/>
      </dsp:txXfrm>
    </dsp:sp>
    <dsp:sp modelId="{DF4D1E0D-D95F-4B5B-86B3-E8FE8B83486B}">
      <dsp:nvSpPr>
        <dsp:cNvPr id="0" name=""/>
        <dsp:cNvSpPr/>
      </dsp:nvSpPr>
      <dsp:spPr>
        <a:xfrm>
          <a:off x="297952" y="1527054"/>
          <a:ext cx="91440" cy="22502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0228"/>
              </a:lnTo>
              <a:lnTo>
                <a:pt x="108651" y="2250228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0ED47-478C-4591-B3A3-447B606C69CB}">
      <dsp:nvSpPr>
        <dsp:cNvPr id="0" name=""/>
        <dsp:cNvSpPr/>
      </dsp:nvSpPr>
      <dsp:spPr>
        <a:xfrm>
          <a:off x="406603" y="3202030"/>
          <a:ext cx="1980030" cy="1150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ookman Old Style" panose="02050604050505020204" pitchFamily="18" charset="0"/>
            </a:rPr>
            <a:t>Указание примерного времени прибытия</a:t>
          </a:r>
          <a:endParaRPr lang="ru-RU" sz="2000" kern="1200" dirty="0">
            <a:latin typeface="Bookman Old Style" panose="02050604050505020204" pitchFamily="18" charset="0"/>
          </a:endParaRPr>
        </a:p>
      </dsp:txBody>
      <dsp:txXfrm>
        <a:off x="440300" y="3235727"/>
        <a:ext cx="1912636" cy="1083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4EE77-4B37-4E19-9CFC-814F541728FB}">
      <dsp:nvSpPr>
        <dsp:cNvPr id="0" name=""/>
        <dsp:cNvSpPr/>
      </dsp:nvSpPr>
      <dsp:spPr>
        <a:xfrm>
          <a:off x="536" y="133231"/>
          <a:ext cx="2638720" cy="1344026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Black" panose="020B0A04020102020204" pitchFamily="34" charset="0"/>
            </a:rPr>
            <a:t>Не могут назвать </a:t>
          </a:r>
          <a:r>
            <a:rPr lang="ru-RU" sz="1800" kern="1200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точное</a:t>
          </a:r>
          <a:r>
            <a:rPr lang="ru-RU" sz="1800" kern="1200" dirty="0" smtClean="0">
              <a:latin typeface="Arial Black" panose="020B0A04020102020204" pitchFamily="34" charset="0"/>
            </a:rPr>
            <a:t> местоположение </a:t>
          </a:r>
          <a:endParaRPr lang="ru-RU" sz="1800" kern="1200" dirty="0">
            <a:latin typeface="Arial Black" panose="020B0A04020102020204" pitchFamily="34" charset="0"/>
          </a:endParaRPr>
        </a:p>
      </dsp:txBody>
      <dsp:txXfrm>
        <a:off x="39901" y="172596"/>
        <a:ext cx="2559990" cy="1265296"/>
      </dsp:txXfrm>
    </dsp:sp>
    <dsp:sp modelId="{AF65044A-84EE-41D5-BD4B-099E1C32E044}">
      <dsp:nvSpPr>
        <dsp:cNvPr id="0" name=""/>
        <dsp:cNvSpPr/>
      </dsp:nvSpPr>
      <dsp:spPr>
        <a:xfrm>
          <a:off x="264408" y="1477258"/>
          <a:ext cx="732261" cy="790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454"/>
              </a:lnTo>
              <a:lnTo>
                <a:pt x="732261" y="790454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2D8ABD-B6C5-4BB2-8D64-158DF46B9D07}">
      <dsp:nvSpPr>
        <dsp:cNvPr id="0" name=""/>
        <dsp:cNvSpPr/>
      </dsp:nvSpPr>
      <dsp:spPr>
        <a:xfrm>
          <a:off x="996670" y="1731032"/>
          <a:ext cx="1880492" cy="10733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Определение </a:t>
          </a:r>
          <a:r>
            <a:rPr lang="ru-RU" sz="2000" kern="1200" dirty="0" err="1" smtClean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геопозиции</a:t>
          </a:r>
          <a:endParaRPr lang="ru-RU" sz="2000" kern="1200" dirty="0">
            <a:latin typeface="Bookman Old Style" panose="02050604050505020204" pitchFamily="18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sp:txBody>
      <dsp:txXfrm>
        <a:off x="1028108" y="1762470"/>
        <a:ext cx="1817616" cy="1010485"/>
      </dsp:txXfrm>
    </dsp:sp>
    <dsp:sp modelId="{0E343633-0198-4CEE-B53C-CBC9879FF8C4}">
      <dsp:nvSpPr>
        <dsp:cNvPr id="0" name=""/>
        <dsp:cNvSpPr/>
      </dsp:nvSpPr>
      <dsp:spPr>
        <a:xfrm>
          <a:off x="264408" y="1477258"/>
          <a:ext cx="263872" cy="2227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7068"/>
              </a:lnTo>
              <a:lnTo>
                <a:pt x="263872" y="2227068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6C208-2C81-419A-A95E-0D141FEBDAD8}">
      <dsp:nvSpPr>
        <dsp:cNvPr id="0" name=""/>
        <dsp:cNvSpPr/>
      </dsp:nvSpPr>
      <dsp:spPr>
        <a:xfrm>
          <a:off x="528280" y="3058168"/>
          <a:ext cx="2470125" cy="1292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Добавление дополнительной информации для диспетчера</a:t>
          </a:r>
          <a:endParaRPr lang="ru-RU" sz="2000" kern="1200" dirty="0">
            <a:latin typeface="Bookman Old Style" panose="02050604050505020204" pitchFamily="18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sp:txBody>
      <dsp:txXfrm>
        <a:off x="566131" y="3096019"/>
        <a:ext cx="2394423" cy="1216616"/>
      </dsp:txXfrm>
    </dsp:sp>
    <dsp:sp modelId="{E8023275-39CA-4FE6-9555-5E5CF7C94EFC}">
      <dsp:nvSpPr>
        <dsp:cNvPr id="0" name=""/>
        <dsp:cNvSpPr/>
      </dsp:nvSpPr>
      <dsp:spPr>
        <a:xfrm>
          <a:off x="3146804" y="133231"/>
          <a:ext cx="2667650" cy="1390863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Black" panose="020B0A04020102020204" pitchFamily="34" charset="0"/>
            </a:rPr>
            <a:t>Допущение </a:t>
          </a:r>
          <a:r>
            <a:rPr lang="ru-RU" sz="1600" kern="1200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диспетчером</a:t>
          </a:r>
          <a:r>
            <a:rPr lang="ru-RU" sz="1600" kern="1200" dirty="0" smtClean="0">
              <a:latin typeface="Arial Black" panose="020B0A04020102020204" pitchFamily="34" charset="0"/>
            </a:rPr>
            <a:t> ошибок в процессе обработки вызова</a:t>
          </a:r>
          <a:endParaRPr lang="ru-RU" sz="1600" kern="1200" dirty="0">
            <a:latin typeface="Arial Black" panose="020B0A04020102020204" pitchFamily="34" charset="0"/>
          </a:endParaRPr>
        </a:p>
      </dsp:txBody>
      <dsp:txXfrm>
        <a:off x="3187541" y="173968"/>
        <a:ext cx="2586176" cy="1309389"/>
      </dsp:txXfrm>
    </dsp:sp>
    <dsp:sp modelId="{C7B23DA5-C40E-4709-8B08-D3EF8DF46ED3}">
      <dsp:nvSpPr>
        <dsp:cNvPr id="0" name=""/>
        <dsp:cNvSpPr/>
      </dsp:nvSpPr>
      <dsp:spPr>
        <a:xfrm>
          <a:off x="3413569" y="1524095"/>
          <a:ext cx="267301" cy="156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318"/>
              </a:lnTo>
              <a:lnTo>
                <a:pt x="267301" y="1562318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248E8-01E4-4577-A730-3C01A8FB3FAE}">
      <dsp:nvSpPr>
        <dsp:cNvPr id="0" name=""/>
        <dsp:cNvSpPr/>
      </dsp:nvSpPr>
      <dsp:spPr>
        <a:xfrm>
          <a:off x="3680871" y="2284685"/>
          <a:ext cx="2318884" cy="16034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Bookman Old Style" panose="02050604050505020204" pitchFamily="18" charset="0"/>
            </a:rPr>
            <a:t>Автозаполнение</a:t>
          </a:r>
          <a:r>
            <a:rPr lang="ru-RU" sz="2000" kern="1200" dirty="0" smtClean="0">
              <a:latin typeface="Bookman Old Style" panose="02050604050505020204" pitchFamily="18" charset="0"/>
            </a:rPr>
            <a:t> вызова по полученным данным с приложения</a:t>
          </a:r>
          <a:endParaRPr lang="ru-RU" sz="2000" kern="1200" dirty="0">
            <a:latin typeface="Bookman Old Style" panose="02050604050505020204" pitchFamily="18" charset="0"/>
          </a:endParaRPr>
        </a:p>
      </dsp:txBody>
      <dsp:txXfrm>
        <a:off x="3727835" y="2331649"/>
        <a:ext cx="2224956" cy="15095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4EE77-4B37-4E19-9CFC-814F541728FB}">
      <dsp:nvSpPr>
        <dsp:cNvPr id="0" name=""/>
        <dsp:cNvSpPr/>
      </dsp:nvSpPr>
      <dsp:spPr>
        <a:xfrm>
          <a:off x="952974" y="0"/>
          <a:ext cx="3196528" cy="1515730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 Black" panose="020B0A04020102020204" pitchFamily="34" charset="0"/>
            </a:rPr>
            <a:t>Сложности населения с формулировкой симптоматики</a:t>
          </a:r>
          <a:endParaRPr lang="ru-RU" sz="2000" kern="1200" dirty="0">
            <a:latin typeface="Arial Black" panose="020B0A04020102020204" pitchFamily="34" charset="0"/>
          </a:endParaRPr>
        </a:p>
      </dsp:txBody>
      <dsp:txXfrm>
        <a:off x="997368" y="44394"/>
        <a:ext cx="3107740" cy="1426942"/>
      </dsp:txXfrm>
    </dsp:sp>
    <dsp:sp modelId="{AF65044A-84EE-41D5-BD4B-099E1C32E044}">
      <dsp:nvSpPr>
        <dsp:cNvPr id="0" name=""/>
        <dsp:cNvSpPr/>
      </dsp:nvSpPr>
      <dsp:spPr>
        <a:xfrm>
          <a:off x="1272627" y="1515730"/>
          <a:ext cx="461300" cy="1380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795"/>
              </a:lnTo>
              <a:lnTo>
                <a:pt x="461300" y="1380795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2D8ABD-B6C5-4BB2-8D64-158DF46B9D07}">
      <dsp:nvSpPr>
        <dsp:cNvPr id="0" name=""/>
        <dsp:cNvSpPr/>
      </dsp:nvSpPr>
      <dsp:spPr>
        <a:xfrm>
          <a:off x="1733927" y="2145901"/>
          <a:ext cx="2415575" cy="1501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ookman Old Style" panose="02050604050505020204" pitchFamily="18" charset="0"/>
            </a:rPr>
            <a:t>Список и выбор готовых симптомов с базы диспетчера</a:t>
          </a:r>
          <a:endParaRPr lang="ru-RU" sz="2000" kern="1200" dirty="0">
            <a:latin typeface="Bookman Old Style" panose="02050604050505020204" pitchFamily="18" charset="0"/>
          </a:endParaRPr>
        </a:p>
      </dsp:txBody>
      <dsp:txXfrm>
        <a:off x="1777897" y="2189871"/>
        <a:ext cx="2327635" cy="14133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23275-39CA-4FE6-9555-5E5CF7C94EFC}">
      <dsp:nvSpPr>
        <dsp:cNvPr id="0" name=""/>
        <dsp:cNvSpPr/>
      </dsp:nvSpPr>
      <dsp:spPr>
        <a:xfrm>
          <a:off x="1803" y="0"/>
          <a:ext cx="3150829" cy="1483706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 Black" panose="020B0A04020102020204" pitchFamily="34" charset="0"/>
            </a:rPr>
            <a:t>Незнание правильного номера вызова скорой помощи</a:t>
          </a:r>
          <a:endParaRPr lang="ru-RU" sz="2000" kern="1200" dirty="0">
            <a:latin typeface="Arial Black" panose="020B0A04020102020204" pitchFamily="34" charset="0"/>
          </a:endParaRPr>
        </a:p>
      </dsp:txBody>
      <dsp:txXfrm>
        <a:off x="45259" y="43456"/>
        <a:ext cx="3063917" cy="1396794"/>
      </dsp:txXfrm>
    </dsp:sp>
    <dsp:sp modelId="{C7B23DA5-C40E-4709-8B08-D3EF8DF46ED3}">
      <dsp:nvSpPr>
        <dsp:cNvPr id="0" name=""/>
        <dsp:cNvSpPr/>
      </dsp:nvSpPr>
      <dsp:spPr>
        <a:xfrm>
          <a:off x="316885" y="1483706"/>
          <a:ext cx="460325" cy="1397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7850"/>
              </a:lnTo>
              <a:lnTo>
                <a:pt x="460325" y="1397850"/>
              </a:lnTo>
            </a:path>
          </a:pathLst>
        </a:custGeom>
        <a:noFill/>
        <a:ln w="1270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248E8-01E4-4577-A730-3C01A8FB3FAE}">
      <dsp:nvSpPr>
        <dsp:cNvPr id="0" name=""/>
        <dsp:cNvSpPr/>
      </dsp:nvSpPr>
      <dsp:spPr>
        <a:xfrm>
          <a:off x="777211" y="2182145"/>
          <a:ext cx="2182339" cy="13988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920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ookman Old Style" panose="02050604050505020204" pitchFamily="18" charset="0"/>
            </a:rPr>
            <a:t>Кнопка, соединяющая с единым номером вызова скорой</a:t>
          </a:r>
          <a:endParaRPr lang="ru-RU" sz="2000" kern="1200" dirty="0">
            <a:latin typeface="Bookman Old Style" panose="02050604050505020204" pitchFamily="18" charset="0"/>
          </a:endParaRPr>
        </a:p>
      </dsp:txBody>
      <dsp:txXfrm>
        <a:off x="818181" y="2223115"/>
        <a:ext cx="2100399" cy="1316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6568385" cy="5136429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0.19106</cdr:x>
      <cdr:y>0.39734</cdr:y>
    </cdr:from>
    <cdr:to>
      <cdr:x>0.28485</cdr:x>
      <cdr:y>0.45732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77257" y="1846217"/>
          <a:ext cx="627017" cy="2786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67,9%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0.32371</cdr:x>
      <cdr:y>0.44295</cdr:y>
    </cdr:from>
    <cdr:to>
      <cdr:x>0.42271</cdr:x>
      <cdr:y>0.48751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64113" y="2058126"/>
          <a:ext cx="661851" cy="207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60,4%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0.65219</cdr:x>
      <cdr:y>0.22592</cdr:y>
    </cdr:from>
    <cdr:to>
      <cdr:x>0.74061</cdr:x>
      <cdr:y>0.28332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60092" y="1049735"/>
          <a:ext cx="591126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93,8%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DAA57-5A9D-4441-AFA8-E44693F3E203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B7FE0-1D09-489D-8A97-5F7FAF85AB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22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B7FE0-1D09-489D-8A97-5F7FAF85AB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03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77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37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33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58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21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9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96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482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6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71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89296-BC7E-47B0-B865-26A7E72F8431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AD023-0215-4A54-A4E9-8504C183A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4.googleusercontent.com/0teeQLbT3NxchHBWmYA13IzwML7jGw0vbT5eBChvsEPNW0uAgrmNhGmHeNCEkpceTvf3zB3gsNY7g5kLlDzAXdbQnMw68P0VfqJY3fNPZgVGxOYDnoBtHeB7n-yKdxM4SdHE39PKu7DWvQUgt_7YMraTIM9Y2cWfruRbz2lUQJ_UuuBPYl7qu65MkaYNIn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96" y="248446"/>
            <a:ext cx="2528890" cy="132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FclieWTyXcaTdEKyUMRVubAIh9fmlWlQqfazQR63kzrOjtr61Vpkr8efK18mh98Yc-DstNcN11cXu_Qn1Z6We3FJPSVyPymzKHNL5mUpAtBjSnadzHTUmahHRdzmO1k2ohSCdtVFaXbqNRro5PlGjMskJZnzhh1N4Xcc3s_zsPmw4btgHV1IfK04hpM-UZ_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472" y="1"/>
            <a:ext cx="2105860" cy="172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vriqDVEwCnf6ev3r023U3u4lXUmpi4HvPwWemWtb-QW1pfQfGmkHEw44ACozW3Xf6uCSh-ggkA9BvDr1drj6ZDMVZ1_Wx-N3vfM-WyEyw8vR33EdNF3EslThGYlq3_y9h0GFN9Yeoe9I0iOCQZe-a8hKFWtV32m12rcmSMRbyKibp3RoU9lNFkAHu_klUko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318" y="78930"/>
            <a:ext cx="1645699" cy="16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4.googleusercontent.com/5T-RUdFTN16g-dSmKSybmVlZhhDSJ_uEPWGibr2Y9hcyL7Jfz5l6r00RGLXy4Wkx9rIi80VtwVWz3NYQ7VKMemMd4jxxExi13E5Neb_NpCotkF-oRLGSG7-EDR5SB9tWXcw2LAEbSXBRbD-QuoP6Uim0OdD6NB0mIGyM_gF-tk6yUJsFMnxUGXoL1sqpaSy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003" y="320263"/>
            <a:ext cx="2370233" cy="117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" t="404" r="44546" b="-404"/>
          <a:stretch/>
        </p:blipFill>
        <p:spPr>
          <a:xfrm>
            <a:off x="-749434" y="-1"/>
            <a:ext cx="6668654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16332" y="3073052"/>
            <a:ext cx="6819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Bookman Old Style" panose="02050604050505020204" pitchFamily="18" charset="0"/>
              </a:rPr>
              <a:t>СКОРАЯ.КРЫМ</a:t>
            </a:r>
            <a:endParaRPr lang="ru-RU" sz="6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2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араллелограмм 3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71599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Актуальность проекта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1091" y="1628605"/>
            <a:ext cx="11129818" cy="44986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dirty="0" smtClean="0"/>
              <a:t>  </a:t>
            </a:r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Мобильное приложение «</a:t>
            </a:r>
            <a:r>
              <a:rPr lang="ru-RU" sz="2800" dirty="0" err="1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Скорая.Крым</a:t>
            </a:r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» </a:t>
            </a:r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позволит </a:t>
            </a:r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диспетчеру СМП Республики Крым и города Севастополя отследить </a:t>
            </a:r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точную </a:t>
            </a:r>
            <a:r>
              <a:rPr lang="ru-RU" sz="28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геопозицию</a:t>
            </a:r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человека</a:t>
            </a:r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который вызвал скорую помощь через приложение, и </a:t>
            </a:r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получить его личные данные с синхронизацией </a:t>
            </a:r>
            <a:r>
              <a:rPr lang="ru-RU" sz="28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Госуслуг</a:t>
            </a:r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которые он указал заранее, что поможет ускорить обработку вызова.   </a:t>
            </a:r>
          </a:p>
          <a:p>
            <a:r>
              <a:rPr lang="ru-RU" sz="28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</a:p>
          <a:p>
            <a:pPr>
              <a:lnSpc>
                <a:spcPts val="35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Подобных работающих приложений нет на территории Республики Крым и Южного Федерального округа.</a:t>
            </a:r>
          </a:p>
          <a:p>
            <a:endParaRPr lang="ru-RU" sz="3200" b="1" dirty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858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71599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Актуальность проекта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8182" y="435735"/>
            <a:ext cx="61434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ВЫЗОВЫ СКОРОЙ </a:t>
            </a:r>
            <a:r>
              <a:rPr lang="ru-RU" sz="24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 </a:t>
            </a:r>
            <a:r>
              <a:rPr lang="ru-RU" sz="24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03 </a:t>
            </a:r>
            <a:r>
              <a:rPr lang="ru-RU" sz="24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И 112</a:t>
            </a:r>
          </a:p>
          <a:p>
            <a:pPr algn="ctr"/>
            <a:r>
              <a:rPr lang="ru-RU" sz="24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 РЕСПУБЛИКЕ КРЫМ</a:t>
            </a:r>
          </a:p>
          <a:p>
            <a:pPr algn="ctr"/>
            <a:r>
              <a:rPr lang="ru-RU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 состоянию на сутки 26.10.2022г</a:t>
            </a:r>
            <a:endParaRPr lang="ru-RU" sz="2000" b="1" dirty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38700248"/>
              </p:ext>
            </p:extLst>
          </p:nvPr>
        </p:nvGraphicFramePr>
        <p:xfrm>
          <a:off x="2135777" y="1619002"/>
          <a:ext cx="6568385" cy="5136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021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71599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Актуальность проекта</a:t>
            </a:r>
            <a:endParaRPr lang="ru-RU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/>
        </p:nvSpPr>
        <p:spPr bwMode="auto">
          <a:xfrm>
            <a:off x="4238262" y="383093"/>
            <a:ext cx="8754926" cy="83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400" b="1" dirty="0" smtClean="0">
                <a:latin typeface="Bookman Old Style" panose="02050604050505020204" pitchFamily="18" charset="0"/>
              </a:rPr>
              <a:t>РЕСПУБЛИКА КРЫМ </a:t>
            </a:r>
            <a:br>
              <a:rPr lang="ru-RU" sz="2400" b="1" dirty="0" smtClean="0">
                <a:latin typeface="Bookman Old Style" panose="02050604050505020204" pitchFamily="18" charset="0"/>
              </a:rPr>
            </a:br>
            <a:r>
              <a:rPr lang="ru-RU" sz="2400" b="1" dirty="0" smtClean="0">
                <a:latin typeface="Bookman Old Style" panose="02050604050505020204" pitchFamily="18" charset="0"/>
              </a:rPr>
              <a:t>РАБОТА СМП в 2022 году</a:t>
            </a:r>
            <a:br>
              <a:rPr lang="ru-RU" sz="2400" b="1" dirty="0" smtClean="0">
                <a:latin typeface="Bookman Old Style" panose="02050604050505020204" pitchFamily="18" charset="0"/>
              </a:rPr>
            </a:br>
            <a:r>
              <a:rPr lang="ru-RU" sz="2400" b="1" dirty="0" smtClean="0">
                <a:latin typeface="Bookman Old Style" panose="02050604050505020204" pitchFamily="18" charset="0"/>
              </a:rPr>
              <a:t> и по состоянию на 24.10.2022г</a:t>
            </a:r>
            <a:endParaRPr lang="ru-RU" sz="2800" dirty="0" smtClean="0">
              <a:latin typeface="Bookman Old Style" panose="020506040505050202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 bwMode="auto">
          <a:xfrm>
            <a:off x="870036" y="6114016"/>
            <a:ext cx="4902690" cy="316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ru-RU" sz="1400" dirty="0"/>
              <a:t>                 </a:t>
            </a:r>
            <a:r>
              <a:rPr lang="ru-RU" sz="1400" b="1" dirty="0">
                <a:solidFill>
                  <a:srgbClr val="FF0000"/>
                </a:solidFill>
                <a:latin typeface="Calibri" pitchFamily="34" charset="0"/>
              </a:rPr>
              <a:t>2022 год                        </a:t>
            </a:r>
            <a:r>
              <a:rPr lang="ru-RU" sz="1400" b="1" dirty="0" smtClean="0">
                <a:solidFill>
                  <a:srgbClr val="FF0000"/>
                </a:solidFill>
              </a:rPr>
              <a:t>17</a:t>
            </a:r>
            <a:r>
              <a:rPr lang="ru-RU" sz="1400" b="1" dirty="0" smtClean="0">
                <a:solidFill>
                  <a:srgbClr val="FF0000"/>
                </a:solidFill>
                <a:latin typeface="Calibri" pitchFamily="34" charset="0"/>
              </a:rPr>
              <a:t>.</a:t>
            </a:r>
            <a:r>
              <a:rPr lang="ru-RU" sz="1400" b="1" dirty="0" smtClean="0">
                <a:solidFill>
                  <a:srgbClr val="FF0000"/>
                </a:solidFill>
              </a:rPr>
              <a:t>10</a:t>
            </a:r>
            <a:r>
              <a:rPr lang="ru-RU" sz="1400" b="1" dirty="0" smtClean="0">
                <a:solidFill>
                  <a:srgbClr val="FF0000"/>
                </a:solidFill>
                <a:latin typeface="Calibri" pitchFamily="34" charset="0"/>
              </a:rPr>
              <a:t>-</a:t>
            </a:r>
            <a:r>
              <a:rPr lang="ru-RU" sz="1400" b="1" dirty="0" smtClean="0">
                <a:solidFill>
                  <a:srgbClr val="FF0000"/>
                </a:solidFill>
              </a:rPr>
              <a:t>24</a:t>
            </a:r>
            <a:r>
              <a:rPr lang="ru-RU" sz="1400" b="1" dirty="0" smtClean="0">
                <a:solidFill>
                  <a:srgbClr val="FF0000"/>
                </a:solidFill>
                <a:latin typeface="Calibri" pitchFamily="34" charset="0"/>
              </a:rPr>
              <a:t>.</a:t>
            </a:r>
            <a:r>
              <a:rPr lang="ru-RU" sz="1400" b="1" dirty="0" smtClean="0">
                <a:solidFill>
                  <a:srgbClr val="FF0000"/>
                </a:solidFill>
              </a:rPr>
              <a:t>10</a:t>
            </a:r>
            <a:r>
              <a:rPr lang="ru-RU" sz="1400" b="1" dirty="0" smtClean="0">
                <a:solidFill>
                  <a:srgbClr val="FF0000"/>
                </a:solidFill>
                <a:latin typeface="Calibri" pitchFamily="34" charset="0"/>
              </a:rPr>
              <a:t>.2022</a:t>
            </a:r>
            <a:endParaRPr lang="ru-RU" sz="1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747" y="1617939"/>
            <a:ext cx="4754621" cy="396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6" b="10579"/>
          <a:stretch/>
        </p:blipFill>
        <p:spPr bwMode="auto">
          <a:xfrm>
            <a:off x="523274" y="1445181"/>
            <a:ext cx="5249452" cy="4668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 flipH="1">
            <a:off x="7169280" y="5176577"/>
            <a:ext cx="887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80,6%</a:t>
            </a:r>
            <a:endParaRPr lang="ru-RU" sz="1200" dirty="0"/>
          </a:p>
        </p:txBody>
      </p:sp>
      <p:sp>
        <p:nvSpPr>
          <p:cNvPr id="11" name="AutoShape 2" descr="data:image/png;base64,iVBORw0KGgoAAAANSUhEUgAAA+gAAANfCAYAAABKbPcpAAAAAXNSR0IArs4c6QAAIABJREFUeF7s3QfY1dThx/EDiiDIUEFlKYITURHFvequtQ5c1Srinq3a1m21VVvrLK6/1ap11D1b9+xwVNQ6GU4UZIqKoCD7/T+/aOh98yb3Jjc5uRnf8zw8tpCcnPM5ee97f8nJSStDQQABBBBAAAEEEEAAAQQQQACBhgu0angLaAACCCCAAAIIIIAAAggggAACCBgCOicBAggggAACCCCAAAIIIIAAAhkQIKBnYBBoAgIIIIAAAggggAACCCCAAAIEdM4BBBBAAAEEEEAAAQQQQAABBDIgQEDPwCDQBAQQQAABBBBAAAEEEEAAAQQI6JwDCCCAAAIIIIAAAggggAACCGRAgICegUGgCQgggAACCCCAAAIIIIAAAggQ0DkHEEAAAQQQQAABBBBAAAEEEMiAAAE9A4NAExBAAAEEEEAAAQQQQAABBBAIHdCbmpquggsBBBBAAAEEEEAAAQQQQAABBKIJtGrV6mdh9oga0E8IUynbIIAAAggggAACCCCAAAIIIICAI3A1AZ0zAQEEEEAAAQQQQAABBBBAAIHGCxDQGz8GtAABBBBAAAEEEEAAAQQQQAAB7qBzDiCAAAIIIIAAAggggAACCCCQBQHuoGdhFGgDAggggAACCCCAAAIIIIBA6QUI6KU/BQBAAAEEEEAAAQQQQAABBBDIggABPQujQBsQQAABBBBAAAEEEEAAAQRKL0BAL/0pAAACCCCAAAIIIIAAAggggEAWBAjoWRgF2oAAAggggAACCCCAAAIIIFB6AQJ66U8BABBAAAEEEEAAAQQQQAABBLIgQEDPwijQBgQQQAABBBBAAAEEEEAAgdILENBLfwoAgAACCCCAAAIIIIAAAgggkAUBAnoWRoE2IIAAAggggAACCCCAAAIIlF6AgF76UwAABBBAAAEEEEAAAQQQQACBLAgQ0LMwCrQBAQQQQAABBBBAAAEEEECg9AIE9NKfAgAggAACCCCAAAIIIIAAAghkQYCAnoVRoA0IIIAAAggggAACCCCAAAKlFyCgl/4UAAABBBBAAAEEEEAAAQQQQCALAgT0LIwCbUAAAQQQQAABBBBAAAEEECi9AAG99KcAAAgggAACCCCAAAIIIIAAAlkQIKBnYRRoAwIIIIAAAggggAACCCCAQOkFCOilPwUAQAABBBBAAAEEEEAAAQQQyIIAAT0Lo0AbEEAAAQQQQAABBBBAAAEESi9AQC/9KQAAAggggAACCCCAAAIIIIBAFgQI6FkYBdqAAAIIIIAAAggggAACCCBQegECeulPAQAQQAABBBBAAAEEEEAAAQSyIEBAz8Io0AYEEEAAAQQQQAABBBBAAIHSCxDQS38KAIAAAggggAACCCCAAAIIIJAFAQJ6FkaBNiCAAAIIIIAAAggggAACCJRegIBe+lMAAAQQQAABBBBAAAEEEEAAgSwIENCzMAq0AQEEEEAAAQQQQAABBBBAoPQCBPTSnwIAIIAAAggggAACCCCAAAIIZEGAgJ6FUaANCCCAQB4FJk2aZHr06JHHptNmBBBAAAEEEEAgiwIE9CyOCm1CAAEE8iBw9tlnmzZt2pizzjrLLLnkknloMm1EAAEEEMihwNixY80555xj9txzT7PPPvvksAc0GYHQAgT00FRsiAACCCCwWGDkyJFm6623NtOnTzebbLKJOeOMM8wee+yBEAIIIIAAAokKXHXVVeY3v/mN+fLLL80PfvAD89xzzyVaP5UhkDEBAnrGBoTmIIAAArkQOOaYY8x1113XrK2vvfaa2XDDDXPRfhqJAAIIIJB9geHDh5uTTz65WUP1u+eoo47KfuNpIQL1CRDQ63NjLwQQQKC8As8//7xz99xb7rnnHrPvvvuWF4aeI4CAVYHf/va3zp3UyjJx4kTftTBatWrVbLthw4aZv/zlL1bbR+XJCxx//PHm//7v/5pVvN5665n//Oc/pn379skfkBoRaLwAAb3xY0AL8iQwd+5cM2HCBPPpp5+a8ePHm48//tisv/76Zu211zZrrrlmYl159913zTvvvOMca9GiRc6Xj+7du5ttt902kWOk0Y80jpEIBpVEFth///2NwnhlGTBggHPOUhBAAAFbAnvttZd56KGHmlUfNHPHG9C7dOniPJJDyZfAq6++ajbeeOMWjf7DH/5gTjvttHx1htYiEE6AgB7Oia0QMObaa681+oWgYO5X9Mt/nXXWMUOHDq1r6tW8efPMhRdeaJ544gnz8ssv+x6jT58+znO+J5xwgllttdXqGhbb/VCj0jhGXZ1np9gCjz32mPnRj37Uop7zzz/faNE4CgIIIGBLQFOdNeW5slx88cXmlFNOafZ3//znP51nlSvLwIEDzRtvvGGradRrUUDfe/7+9783O0LPnj3Nm2++abp27WrxyFSNQEMECOgNYeeguRJ44YUXnGD+6KOPhm63nsPVL5Owr6D629/+5oTzESNGhDrGSiutZM4880zzs5/9LNT22iiNfqRxjNAdZkMrAn7Pni+11FJGi8atvvrqVo5JpQgggIAEbrvtNucieGXp16+fueSSS8zmm2/u/LV+jyq0v/jii82202eXLh5T8idwxx13mJ/+9KctGn7jjTeaww47LH8dosUIVBcgoHOGIFBNQIFzq622qhvp66+/Nssss0zV/e+9916z33771XUMPYt37rnn1tw3jX6kcYyaHWUDqwIzZsxwHueYPHlys+McfPDB5tZbb7V6bCpHAAEENNNMM3ieeeaZSBia3Xb33Xc7s9wo+RNYuHCh0WNUevyvsuy+++5GNzgoCBRMgIBesAGlOwkKaCr7TjvtZN577726a9WzunfddVfg/rrLHvfVVLVCehr9SOMYdQ8COyYm4Hf3SpU/8sgjvtPeEzswFSGAAALfC2gNmL333tvo2eQwZfDgwc7icITzMFrZ3cZvgUC1VqE9yTWAsitAy0okQEAv0WDT1YgCu+22m++0dq0aeuqppzq/EPTc+YcffujcPQz6sqApdZpa51d22GEH8+yzz/r+m/bZYostzBJLLOHUrWfTx4wZ02LbZZdd1lnNNOgXVBr9SOMYEYePzS0I7LPPPub+++9vVrPWRdBiiRQEEEAgTQGth6EZaPr9572Qrt+Hm222mfNWiV133TXNZnEsSwIvvfSS853IWy666CLnOxkFgQIJENALNJh0JUGBhx9+2GjqlLfo2W99Kdhggw1a/FvQ1d11113XvP322y22v+GGG8yRRx7p2+qbbrrJHHrooc3+7b///a/ZZZddzOeff95in2OPPbbFa0i0URr9SOMYCQ4tVdUpMHbsWLPWWmuZ+fPnN6tB5/D1119fZ63shgACCMQX+Pbbb80HH3zgVKS1MJZeeun4lVJD5gT01hzv9ymFdj1iR0GgQAIE9AINJl1JUEChQwHaWx544AGj17wEFb0KxO9O+rRp01qsNLrNNtuYf//73y2q+v3vf2/OOOMM30NoKvGPf/zjFv+mLyN6xZUWy6ksafQjjWMkOLRUVadA0CI9mtmx884711kruyGAAAIIIBBOQN+NtGivt2gWl2ZzURAoiAABvSADSTcSFJg1a5YTdKdOndqsVr3WzL1CH3S4n/zkJ85CNN7y9NNPG01nd8tTTz3lG2qWW245ozuVnTt3DuyRpus9/vjjLf79ggsuMGedddbiv0+jH2kcI8GhTbQqvcZHi6VNmjTJdOrUyWjlfi1ioxXNi1h0buniUWXR62108SnrRWOk1/F89tlnTnv1WIhmwWi82rZta6X5X375pdGUTB1b54l+bvUsbBJl5syZzqsY9RmlPzr/dGdJC/jpfydR9FznqFGjnLZrscvu3bs7b6XQuhxZKGqbPo81nvqjz2wZaJZHo4o+D0ePHu246X3bm2yyiVlvvfVqLhTaqPZyXAQqBfT5+Morryz+zNLnlc7fXr16ZQZKNyLUJm/RW3Z4lCEzw0RD4gsQ0OMbUkPRBO68805z4IEHtujWn//8Z3PEEUdU7e5pp53mvN7FW/QKmF/96leL/1qvBdGiNd6i14j89a9/rXqMq6++2vf1agob+uXlljT6kcYxopxfeu+tgnM95R//+IfZdtttq+6qwHXPPfc4q8Z+8sknLbZV2NOXGj3WoC8Leja/3qLZGloIKU5pamqKs3uzfTVz5KGHHmr2d3omXc+ABhW/dxG724ZpW6tWrXyrDrOvgrF+ZtWGoHNCM08U1I8//njfn3m/g3vbpFc7Pfnkk4tDmKZa/ulPfzK33357i9179+5tdtxxR3PUUUc54S1Kcfujc1AX+IKK3vWsz5cor2CsrEuP6mhWhC4A+BVdRNTnlJ75rPziHjRWUfpY69zQYz76fNQFT4Vgv7Liiis6zx7rudQ11lij5uGDHk3SZ4E+E8KUSy+91GmX2rRgwYIWu6g9unig1cfDfCbU83OT1j7qXD3H8qLIXY/G6Lx2i9+Cp7aOFWV8/c6BoN81tRZtdevSQnf63NEjYpXF/T0UdF6GOR+921Rr0zfffOOcu7ro733PuFtP3759nc9J/V7TjLkwr4+tNm61+lDLsFu3bi0e9dP3rlNOOaVW1fw7AnkRIKDnZaRoZ3oCU6ZMccKX+2fu3LnOwcO8zuzEE080V155ZYvGKowPGzZs8d/rLo/f6vBhrgLPnj3bdOjQwRdEd5R0p18ljX6kcYwoI28roOuL969//Wvz4IMPRmmO8zjCOeecYzbaaKNI+2nja665xpxwwgmR96vcIUyQDXsAhR3vDJKzzz7bnH/++YFVxP1yXU9A/+qrr8wVV1zR4st/rX4OGTKkxQJ4fvv4tUmPwxx++OHm8ssvN2eeeaZxPzOCjqmQq/HVjJtaRV+gL7vsssj90UVGXSjo2LFjrUMs/nf1QetfhCmaTqovxVqES8VmQH/rrbecNTairHWg9UI0HgcccEDV7sQJ6Lowo+m2US4KhvlMqOfnJq19hFnPsSoHIcjcRkDXZ7Z+tr2l0QHd74Kn2phmQNc46M0cH330UZgfeWcbhXNdYKz1fchmQNerb73PnOv7ld9Nj9AdY0MEsiVAQM/WeNCavAsETXF//vnnzZZbbul0T4vZaCV4b9HU6Fpf7N19NM1Ud5G8RQvY/fCHP4zNGKYfcQ9i4xg2ArrCuV6XF3THrpaD7ujdeOONkV9DpvD7u9/9rlb1Vf89qYCuqbvLLLNMi2PpzovupgaVuF/kowZ03eG/8MILnWma9ZZaZn5tUrDV3XEFjChFbT399NMDd9EaFboAEvWdz26FuuulO+7t2rWr2qyJEyc6FxDrOc7JJ5/sBGFbAV0zhhQk/BbHDGOt/XWnMqjUG9A1K6relaNrfSbU83OT1j5yrOdYrr/eWlL5uFfluCQd0CdMmOAcy+9ieCMDuh4VqnwcrdIgrYAe9w69PvP81ulx+2IzoOsCgWZHVRbNXIvzuR/ms4RtEEhRgICeIjaHKoGAfkm89tprLXqqL8DutDCtQKrpjt6i6aKa9hamHHTQQb5TaHX3vt6prd5fdrX6Eaad1bYJYxX1GDYCerVX4YVtn+6YKmxFeQ+vHqdQsI9TaoXNsHVr4UMtgOgtmnI8aNCgwGrifJFXpVECur6EJ/H8sXe2i7dzfm3SuNZzAUePROjucNArEjXzQsZxindtCm9d8+bNc6aEv/7663UdRkFHr95bfvnl69rfbyf3vNUd86OPPjpWvauuuqp58cUXnWfo/Uo9AV0XQjVdPU5ZYYUVnNeDafqwt9Tzc5PWPmprPcfSfjrXtttuO2c8/ErSAf3ggw8OfGSsUQFdF9arreOQRkDX4zf6DhG3/PKXvzR6vMOv2AzouiCoY1cWzSrUbCMKAgURIKAXZCDpRgYEtDic35RVfSGpfNe5nu/0u8utoBP2y7h+OemXlLfobpzuysUpYfuRxWMEBfRaz5arL5qy591OU4sr1w6o7LO+ZGlhOPdii4KWxi/o+eAw6wtU1q8AoCBQWYL6ETTFNqmArjvTfm8v0J11v9kgbpvr/SLv7h8loGsfTbnWOhDeounYmsGiIKqpz3ru8+abbw48hautCFzrTnGXLl2c80hvaVD4UgjT8YICfLXHBIICqh5jUf26aKKg99xzzzl3szQ7x1vUHt1F1wJyfiXITNsqdGtKtp6b1uv1dBGkcpaAngVV3/Q8vX72gorf+VntZ7Ly2e+gixR6c4DGUz+DH374ofNz57d4ptpULUhEDeh69EkX7YKmBSsU6rNcY6TPA42/psL7FV1M9Xskqp6fm7T2UT/qOZb2C1qB27VJMqDrMZeTTjop8JxsREDXwoFag6La7/nKgB70uR7090E/U/p7d0q6Fq/ceuutfT+PNItPj8Zo5o0WYtPNhDfeeMPoDR66uOJXNOtm++23b/FPQedImN/Fle31O2bQBTL1TQuAUhAogAABvQCDSBcyIqAvsXqG3Fv0Jbvyfed33XWX73OResd50BdMb51aAMlvauwxxxxjrr322lgiYfsR5yC2jhF34Z7KPilQ6YuMful7S9B757XdcccdFzgGtaaEVx5HX/L15aiyBC3KFjXIRh276667zujcqiwK5gro1Uq9X+TdOuvp13777bd44TpdMNOXdL8F2UaMGGE23XRT3+Yr5Pu9ykcbVwvoCox6htt7J7/aYxK6w6uLO0HPilf2R+/71bTq3XffvUW71R89D+43CycooI4bN84JuVqp3Vs0K0AX67yzPvSqR32mKWQMHz588TPoQedB1ADsrUeLEMrALeq/Pk/dtTYqt692Z1B91MUZb4naPj3PHLQWhRaQdJ/JrzxOtc8EPUurca0s9fzcpLWP2lnPscLMOkgqoOuClC6i+F2wcp0bEdD1GarP0molzGKlQZ9BYfbVBWddePYWzeDTtHF9D/EW3VTQz5weGfAWhXO/R2OqBfSwiy8GOWkqu99nut48ETQbKervPLZHoMECBPQGDwCHL4iAvqjqWUxvWWWVVZyV1Su/fGvhJgU8bxk6dKi55ZZbQoloGq5WavYWBRKtrF5vidKPLB4jyYAe9BiB7pDdeuutVbuvsdTiO96isKOp7pryXqvokQhvcAq6MFBPkK11/Mp/13PQWuyusug5Wi0SWK3U80W+sr56+6XwqLu/td6Lq7vohx56aIsuKGQpbPmVoDZpxoPGPOgOTtCFOR1DC6D5fSa4x1d/9OpFv1Ba2cagNzx4Z/G4++gzSz/z3qI74/oSHeWRjKDzIGoA9qtHr1HTRQ61R22rVvS8uTy9RRc//cJHlPbp9XY6p3Qn1Ft0YdR7Eatym6A1N/wuutXzc5PWPupT1GPpNX36bK41QyyJgK47vbpLrc9Zt+hnZ8aMGc2GLO2ArseVar0FRg0ME7LrDejVnv/XBT6/x5hctKBQrH/XNHfvlHObAV1B3G9GkMZcC8hRECiAAAG9AINIFxosoPcr68uHVo/2Fq3UrLsnlUV35jTVz1t0ZVsLD4UpulPv97qeKHfhvceJ2o8w7Uz7GEkFdE1L1euz/IpeseZ3B7NyW72uZo899vDd313xu5af35cwrSR/3nnntdi13iBbqw3uv2sqrsJfZVl99dXN+++/X7WKqF/kvZXZ7pfOeU3n9BZNm/Zbg0Hb1fvlWPuuvPLKvne4dXcqygrlQehB/dE0d2+o/OKLL4zeY+9X9Jmlz64kSpQAnMTxrrrqKvPzn/+8RVVBC/JFaZ+mqvuFfC2gqItpfgspug3RRYOgxer06EDlK+Hq+blJax/1J+qxvBeCdHfb765rEgHd+/iXLo7rAoG32ArofueZZsjoooEuNLlFU8k1ddxbbAb0oItEYS2Cfr/qwtnIkSObdcVmQNeaPn7vZr/vvvtiv5o0ic8g6kAgAQECegKIVFFiAQUUPQvp905s3eH2W+QriwG9nn5EHfY0jpFUQNersvye5e/Xr5/zvGuYorudfs+pagXaWtMcdQwFYG8JuktnO8hqFXvvHeUwayZE/SLv7a/tfumimt8db/2d36MNcQN6UBjUeavnyOOWoP6o3jFjxjSbel/tIlS1Z/CjtjFKAI5at9/2QeslBM0uitK+oNW3wzxapHCm9QL8ioJa5evg6vm5SWufqAHdb7aXgrjfGw/iBnS/sdfnVuUjEq5/2FAadE4G/a7RZ7s+4yuL95VquviriwaaXZdWQNfMgk6dOvm+KUYzf8IsGqdHtDSDzK9ULoRb7RyJ6666Zae+eEutmUhJfL5QBwIpCRDQU4LmMAUUmDNnjtE0X0179BYtHKbVWv2mY2Ztinu9/YgypGkcQ+1JKqDrmVA9x+gtWjBLd8fDFN1l1wJa3qIvZ0GrGLvbajrurrvu2mJfHVtt8BbbQdbPNcwXrTgr+VYzTmrxOx0jql2cO+hBd3d1Z13PgydRwrYvaHq/pgP7zQaqt21RAnC9x6jcL+qdu2rt877rWZ/dei7fW/RM7y9+8YuazdddPwUZb9EFwcpXKqYVtus5jtoedr+XX37ZmXFQOb187733Nuuuu27iAV3nrD6nNIvELXoDgC62+a0nEebzq9qABv2u8a5D4PfYmD6/wv6c+rWhnn21iKJuJviVWm/jcPfRmx40u8ivaHZJ5er0UX8Oa/7weDbwM/C7wBO1XrZHICMCBPSMDATNyKGAVjzVysbeomeHtZCS39RZbZu1ReLq7UeUIUvjGGpPUgE96O633hWtO0Jhip5t9lspPMxd+KAg570L6rYjasgM0/7KbWzcQY/ahsrtowb0SZMmGb0qTgtyeaeuB62IHHSMer4cu22vtoiZ7gpVmyJd2f96+uOdOhs0S0QrzwetUF7PmNkK6FpAUYFBY+qdwRS0arzf4lRx3wctk1qv5nPdgj6fvO+UDhuAK8cjrX10zLDH0ttKtMBYZdEYyNxvjOLcQfdbT0E/67rr67fOQhoB3e+xMXcGVZzPkXr21V1yrY3iV8LOmNHPmRa19Ctal6Xy7rrNgM4d9Ho+idknZwIE9JwNGM3NiEDPnj2NviR7y9JLL23Gjh3ru1qwu22WXrMWpx9hhyKNY9T6Ahz1yrqeW/R7p6rukvmtgOtnEfQqPIUwv2ciK+vQM7QK6ZWlXbt2gasS2w7oNp5BD3v++G0XJqDrrpDu6mjqeOVrDsMe10ZAD5oZoTbpOVW92iioxO2PN6BrcTK9v9xbtFCUFoxKqiQZ0LUApjueChVRSlAgSyKgB81s8bZPaw1oDQpv0QKDuqjrlrABuLKetPbRMcMcS4HtkEMOadZV93M4yoXUMMfym9quxxG01kvQQohpBHTv1HZd/NLsKb1NoJ6Q7WLWs68WcjvllFN8f2Q0w8Fvyrh3Y80W1Awbv6L1cypfSWozoPMMepRPPrbNqQABPacDR7MbKKDp63o/aL3BQYupaIqft2j6o98rkvyOE7TCuELdCSecEEonbj/CHCSNY1S2I8oXv2rtDwroZ511lrngggvCdN3o/daV01bdncIEdE1v975yT68E03PDfsV2QLexinsoxICNqgV0/WxqgbO4i66lHdD1POqAAQNa9Dip/ngDukKhXn3lLXp9kaYmJ1WSCOgKwH/84x9977qGbafNgK7pw1oErFbR6/v03nlvKVpA95turunP7vvgo3xO1wrofsfSSt7uKu6NCuh+U9v1Ckb3rRH1hGz3vKln32oBXc+nt2nTptbp68wY1Gw4v5JmQGcV95pDxQb5FyCg538M6UGaAnrnZ9BiTloVOczrs3Rn1u+dx/rFN3fu3FDd0ZcdPePuLUGvEvJul0Q/ajU0jWN42xDli1+19gdNcdczjXoONUwJeudtmCnuupvhvctebSEq2wHdxnvQFZhqlajTzxU4NYXU7znfWsfy/ruNgF5tivvs2bONZuBUFn1W6J3qSfTHG9CDHsHQuf/BBx9E5QrcPm5A974Hvd6G2QzourOvRehqFb3ZwW8Ni6JNcfeGYq3VoosY7gyRKJ/TtQK6XwDX54Cm16s0IqBrgU/vm128r26sJ2THCejVprhrNmD37t1rnb7Omwr0CJ9fSXOKO+9BrzlUbJB/AQJ6/seQHqQlEPSKEh1fX2hrvaO4sp0KaZoK7y3PP/+82XLLLat2acGCBc4Xef3XW4KeUa7cLsl+BDU0jWP4HTvKF79qyEGLxGmBI73KJUwJmkJca5G4oC+k3sWHKttgO6AHrYw9a9Ys0759+0COWl+uazlG6ZdeVaWfnc8//9y3WoUEXdgaPHiw87OqL9H6b5RjqOI4X6yD1hYIemWdnvf0e0OE2hG1P96Afuqpp/q+1lEXGXWxMakSJ6DXCucDBw40Ct56zZM7pvos1ueAt0QN6H7ba/q/1jLwlrAzl3SxReeptxRlkTi9Kk7PIet1kJXF+4x+lM/pWp8h3p9HTeOunKWQdkDXLCutjVA5A0qhVv+/8hGWOJ8j9exbbZG4oNk73vM0aPaftktzkThdgNGsE2/Rmzf83sqR1GcZ9SCQogABPUVsDpVjAU0bD3ovsKaDalpolKKVuCufOXT3DfMu9AcffNAMGTKkxeH0XJuey9SzykEl6X74HSeNYwT1L8oXv2rjFSdUuPUGtaXWO6aDpsbrPdZ6n7VfiRoyo5yr2laLLSnYekut1X9rfbmu1Y4o/TrppJPMFVdc0aJKhSI9j6rnQZOwq+fLsXvcoPPK7+0AQf1RMNfrhPw+A3ScsO2rFn7DPONfa+xq9bnWM8DVFqTSKyx1gWHNNdds0Yyoz75G+VnXe8xl7y1h17gIGpuwdx913KCxqednrZ591IZqxnqeWQv4ucVvYc0on9NBx1Lo1aNelWHc7+co7YCuV2Eee+yxzU4RLQyrhTYrS9if0yifWdXeoa4ZOh06dPD9sQ3z7vVq465/mzBhgtF6M26J+nMY9vNE211++eVGa7xUljCPjkU5Btsi0GABAnqDB4DD50BAC4Pp+Ue/UjmVLkpXgr4ch5leqi+NX+BxAAAgAElEQVSnfiuJ6wvrRRddFNgMG/3wHiyNY1RzjvLFr1o9msmw9dZb+24yevRos/baa1cdbs1k6N+/v+82ejZai0UFFb/n9vfcc0+jCzNBJUqQjXKeutsGfbnTCsk//elPA6usNwC4FUbpl9Z10B2eylLtfeb1HEP7xPliHfToxIknnthipWm//uj4WodA6xFEPRe8X8I108DvNZCq1+9dzvWcN9onSgCuPEbQa+CC3mfu7hs1GERpX9B7oMM8tlLtgoh3gcB6fm7S2kfO1YwrH0vp06eP0Xmn/1aWKJ/TQcfS4wJ/+9vfFlerY+ixL+9MtrQDui7AVl7ECbp4E+dzpN59NQPsgQceaPGj7H3EIuhn/YgjjjA33nhji3/2O/+j/hxG+XzRY0x//vOfm+1Sa2ZalPrZFoEMCBDQMzAINCHDAkGL+qjJtcJJrW7pF4rfol/VpjKPGjXKbLPNNi2moGqBF9210FRPv2KzH+7x0jhGLdMoX/xq1RW0wJ13OqpfPZrmqLu23qJ1BjTmgwYN8j28XoOjZwW9RbM39MUvqEQJsrX6HfTvuuCgCw+VRXf7tYBcUKknNFTWFbZfQXdb9c5e72vVvG0Newx3v3q/HAfNfFG9Dz/8sNltt90WNy2oP5oN4B2DsP3xu0u2++67O8f2llpuejZermHWEYgSgCvbEfSM/B133GEOOOCAyOdcElPc9ayupnHr0Q5vUfAJmqWhbbV+hd/ChfrM8q5rUs/PTVr7qC9Bx9Iq5ZWPbnlnBrhmUT6ng46lqfSVn5VBx6r3/Kv1OenXh7Zt2zZbR0brsDzzzDO+VdX7OaLK6t1X66d47+6rPv1e+vDDD03v3r0Du60FbHXxQwvKeYvfrDCbAV2LAOr1ipWl2hottcaSf0cggwIE9AwOCk3KiEBQyFLzrrzySt+V2P2ari90fgur6HU7QXdS/UK6wrmmyem/3qJfun5TL7Wd7X6kdYwwp0WUL3616qu26q3GTncd/IruMOhOg1+pNsshKMDp3Km1SFjUkFmr737/7reugJ6z153BoFJPaKisK2y/9Fyvwqu3VJtGrdWf9UiJ3x0h1RN1kbhVVlnFee+9X2jVl0lN9fV7v7jftNyg/uguYbXXi/m9Ds818Qvo1Z5L1TnsvUulunQhUOFIn0N6tEevsAuaOqvt6w1IQYG22s+e3jutVxRqBkzYcyFq+zSbpfLOrXscXRy9++67fS+SBgUj7atzQ2teVJZ6fm7S2kftrHYstx/63Rb0JoUon9NxjxV1fMN+Nvr1QWtguMFRoVcXXrxj69Zfb8jW/vXuqwtrWrfB73NIz3Trs1CP0HjL1KlTnd93jz76aIt/W3755Z11FfTfMOdwrUdbwvhr5o93rZGw60CEqZ9tEMiAAAE9A4NAEzIocO6555rzzjvPt2WasqYr936/5IK6EvTc8Q477BD4jmZ92db0YV2VVwjSl0K/cK5pvLor6/c8Zhr9SOMYYU+RKF/8atWpLyWa5v7+++8Hnge6q7zZZps5/64x0PR3nR9+RQHOu+CXvjzqrpzuOgXdaQmqr/IYQdt4/16zL8Lc9fRrv98XXX2ZmzJlSiBlPaGhsrKwAV37+K18r7/3XuzSHSA9mqK7/34/T+7xowZ07acF8+S00UYbOc7qv+406+/05diveO+eu9sE9ce74JZ77unn0O/NDm59Qc+ZBr2yUfvp/NHCaFoRW4tcafVkPfOrRx7c4l2Uy9vHegNS0JRwBWEFicp1P3R3T+901wUwvQrKryRxB131agEwHdtvkU61TWtw6BEE3U3WZ4LWKAn6+dRrGDUjx1uq/dxU+zwI+zlQz2eHzi+31ArNulimcBq0MniUz+m4x6r3/Kv1+yGoD+5+F154oTn99NMDq6k3ZKvCOPsGeahefW5p5soGG2zg/F7T+asLcvrMCZqJpOfB9RhB2HM4bkAPesVa2Fcd1hpX/h2BjAgQ0DMyEDQjQwLV7mzX20xd8f3ss89a7K5X7uhZujgl6Bm3NPqRxjGi2ET54hemXn05VDiZM2dOmM2rbvPSSy8tDvPuhrW+5MU+qKeCsIsB+R1XCx35TS3W+4Y15dCvpBnQdffqxRdf9G1Hr169nCnkuvusL50zZ86sSVtPQK9ZqWcDv7vn7iZh+qNgqlXF/T5bvG0JGnt56HGbOMXvooFbX70BSYtOVZtyq5CsPzr/dOe8VkkqoOs41WbX1GpH5b/Xs+BblPqT3LayrbVCs2YS7LfffoGHj/I5HfdY9Z5/teyqfXbvuuuuvnebK+uME7Lj7Ks2BD1LXqvP3n/XY2BBP3u2prjrwoffRa3x48dX/byI2je2R6DBAgT0Bg8Ah8+gwIABA6reWau3yUFfxvR8se661FO0WIoWdPIrafQjjWNEcYnyxS9svXrFmL7khQkBQXUGBZg8BXTd5dedMe8dymp3UNMM6LVeyRU0NrrA5Xfn0XZAV2DUeeFdQMttZ7390awbvW/dW6pdnLnsssuc6f71lAsuuMB5jCaoxAlIQWsyVGunXhOnNR68M1KSDOg6vi7cPfHEE/WQmSWWWMKZCh202F+tUFrXQWPuFDag63eZphtXK1E+p6tZhDlWnPOvnj507NjRWRhP6zhUK3FCdpx93TYFLZ4X9jSpdSfcVkDXRTnN5KkseozA+0x62H6wHQIZFSCgZ3RgaFYDBYJ++cVtUrVXF+lLhBYV81uAJei4mop20003BTYrjX6kcYwo7lG++EWpV88ra4yGDx8eZTfnuWPdbfM+n+dWkqeArjb7vds96B3e2j7NgK7jBb0Gy2/QFOIUTNV+rRNROW1b20cN6BprPYMepmhbXVjTc6rVSpT+aK0CnaO6O6bHXbyPZtSaPaHp8Qo8QY90eNupi3NnnHGGOfDAA6v2IW5AivIZo1fPaX0QBWfvOhBJB3R1Ouh9zNVAdtlll2bvyPbbNq8BXc83a2p7rXdRR/mcDrIIe6y451/QWAb1QW980SsSa5U4ITvOvpXtqvfis99r47z9tRHQ9VpPTcP3Fr29Ro+3UBAokAABvUCDSVcSEojyhTDKIWu9W3jEiBFG07f8FiCqPI6eCdXdrn333bfq4dPoRxrHiGIc5YtflHrdbfWFRmPkvYLvrUvPn+o9rdVWXtc+eQvoWntBdzW95ZFHHjFaZCjslzRtV+vnQdtEeQbdPbbeha4/QYuprbzyys5KxrqDpPUdVDRlUuNaWaIGdAVgrTGgQOBda8Ctt127ds5x/Vb4Dzofw/RHr17UolzuYpRXX3210RoWlaVWQNe2mjKvcPHkk0/6rlSubXRua8EovRqu2uJw7rHjBiRdHPv1r39t1KegMnjwYGdxOD1Pr6KLLXpEoPJ93DYCuo6lxap0/vgtqFfZ3vXWW88ccsghRq+irFXyGNB1x/iWW24JfJNIZZ+jfE77WUQ5VtzzL2is/PoQ9LiZXx1xQnacfb1tcS8+a12Hr7/+uuqpqbcUKAzromatYiOgB42lnkv3W4OnVhv5dwQyLEBAz/Dg0LQGCegXi40SdnEufblX4NHrlPQcpoKCFtvRl289R1tr6pzb9jT6kcYxooxFtfaE9Q9zPF3J1xhpgbfJkyebRYsWmZVWWslZAVcLse20005hqvEN6Gpn5YJMoSry2UhfIL0lTEirdrwZM2Y474BXnyuLVvXWa468Je54BO1fayz1TLZC5jvvvOM8rqIgqefQtfBR0IUtvWZIP29uCTpGrS/H+pKr88P9o1dy6dhaQEzHDnr3eDV3b390YUGfB6pTd7A7d+7cYnd9jngvFNRycytRmzVl1P2j9uuPzqmw53aYz6Gw7VFdusOvsdSXca0a7bZp55139l348NtvvzUffPCB+fLLL6uOadxz1K1c1lokUm3Uf3VcnW+aqaFndf1Wxw4ac1ufq2E+S/71r3/VfOTDr31RxjKKeZrHCuMTdF7rZzHKz3YUg6Q/V/36qc8t/U7T55b7e03nrP4okOu7R9DjOH71xemfX30LFy40mrWjn//KoldF1rqpEWVc2RaBjAgQ0DMyEDQDAQRKKOB3F6bWs31hmILuXsQN6Dq23jfrXfdAU7VHjhwZ6s5KmPZneZtaAT3LbadtCNQSCLpLGWbGS626+XcE6hW44447nLfaeIvu/GsGEQWBggkQ0As2oHQHAQRyJJDHgB703O3555/vvLqs6IWAXvQRLnf/COjlHv+s9l5vu9FbbyqLZtHoMZauXbtmtdm0C4F6BQjo9cqxHwIIIBBXII8BXX3W69a0UFBl0fRDTSkveiGgF32Ey90/Anq5xz+LvderJLX2jrewOFwWR4s2JSRAQE8IkmoQQACByAJ5Deh637gW4fIWTX3Xq/+KXAjoRR5d+kZA5xzImoDW2bjzzjubNUur+Ov3UPv27bPWXNqDQBICBPQkFKkDAQQQqEcgrwFdfdUrua655ppm3dZz6FosqciFgF7k0aVvBHTOgawJ6PWVeq1sZbnhhhuct0lQECioAAG9oANLtxBAIAcCaQd0rVTer1+/RGS0WvXWW2/trFatuxlaeX7PPfdMpO4sV0JAz/Lo0La4An4BXW8MmDhxYtyq2R+BugWGDx/uvMJSr4XbfvvtzTPPPFN3XeyIQA4ECOg5GCSaiAACBRXwBnR9EdYU8bivWfNbxV31eldfj8uqReEWLFhgLrjgArPkkkvGrS4X+xPQczFMNLJOAW9Ad18PGPczqc7msBsCiwX02kT9ztlvv/3M3nvvjQwCRRYgoBd5dOkbAgggYFNA78vVRQUK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IAAAggggAACCCCAQCICBPREGKkEAQQQQAABBBBAAAEEEEAAgXgCBPR4fuyNAAIIIJAVgZGffJVaU5ZZeknTZ8VlUjseB0IAAQQQQACBUggQ0EsxzHQSAQQQKIHAnuc9l2ovu3RYygzst5wZ2Hc557/6/xQEEEAAAQQQQCCGAAE9Bh67IoAAAghkSCDtgO7tuu6ou2Fd/6UggAACCCCAAAIRBQjoEcHYHAEEEEAgowKNDui1WPqv3MVstnY3s+la3Uy3zu1qbc6/I4AAAggggED5BAjo5RtzeowAAggUUyDrAb1SvV/3jovDeq+uHYo5IPQKAQQQQAABBKIKENCjirE9AggggEA2BfIU0KMI6m773lusYnbZqGeU3dgWAQQQQAABBPInQEDP35jRYgQQQAABP4GiBnS3r+3bLmn23nIVJ6xTEEAAAQQQQKCQAgT0Qg4rnUIAAQRKKFD0gF5tSA/feXXz4016l3DU6TICCCCAAAKFEiCgF2o46QwCCCBQYoEyB3QN+wpd2pl9tuxjdhrUo8RnAV1HAAEEEEAg1wIE9FwPH41HAAEEEFgsUPaA7kJoATqtGL9Gr05mjZ6dzYpdWDGeHxMEEEAAAQRyIkBAz8lA0UwEEEAAgRoCBHR/oL7dO5o1eyqsfxfYe3Ztz7mEAAIIIIAAAtkUIKBnc1xoFQIIIIBAVAECejixlbt1MBuv2c2ZCq9p8RQEEEAAAQQQyIwAAT0zQ0FDEEAAAQRiCRDQo/EtuUQrs+163c1+W/UhqEejY2sLAl999ZV58803F9e87bbbWjhKNqr85z//WbOfTzzxhHnmmWec7XbYYQezyy67VG38qFGjzH333edsc+6552ajo7QCAQTqESCg16PGPggggAAC2RMgoNc/JgNW6dJi56Hbr+Y8x05JX+Cjjz4yb7/9tpkwYYLZfPPNzYYbbhjYiMqwF6albvCtd79axwgTPr11qL977LGHUcjcf//9zV133VXrMDX/ferUqeatt94y//nPf8w222zjGHbs2LHmftpg0qRJ5vXXXzcff/xxTf9QFVZstN9++5l7773XrL766mbEiBFm2WWXbVHFQQcdZG6//XbTp08fs9RSS5n333/f7Lzzzkah3a989tlnZqeddjIrr7yy+fvf/x61SWyPAALZEiCgZ2s8aA0CCCCAQL0CBPR65YL322TNbma/rfsYLTxHsS/wyCOPmOuvv948/PDDzQ6mcHnUUUc5f7ylVatWoRv2m9/8ZvHd1d/+9rdG/z9saWpqqrnpBx984AThr7/+2qk77J3cIUOGmAcffNCsscYa5sUXXzRdu3ateaygDd577z1z+eWXO46VpUePHo5ftTY9+uij5o477nD+VJZq/lEa+oc//MGcccYZzi5PPvmkE6q9RefAj3/842Z+7ljdeOON5rDDDmuxz6GHHmqeeuop8+qrrxr1k4IAArkWIKDnevhoPAIIIIDAYgECur2TYbv1u5sfbdyLoG6P2LnTq6nMs2fPdgKae9dcd5V1x1XluuuuaxHSf/CDH4Rqle5sV4bmm2++2dxyyy0199VdaIW+kSNH1tx2++23N88995xp06aNOeuss0IF9MoLBQrIu+66a83jBG2gCwM//OEPnZAvPzm6xb0YccIJJ5irrrqqRRVB/gr8d955p7N9UEAO0+B//OMfzvguWrTInH/++ebss8/23e2kk04yV1xxham8IKI7+quttprp37+/ee2115rtd+WVV5oTTzzRuaiz2267hWkK2yCAQLYFCOjZHh9ahwACCCAQVoCAHlaq/u20sNzOG/YkqNdPGLjnpptu6kx59guQlSF25syZoadq62AKvQpuAwcONP/9739N69atQ7f+Jz/5ibn77rvNtddea4455piq+5122mnm4osvdkKonp0Ocwddd81191zloosuMqeeemrotvlt+POf/9wJ31tssYV54YUXmm2iCxTuxQzdpf7Rj37U7N9df792K5gfccQRZq211jJjxoyJ3EZddJGLLgLstdde5oEHHgisQ1P9NU3dO2NhwIABztT7L7/8cvG+6uOOO+5oTj/99FAXQyI3nB0QQKARAgT0RqhzTAQQQACB5AUI6MmbBtWooK676mv17pzeQQt8JAVzBcQOHTo4zxt7pykrWG+00UaOgO7oaip42KK7yAqkCq4K/2GLQqLCooKhnsfWXfGgcv/995t99tnHLLPMMua8884zv/jFL2oGdD13rueq9d8DDjigxbTysO2s3E7PdX/44YfmnnvuMfvuu2+LKnr27OmEXO9MhKefftqZbq677t471KpEi9dtsMEGTn2qv1+/fpGad/LJJ5vhw4c7+2mGgZ4VDyruM+regL7++uubyZMnGz1vrjJ37lyz3XbbmeWXX57nziONBhsjkHkBAnrmh4gGIoAAAgiEEiCgh2JKdKNN1+pmdtu4txnQp+Uic4keqOCV6Q65W4KekXafNddU6bArnD/00EPOHdu1117buXu+9NJLh5bUHebHHnvM/PGPfzSadh1UvvnmG7PKKqs4d3aff/558+yzzzrhvNYd9MrnzrX42aqrrhq6bX4bPv744+aVV15x/inIUHfQvVP93QCuv58xY4bvvuqbgrDKu+++a9Zcc83QbdWCd7oAoaIZA3vuuWfVffWMup5V95virgsIMlbRxRbV99JLLzn+FAQQKIwAAb0wQ0lHEEAAgZILENAbdwJoFfgBfZqvRj2o3/KsAp/QkGhqtFZzVxk3blzVO7CVh9Tz2Aq/l156qfnlL38ZujXu1HPdkdbdc90ZDyq6C64FytxjuNPxqwX0yin7CqJ6zl53hHv37m26desWup1RN1xhhRXMtGnTnBXSDzzwwNC7a+q+pvCvs846oZ7FdyvW3fott9zSWQ3+nHPOMUceeaRzB16rs+uPX3FnS/gt6Hfrrbeagw8+2HkWXlPudQFGsxwoCCBQKAECeqGGk84ggAACJRYgoGdv8LdcZ0Wz1+Yr88x6zKFxA23QFGy/6t1p53379nXunnfpEn6Wgxu6dSdXwTSoaDq77lZrOrmmlavUCugKrYMHD3ammmtFcs0IUIB1i551v+SSS6peFKiHU3fY3QXoNI292qvrKut3w7n+rtasAG+7XItBgwaZefPmNQv3mlKvfq633notunPZZZeZX/3qV83+/i9/+YsZNmyYeeedd5xn6X/2s5/x3Hk9JwL7IJB9AQJ69seIFiKAAAIIhBEgoIdRasw2LC5Xv/tXX33l3IXVXWa/VdyDatbiYVqs7Xe/+50588wzQzdAK8brOWg9J6275+7Ubm8FL7/8stlss82cu956vVrbtm1DBfTKu+e6I606lltuOacO3blXUaDV1G23ztCNr7Kh+2y3XrUmx1ql8vV1CsaHHHJI6EcLVHflhQj9fz1qoBkJeoZcC+99++23ThPUTxl4i2YlaL0BFU2pd1/Jpv+2a9eO585rDSD/jkB+BQjo+R07Wo4AAgggUClAQM/++bDDwO5mh0E9zFq9WFwu7GhpcTItUqapzZriHKZolfC9997baFE03T1fccUVw+zmbOO+Kk1BWtOyg8pKK61kpk6d6qyWrlXT3VLtDvqsWbOcBe4UXhXOFVT1X7do6vlBBx3k/N8LL7zQWZ1cRce54YYbfJuiY9d6Jt9tk+5WKxBrMb5axft+eQV7XewI+472ygsR3gsreqZdK+vr0YXK2Qe12i1cPX8AACAASURBVKTZDH/961/Nv/71L+e1a7p4o1kOo0ePdi6kaNp82HfP1zoW/44AAg0TIKA3jJ4DI4AAAggkKkBAT5TTamXbrLuS2XGDHiwuV0PZXdRMwVLvIw9b3P0UsCsXoKu1v7uonAK9gr0Cvl9x70b7LSBXLaC/+uqrZuONN3aq1LvF9Ro3bzn88MPNTTfd5Ez9dvusgK4LAn6l1qJ5lUF57NixoRej0zH1R3exb7vtNuc945tssonRzIEwxTUKCuCaEaEV8lXCrAzvPrKgGQ5aMf/TTz81u+++u7OvnkdXW11T973tYdrJNgggkDkBAnrmhoQGIYAAAgjUJUBAr4utoTtt0X8FJ6gP7LdcQ9uRxYPvsssu5sknn3Sa5n3lVrX2uq9H0x1VTVGv9kovbz3bbLON+fe//+1MidfdYr/iLlCmRda06Jm36O6uu4q76lNx73C7++o1chMnTvStX+9cP+6445x/mzJlinP3X+HTXb3cu5PuaAfdQde71d278ArWCtj1FN2p1kUPzWTQ8/JBC7xV1q2p/xMmTDBXXHGF0fvZ/YpWXx8/frzzXnRNgQ8qqkczBTSL4oILLnA20zPoV199tXnxxRcXLyB49NFHm+uvv95ZRE7P91MQQCCXAgT0XA4bjUYAAQQQaCFAQM/vSbHJmt3MDht0N4PX6JrfTiTYct0h1R1TTcXWdOillloqdO1bbbWVM+1c06E1/Tls0bvS9c50LSanu+daXM6vHHvsseZPf/pT2Gqd7dwLDG5AV6DWnW+/otedKQyrvPHGG2bgwIGRjuVufM011yx+73vQc95RKnZnJbiLtdXat3PnzmbmzJlOP4MuILh11nqVncL7/PnznffZu0V33z/55BOj19y5ReOu8Q/7nH2tPvDvCCDQEAECekPYOSgCCCCAQOICBPTESVOvcLO1u5ldB/cy63pe2ZZ6Qxp4QC1Idssttxi9EmzMmDHOAmphi95brveX67VounuuRcnCFt2hVZDV69j0yrSgoqnZ9913X9Vq3Tvo7kbuc9HuFPdqd9CvvPJKc+KJJzoXCqZPnx62+c22k58cVfSc96abbhpYj+7S33zzzc5sBd2RrnwmvnInBWL1PWxAd7evFtD1CIGex6+8C+5tqJ7FV7u04J/eZ++W9u3bO1Pk3Xe/6++//vpr06lTJ6NV+PV6PQoCCORSgICey2Gj0QgggAACLQQI6MU5KX6wfnez6+CeZvUenYrTqRA9OeGEE4zu/K666qpGd5KjTE9X9XpXugLpSSedZHRXNmxRmNM705deemnn7nllEAxbh7td2EXigp5B1yrlTz/9tHM3X9P1oxb3WW3tp3p22GGHmlUccMAB5q677nJWy/ebSu++m1wV6bl476vRdCdbF1IUjt2i58P13Pqpp55qNNXeW9yZArpYoefc/d41/9xzzzmL9t1xxx1GbawsOkdUKl9R99FHHzmLx+nihC4kUBBAIJcCBPRcDhuNRgABBBBoIUBAL95Jsf3A7kZ/+q8c/h3eeVXQs9IKcrqDqynkCotRil7LpTunbdq0ce6euwuQhalDx9JdXF0guOqqq8LsErhNrfegu/+uIKm75bow4BY9q+0ev55nxnUXXM/uq+iVbXvuuWeovjz66KPOquoq3nedK3zrjr4uFmiWgaaRVxb30QCNm8ZAgVtlxIgRi+/cq596Ztwt6qP7XHrQu9U1dV3PzKtdfgHfvQCgZ/ndY15++eXODIio72sPhcRGCCCQlgABPS1pjoMAAgggYFeAgG7Xt5G1azE5BfVBqy3fyGZYO7Yb2NZff32zxBJLOAE7qASFr6233tq5+3vMMccYLbQWtmjqtN6Z3rp1a+fueb3PfLvHqxXQNaV7//33Xxx0FdAV1h9//HFnRXK/kBymL9p/1113dTbVXednn302cDe/Z+DdcKudtAic7uSPGzfOmZGgZ8kVgvVaOO+Fk0MPPdSZIq/ifZa8cgV5hW31Ve1UeFfRs+VaIM6vqF5ZuQsFerdxLwxolXh3UT1dnNDigEEL8IVxZBsEEGi4AAG94UNAAxBAAAEEEhEgoCfCmOlKNl6zq9llw56FC+ruYmFh8P0Cup5z3m677cyGG27oPL8e9By1X/0Kq+7K60m8Q7tWQHfbMHz4cOfd5nquW0UL4an9l112mdlss83CUDTbpjIM19o5aJE6BW3Vo7vmbllrrbWc18FpxXr3TnVl/QrcCsjax2/avgK+7mrrv25Zd911zS9+8YvFz8l726sZFFqM77XXXnNMgkrlivfaJso71WsZ8e8IINAwAQJ6w+g5MAIIIIBAogIE9EQ5M13Z5v1XcIL6eqsum+l20rjaArpLrD96rjvKavW1a65vi3nz5jmvddOfZZdd1vTr169mRXqeXFPRR44cGfgKNi3gphkKmiWhepMqWuX/gw8+cO6cayYCBQEEci9AQM/9ENIBBBBAAAFHgIBevhNhm3VXdIL62iV4Rr18o5ufHmuqeq9evWI/v5+fHtNSBBCwKEBAt4hL1QgggAACKQoQ0FPEztih9Hy6gvrqPcu16nvGhqGUzdGU+Hvvvdd5trx3796lNKDTCCCQqAABPVFOKkMAAQQQaJgAAb1h9Jk58E+2WdXoDwWBtATcZ+ijPPefVts4DgII5FKAgJ7LYaPRCCCAAAItBAjonBQSIKRzHiCAAAII5FiAgJ7jwaPpCCCAAAIVAgR0TgdXYMdBPZzXsq3VqzMoCCCAAAII5EmAgJ6n0aKtCCCAAALBAgR0zg6vwFbrrGi236C7Gdh3OXAQQAABBBDIgwABPQ+jRBsRQAABBGoLENBrG5V1iy36r2BO2WdAWbtPvxFAAAEE8iNAQM/PWNFSBBBAAIFqAgR0zo9qAoR0zg8EEEAAgRwIENBzMEg0EQEEEEAghAABPQRSyTchpJf8BKD7CCCAQPYFCOjZHyNaiAACCCAQRoCAHkaJbQjp+TwH9L5xlXPPPTefHaDVCCCAQDgBAno4J7ZCAAEEEMi6AAE96yOUnfYppO+95Sqm70ods9MoWlJVoFWrVs6/NzU1IYUAAggUWYCAXuTRpW8IIIBAmQQI6GUa7fh9bd26ldllw55ml416mpW7dYhfITVYFSCgW+WlcgQQyI4AAT07Y0FLEEAAAQTiCBDQ4+iVd9+l2rR2gvoPN+ppui/XvrwQGe85AT3jA0TzEEAgKQECelKS1IMAAggg0FgBAnpj/fN+9A7tllx8R71b53Z5707h2k9AL9yQ0iEEEPAXIKBzZiCAAAIIFEOAgF6McWx0Lzp3WMoJ6gdsu2qjm8LxKwQI6JwOCCBQEgECekkGmm4igAAChRcgoBd+iFPtIKu9p8pd82AE9JpEbIAAAsUQIKAXYxzpBQIIIIAAAZ1zIGkBhfTDdlrdLN+pbdJVU19EAQJ6RDA2RwCBvAoQ0PM6crQbAQQQQKC5AAGdM8KGQOf2bcz2A3uY7Qd2Nz27soicDeMwdRLQwyixDQIIFECAgF6AQaQLCCCAAALGGAI6p4FNAa32rqC+60Y9TW9ey2aT2rduAnrq5BwQAQQaI0BAb4w7R0UAAQQQSFqAgJ60KPX5CSicn7rPAEJ6yqcHAT1lcA6HAAKNEiCgN0qe4yKAAAIIJCtAQE/Wk9qCBQjp6Z8dBPT0zTkiAgg0RICA3hB2DooAAgggkLgAAT1xUiqsIkBIT/f0IKCn683REECgYQIE9IbRc2AEEEAAgUQFCOiJclJZCAFCegikhDYhoCcESTUIIJB1AQJ61keI9iGAAAIIhBMgoIdzYqtkBQjpyXjOnj3bjBs3zowfP975b+X/dv9OR2pqakrmgNSCAAIIZFOAgJ7NcaFVCCCAAAJRBQjoUcXYPikBQnqw5IIFCxaHbr/wPWXKFPP111+HHgoCemgqNkQAgXwKENDzOW60GgEEEEDAK0BA55xopMByHduaXQf3MrsO7mnat12ykU1J7dgTJ070vds9adIko+CtP2ED9dJLL2169eplVlppJedP9+7dF/9v7/9PrYMcCAEEEEhfgICevjlHRAABBBCwIUBAt6FKnVEFei7f3vzw+6DeulWrqLtnYvtp06a1mGpeGbonT54c6a73csstZ1ZZZZXFodsbvt0A3qFDh0z0n0YggAACDRQgoDcQn0MjgAACCCQoQEBPEJOqYgv0697RnLRn/0y9L33mzJnNnu12Q7cCt3vHW/877F1vIfXs2dMJ37179w68+73iiivG9qQCBBBAoCQCBPSSDDTdRAABBAovQEAv/BDnroNpPZs+d+7cxVPNg0K3ArgCetjSpk0bJ3i7f3r06OEbwNu3bx+2SrZDAAEEEKgtQECvbcQWCCCAAAJ5ECCg52GUytfGOCFdd7K1sJqe9a68y62w7b3rvWjRotC4nTp1aha+V1555RbPe3fr1i10fWyIAAIIIJCYAAE9MUoqQgABBBBoqAABvaH8HLyKgF9I13Pe3pBdOc3c/d8zZsyIZKvnuRW43Tvf+t+Vi6/p37UgGwUBBBBAIJMCBPRMDguNQgABBBCILEBAj0zGDikKKKTv3t+YM391wuJgvnDhwtAtaN26tRO6K8O3+//dRde6du0auj42RAABBBDIpAABPZPDQqMQQAABBCILENAjk7FDygLLtpltbj7zxy2OqtXLg8K3u/ha27ZtU24th0MAAQQQaIAAAb0B6BwSAQQQQMCCAAHdAipVJiqwcP5cM+Pdp8zBP9rYDFp3DSeUc9c7UWIqQwABBPIuQEDP+wjSfgQQQACB7wQI6JwJeRGIs3BcXvpIOxFAAAEE6hIgoNfFxk4IIIAAApkTIKBnbkhoUBUBQjqnBwIIIICAjwABndMCAQQQQKAYAgT0YoxjmXpBSC/TaNNXBBBAIJQAAT0UExshgAACCGRegICe+SGigT4ChHROCwQQQACBCgECOqcDAggggEAxBAjoxRjHMvaCkF7GUafPCCCAgK8AAZ0TAwEEEECgGAIE9GKMY1l7QUgv68jTbwQQQKCZAAGdEwIBBBBAoBgCBPRijGOZe0FIL/Po03cEEEDAESCgcyIggAACCBRDgIBejHEsey8I6WU/A+g/AgiUXICAXvITgO4jgAAChREgoBdmKEvfEUJ66U8BABBAoLwCBPTyjj09RwABBIolQEAv1niWvTeE9LKfAfQfAQRKKkBAL+nA020EEECgcAIE9MINaek7REgv/SkAAAIIlE+AgF6+MafHCCCAQDEFCOjFHNey94qQXvYzgP4jgEDJBAjoJRtwuosAAggUVoCAXtihLX3HCOmlPwUAQACB8ggQ0Msz1vQUAQQQKLYAAb3Y41v23hHSy34G0H8EECiJAAG9JANNNxFAAIHCCxDQCz/Epe8gIb30pwAACCBQfAECevHHmB4igAAC5RAgoJdjnMveS0J62c8A+o8AAgUXIKAXfIDpHgIIIFAaAQJ6aYa69B0lpJf+FAAAAQSKK0BAL+7Y0jMEEECgXAIE9HKNd9l7S0gv+xlA/xFAoKACBPSCDizdQgABBEonQEAv3ZCXvsOE9NKfAgAggEDxBAjoxRtTeoQAAgiUU4CAXs5xL3uvCellPwPoPwIIFEyAgF6wAaU7CCCAQGkFCOilHfrSd5yQXvpTAAAEECiOAAG9OGNJTxBAAIFyCxDQyz3+Ze89Ib3sZwD9RwCBgggQ0AsykHQDAQQQKL0AAb30p0DpAfp172guOWIj07pVq9JbAIAAAgjkVICAntOBo9kIIIAAAh4BAjqnBALGHLHLGma3jXtBgQACCCCQTwECej7HjVYjgAACCHgFCOicEwgY03P59s5d9PZtl4QDAQQQQCB/AgT0/I0ZLUYAAQQQ8BMgoHNeIPCdwEHb9TP7bLkKHAgggAAC+RMgoOdvzGgxAggggAABnXMAgWCB5Tq2Nb89aKDRwnEUBBBAAIFcCRDQczVcNBYBBBBAIFCAO+icHAj8T4BV3TkbEEAAgVwKENBzOWw0GgEEEECghQABnZMCgeYChHTOCAQQQCB3AgT03A0ZDUYAAQQQ8BUgoHNiINBSgJDOWYEAAgjkSoCAnqvhorEIIJCKwKL588yscePMwjlzEj1eu27dTLsVV0q0Tir7nwABnbMBAX8BQjpnBgIIIJAbAQJ6boaKhiKAgBWBhbNnm6/HfmS+GTvWfPPxWOe/sydOME0LFyZ+vN57DjF9DxmWeL1U+J0AAZ0zAYFgAUI6ZwcCCCCQCwECei6GiUYigEAoAQXredOnV9124dy55puKQD5n6tRQdSexUe+9hpi+QwnoSVj61UFAtyVLvUURIKQXZSTpBwIIFFiAgF7gwaVrCBRboKnJzBo/3swYPdJ8NXq0mTFqZM1w3mgQ7qDbHQECul1fai+GwA8H9zJH/3CNYnSGXiCAAALFEyCgF29M6RECxRH4+qMPzcJvv13coaZFi8w3H31kZoweZb4aPcpoenqeCnfQ7Y4WAd2uL7UXQ2CpNq3NH4/c2PTs2r4YHaIXCCCAQLEECOjFGk96g0AxBPQs+Ec33mC+GjWyGB36vhfcQbc7nAR0u77UXhyBIZuvYobu0K84HaInCCCAQHEECOjFGUt6gkD+BeZ89pn5+LZbzGcvvmBMU1P+O+TpAQHd7pAS0O36UntxBDq3b2MuP2pjs3yntsXpFD1BAAEEiiFAQC/GONILBPIpMH/mDPPVyJHOlPUZo0ebbz75uJDB3B0dArrd85SAbteX2oslsEX/Fcwp+wwoVqfoDQIIIJB/AQJ6/seQHiCQH4E5U6c4QVzPj88YNcp8O3lSfhqfQEsJ6AkgVqmCgG7Xl9qLJ0BIL96Y0iMEEMi9AAE990NIBxDIiMCi+fPMlGeeNuMffMDMnTYtI63KVjMI6HbHg4Bu15faiylASC/muNIrBBDIrQABPbdDR8MRyIjAwjlzzKTHHzMT/v6QmffVVxlpVTabQUC3Oy4EdLu+1F5cAUJ6cceWniGAQO4ECOi5GzIajEAGBGZ98omZ/tabzh9NV180d24GWpX9JhDQ7Y4RAd2uL7UXW4CQXuzxpXcIIJAbAQJ6boaKhiLQQIF5X0030994w3z55pvmq7ff5E55nWNBQK8TLuRuBPSQUGyGQIAAIZ1TAwEEEGi4AAG94UNAAxDIsMDExx41k59+0uiOOSW+QO+9hpi+Q4fFr4gafAUI6JwYCMQX2GlQD3PcbmvFr4gaEEAAAQTqESCg16PGPggUWUDPlE9+8gnz6d8eNPOmTy9yV1PvG3fQ7ZIT0O36Unt5BC4+fCOzRs9O5ekwPUUAAQSyI0BAz85Y0BIEGiuwYPZsM/GRv5sJDz9sFnzzdWMbU9Cjcwfd7sAS0O36Unt5BLZbv7v5+R5rl6fD9BQBBBDIjgABPTtjQUsQaIzA/JkzzKd/e8hZiX3ht982phElOSp30O0ONAHdri+1l0vg98MGmf4rdylXp+ktAggg0HgBAnrjx4AWIJC+gBZ9++LVV830t98y0154Pv0GlPSI3EG3O/AEdLu+1F4uga0GrGh+OWSdcnWa3iKAAAKNFyCgN34MaAEC9gX0XPlXI98x09/87tVosyd8av+gHKGFAHfQ7Z4UBHS7vtRePoHfHryBWX/VZcvXcXqMAAIINE6AgN44e46MgF0BPVOuxd6+ePUVM2PMaLsHo/ZQAgT0UEx1b0RAr5uOHRHwFdhs7W7mtH3XRQcBBBBAID0BAnp61hwJgXQEtMCb80z5Y48ahXRKdgQI6HbHgoBu15fayynw6wPXNxuutnw5O0+vEUAAgfQFCOjpm3NEBOwI6JVonz54v5n0xBNm0fx5dg5CrbEECOix+GruTECvScQGCEQWGLxGV3PWT9aLvB87IIAAAgjUJUBAr4uNnRDIkMCcqVPN+AfuM1Oee9Y0LViQoZbRFK8AAd3uOUFAt+tL7eUV2KL/CuaUfQaUF4CeI4AAAukJENDTs+ZICCQroNejffSXm8zUf/4j2YqpzZoAAd0arVMxAd2uL7WXW4CQXu7xp/cIIJCaAAE9NWoOhECCAl+88op596orjJ43p+RHgIBud6wI6HZ9qR2B3xw00AzsuxwQCCCAAAL2BAjo9mypGYHkBRTI37/uT7y7PHnaVGokoNtlJqDb9aV2BLZaZ0Xzy715NzpnAgIIIGBRgIBuEZeqEUhU4MvX/2vevWK40dR2Sj4FCOh2x42AbteX2hGQwB8O29Cs1aszGAgggAACdgQI6HZcqRWB5AQWfPON+egvNzqLwFHyLdB7ryGm79Bh+e5EhltPQM/w4NC0wgjsOKiHOX63tQrTHzqCAAIIZEyAgJ6xAaE5CCwW0KvSJj7yiBl//71mwaxZyBRAgDvodgeRgG7Xl9oRcAUuO3Kw6de9IyAIIIAAAskLENCTN6VGBGIKNDU5d8s/ufMOM/eLz2NWxu5ZEiCg2x0NArpdX2pHwBXYaVAPcxx30TkhEEAAARsCBHQbqtSJQD0CTQsXOq9MG//A/ebbSRPrqYJ9Mi5AQLc7QAR0u77UjkClAHfROR8QQAABKwIEdCusVIpABAFNZZ/89NPm04ceMHOnTYuwJ5vmTYCAbnfECOh2fakdgUoB7qJzPiCAAAJWBAjoVlipFIEQAk0LFphJTz1pxt93j5k3fXqIPdgk7wIEdLsjSEC360vtCHgFuIvOOYEAAggkLkBAT5yUChGoIaCp7JOfecqMv/denjEv2dlCQLc74AR0u77UjoBXgLvonBMIIIBA4gIE9MRJqRCBAAHnGfN/PGfG3Xu3mfPZZziVUICAbnfQCeh2fakdAT8B7qJzXiCAAAKJChDQE+WkMgR8BJoWLTKf/eufZtw9d5lvp0zBqMQCBHS7g09At+tL7Qj4CXAXnfMCAQQQSFSAgJ4oJ5Uh4BGY8uwzZvz995lvJ0/CBgHTe68hpu/QYUhYEiCgW4KlWgRqCHAXnVMEAQQQSEyAgJ4YJRUh8L3AovnzjYL5pw/ez1R2zopmAtxBt3tCENDt+lI7AkEC3EXn3EAAAQQSEyCgJ0ZJRQgYYxbOmWNe/dlxZu7nn+OBQAsB7qDbPSkI6HZ9qR2BagLcRef8QAABBBIRIKAnwkglCHwvoAXgPrnjdjwQ8BXgDrrdE4OAbteX2hGoJsBddM4PBBBAIBEBAnoijFSCwPd3z18+4lCzYNYsPBAgoDfgHCCgNwCdQyJQIXDJERuZ1Xt0wgQBBBBAoH4BAnr9duyJQHOB8Q/cZz6+7VZYEAgU4A663ZODgG7Xl9oRqCXwg/W7mxP3WLvWZvw7AggggECwAAGdswOBJARmjBplRl18oZk/c2YS1VFHQQUI6HYHloBu15faEQgjcP7QDcy6fZYNsynbIIAAAgi0FCCgc1YgEEfgyzdeN+PvvcfMGDM6TjXsWxIBArrdgSag2/WldgTCCGy2djdz2r7rhtmUbRBAAAEECOicAwgkINDUZD4f8bIZd+895puxHyVQIVWURYCAbnekCeh2fakdgbACZx+wntlo9a5hN2c7BBBAAIH/CXAHnbMBgbACTYsWmc/+/S8z/v77zOwJn4bdje0QWCxAQLd7MhDQ7fpSOwJhBbiLHlaK7RBAAIEWAgR0TgoEwghMfvopM+6eu3i/eRgstgkUIKDbPTkI6HZ9qR2BKAIXDB1kBvTpEmUXtkUAAQQQMIaAzlmAQDWBz18Z4azMzh1zzpMkBAjoSSgG10FAt+tL7QhEEfjBeiuZE/fsH2UXtkUAAQQQIKBzDiDgL6Bnyz+4/joz8713IUIgMYHeew0xfYcOS6w+KmouQEDnjEAgWwKXHjHYrNajY7YaRWsQQACBbAtwBz3b40PrGiEw/e23zMgLzjOL5s9vxOE5ZoEFuINud3AJ6HZ9qR2BqAIbr9nVnLn/elF3Y3sEEECgzAIE9DKPPn1vKfD5y/8xoy66EBoErAhwB90K6+JKCeh2fakdgXoEhu24mtlzs5Xr2ZV9EEAAgTIKENDLOOr0uaWAVmj/+PbbzKcPPmBMUxNECFgR4A66FVYCul1WakcglkDbNq3N+UMHmTV6dopVDzsjgAACJREgoJdkoOlmFYG5X3xhRl96kZn5Ls+bc6LYFSCg2/XlDrpdX2pHoF6BDfotZ8796cB6d2c/BBBAoEwCBPQyjTZ9bSkw/a23zOhLLzYLvvkaHgSsCxDQ7RIT0O36UjsCcQR++oO+Zt+t+sSpgn0RQACBMggQ0MswyvSxpYCmtH9y+1/N+AfvZ0o7J0hqAgR0u9QEdLu+1I5AHIFWrYzRu9HXWYV3o8dxZF8EECi8AAG98ENMB1sIMKWdk6JRAgR0u/IEdLu+1I5AXIHBa3Q1Z/2EVd3jOrI/AggUWoCAXujhpXMtBJjSzknRSAECul19ArpdX2pHIAkBBXQFdQoCCCCAgK8AAZ0TozwCU559xrx3zVVMaS/PkGeupwR0u0NCQLfrS+0IJCHAXfQkFKkDAQQKLEBAL/Dg0rUKgUlPPG4+uO5aTBBoqAAB3S4/Ad2uL7UjkJQAd9GTkqQeBBAooAABvYCDSpc8AhMe/rv56KYbcEGg4QIEdLtDQEC360vtCCQlsPGaXc2Z+/MselKe1IMAAoUSIKAXajjpTAsB7pxzUmRJgIBudzQI6HZ9qR2BJAXOO3gDs96qyyZZJXUhgAACRRAgoBdhFOmDv4DzzPnVV8KDQGYECOh2h4KAbteX2hFIUmCbdVcyJ+/VP8kqqQsBBBAoggABvQijSB9aCrAgHGdFFgUI6HZHhYBu15faEUha4OLDNzJr9OyUdLXUhwACCORZgICe59Gj7f4CU5571rx31RXwIJA5gd57DTF9hw7LXLuK0iACelFGkn6UReDHm/Q2h++8elm6Sz8RQACBMAIE9DBKbJMfgc9eeN6MufxSXqWWnyErVUu5g253uAnodn2pHYGkBfp172guO3Jw0tVSHwIIIJBnkeEMTAAAIABJREFUAQJ6nkePtjcXIJxzRmRdgIBud4QI6HZ9qR0BGwJXH7eJ6dW1g42qqRMBBBDIowABPY+jRptbChDOOSvyIEBAtztKBHS7vtSOgA2B43Zby+w0qIeNqqkTAQQQyKMAAT2Po0abuXPOOZBPAQK63XEjoNv1pXYEbAiwmrsNVepEAIEcCxDQczx4NN0Yw51zToM8CRDQ7Y4WAd2uL7UjYEOgW+d25s8nbm6jaupEAAEE8ihAQM/jqNFmYxbNm2cmPvKwGXvbLXAgkBsBArrdoSKg2/WldgRsCfx+2CDTf+UutqqnXgQQQCBPAgT0PI0WbTVmwezZZtJjj5oJD//dzJ85AxIEciVAQLc7XAR0u77UjoAtgYO262v22bKPreqpFwEEEMiTAAE9T6NV9rZOfvpJ89HNfzELZ88uOwX9z6kAAd3uwBHQ7fpSOwK2BDbot5w596cDbVVPvQgggECeBAjoeRqtMrd1waxZ5j+HHeJMbacgkFcBArrdkSOg2/WldgRsCpxz4Ppm0GrL2zwEdSOAAAJ5ECCg52GUaKMxH99+mxl/371QIJBrAQK63eEjoNv1pXYEbApstnY3c9q+69o8BHUjgAACeRAgoOdhlMreRt09f/mIQ83COXPKTkH/cy5AQLc7gAR0u77UjoBtgQuHDTJrs1icbWbqRwCBbAsQ0LM9PrROAmNv+Yv59KEHwUAg9wK99xpi+g4dlvt+ZLUDBPSsjgztQiCcwFYDVjS/HLJOuI3ZCgEEECimAAG9mONagF41NTnvOB9//71m1rhxBegQXUDAGO6g2z0LCOh2fakdgTQE/u/4TU2P5duncSiOgQACCGRRgICexVEpe5umPPesGX/v3ebbKVPKTkH/CybAHXS7A0pAt+tL7QikIbDjoB7m+N3WSuNQHAMBBBDIogABPYujUuY2ffjn68zExx4tMwF9L7AAd9DtDi4B3a4vtSOQlsDtp25tOrRbMq3DcRwEEEAgSwIE9CyNRtnbQjgv+xlQ/P4T0O2OMQHdri+1I5CWwD5b9jEHbdc3rcNxHAQQQCBLAgT0LI1GmdtCOC/z6Jen7wR0u2NNQLfrS+0IpCUwYJUu5oJDBqV1OI6DAAIIZEmAgJ6l0ShrWwjnZR358vWbgG53zAnodn2pHYG0BAjoaUlzHAQQyKAAAT2Dg1KqJhHOSzXcpe8sAd3uKUBAt+tL7QikJUBAT0ua4yCAQAYFCOgZHJTSNIlwXpqhpqPfCxDQ7Z4KBHS7vtSOQFoCBPS0pDkOAghkUICAnsFBKUWTvnz9v+ad839bir7SSQRcAQK63XOBgG7Xl9oRSEug3VJLmLtO3yatw3EcBBBAIEsCBPQsjUaZ2vLfX55kvhk7tkxdpq8IGAK63ZOAgG7Xl9oRSFPg5L36m23WXSnNQ3IsBBBAIAsCBPQsjELZ2jD97bfM2+f+umzdpr8IENAtnwMEdMvAVI9AigL9V+5ifj+MldxTJOdQCCCQDQECejbGoVytePPsM8yMUaPK1Wl6i4AxBHTLZwEB3TIw1SOQssBVx25ienfrkPJRORwCCCDQUAECekP5S3jwqf94zrx75fAS9pwuI2BM772GmL5Dh0FhSYCAbgmWahFokMCPNu5ljtxljQYdncMigAACDREgoDeEvaQHnfbSi2b0pRcb09RUUgG6XXYBnkG3ewYQ0O36UjsCaQssuURrc99Z26Z9WI6HAAIINFKAgN5I/TIdW+F8zGWXmKZFi8rUbfqKQDMBArrdE4KAbteX2hFohMDPdl/bbD+weyMOzTERQACBRggQ0BuhXrZjfvHKK2bURb8nnJdt4OlvCwECut2TgoBu15faEWiEwBo9O5mLD9+oEYfmmAgggEAjBAjojVAv0zGnv/WWefs3rNhepjGnr8ECBHS7ZwcB3a4vtSPQKIHLjxps+q7UsVGH57gIIIBAmgIE9DS1y3ashbNnmxHHHW3mz5hRtq7TXwR8BQjodk8MArpdX2pHoFECO2/Y0xz7ozUbdXiOiwACCKQpQEBPU7tsx9Jq7Vq1nYIAAt8JENDtngkEdLu+1I5AIwUeOme7Rh6eYyOAAAJpCRDQ05Iu23G+fP2/5p3zf1u2btNfBKoKENDtniAEdLu+1I5AIwUI6I3U59gIIJCiAAE9RezSHIqp7aUZajoaUYCAHhEs4uYE9IhgbI5AjgQI6DkaLJqKAAJxBAjocfTY11+Aqe2cGQj4CxDQ7Z4ZBHS7vtSOQCMFCOiN1OfYCCCQogABPUXsUhzqi1dfMSN/f0Ep+konEYgq0HuvIabv0GFRd2P7kAIE9JBQbIZADgUI6DkcNJqMAAL1CBDQ61FjH3+B6W+/ZUZecJ5ZNH8+RAgg4CPAHXS7pwUB3a4vtSPQSIGf77G22W797o1sAsdGAAEE0hAgoKehXIZjaFE43TlvWriwDN2ljwjUJUBAr4st9E4E9NBUbIhA7gRW6NLOXP/zzXPXbhqMAAIIRBQgoEcEY3MfgWkvvWjGXH4p4ZyzA4EaAgR0u6cIAd2uL7Uj0GgB7qI3egQ4PgIIpCBAQE8BudCH0HvOtSgcBQEEagvwDHptozhbENDj6LEvAtkX4C569seIFiKAQGwBAnpswhJXMO0/L5nRl1xkTFNTiRXoOgLhBbiDHt6qni0J6PWosQ8C+RJgsbh8jRetRQCByAIE9Mhk7OAIfDXyHfP2b85hWjvnAwIRBAjoEbDq2JSAXgcauyCQMwECes4GjOYigEBUAQJ6VDG2N2bR/Hnm5cMPNfO//hoOBBCIIEBAj4BVx6YE9DrQ2AWBnAkQ0HM2YDQXAQSiChDQo4qxvTHjH7jPfHzbrVAggEBEAQJ6RLCImxPQI4KxOQI5FCCg53DQaDICCEQRIKBH0WJbYxbOmWNePnyYWTB7NhwIIBBRgIAeESzi5gT0iGBsjkAOBQjoORw0mowAAlEECOhRtNjWmPH33WM+vv2vUCCAQB0CBPQ60CLsQkCPgMWmCORUgICe04Gj2QggEFaAgB5Wiu24e845gEBcAQJ6XMHq+xPQ7fpSOwJZECCgZ2EUaAMCCFgUIKBbxC1c1ePuudt8cufthesXHUIgLQECul1pArpdX2pHIAsCBPQsjAJtQAABiwIEdIu4hapaz5yPOPIwnj0v1KjSmbQFCOh2xQnodn2pHYEsCFx02EZmzV6dstAU2oAAAgjYECCg21AtYp2f3HWnGXf3nUXsGn1CIDUBArpdagK6XV9qRyALAluus6L51d7rZKEptAEBBBCwIUBAt6FatDqdlduPONQsmDWraF2jPwikKtB7ryGm79BhqR6zTAcjoJdptOlrmQVO329ds+la3cpMQN8RQKC4AgT04o5tcj0bd+/d5pM7ePY8OVFqKqsAd9DtjjwB3a4vtSOQFYF1VulifnfIoKw0h3YggAACSQoQ0JPULGJd3D0v4qjSp0YJENDtyhPQ7fpSOwJZErhg6CAzoE+XLDWJtiCAAAJJCBDQk1Asch3jH7jPfHzbrUXuIn1DIDUBArpdagK6XV9qRyBLAgT0LI0GbUEAgQQFCOgJYhauqhmjRplRF19o5s+cWbi+0SEEGiFAQLerTkC360vtCGRJgICepdGgLQggkKAAAT1BzMJU9eUbr5vx995jZowZXZg+0REEsiBAQLc7CgR0u77UjkCWBAjoWRoN2oIAAgkKENATxMx9VXOmfWZGXfh7883HY3PfFzqAQBYFCOh2R4WAbteX2hHIkgABPUujQVsQQCBBAQJ6gpi5r+rdK4ebqf94Lvf9oAMIZFWAgG53ZAjodn2pHYEsCWzQbzlz7k8HZqlJtAUBBBBIQoCAnoRiEer4dsoU88pxRxvT1FSE7tAHBDIpQEC3OywEdLu+1I5A1gQuP2qw6btSx6w1i/YggAACcQQI6HH0irTvu8MvN1P/9c8idYm+IJA5AQK63SEhoNv1pXYEsiaw5TormF/tPSBrzaI9CCCAQBwBAnocvaLsy93zoowk/ci6AAHd7ggR0O36UjsCWRS47mebmRWXXTqLTaNNCCCAQD0CBPR61Iq2z5jLLzWfPf/vonWL/iCQOQECut0hIaDb9aV2BLIowGJxWRwV2oQAAjEECOgx8Aqx6+wJn5pXf34Cz54XYjTpRNYFCOh2R4iAbteX2hHIogABPYujQpsQQCCGAAE9Bl4hdh196cVm2osvFKIvdAKBrAsQ0O2OEAHdri+1I5BFAQJ6FkeFNiGAQAwBAnoMvNzvOmv8ePPaiSfkvh90AIG8CPTea4jpO3RYXpqbu3YS0HM3ZDQYgdgCBPTYhFSAAALZEiCgZ2s80m3N6MsuMdNeeD7dg3I0BEoswB10u4NPQLfrS+0IZFGAgJ7FUaFNCCAQQ4CAHgMv17t+O3myeeX4Y3j2PNejSOPzJkBAtztiBHS7vtSOQBYFCOhZHBXahAACMQQI6DHwcr0r7z3P9fDR+JwKENDtDhwB3a4vtSOQRQECehZHhTYhgEAMAQJ6DLzc7jp32jTz8tFHcPc8tyNIw/MqQEC3O3IEdLu+1I5AFgUI6FkcFdqEAAIxBAjoMfByu+t7V19ppjz7TG7bT8MRyKsAAd3uyBHQ7fpSOwJZFCCgZ3FUaBMCCMQQIKDHwMvlrrp7PuLYo0zTwoW5bD+NRiDPAgR0u6NHQLfrS+0IZFGAgJ7FUaFNCCAQQ4CAHgMvl7u+/39Xm8lPP5XLttNoBPIuQEC3O4IEdLu+1I5AFgUI6FkcFdqEAAIxBAjoMfByt+u86dPNy0cext3z3I0cDS6KAAHd7kgS0O36UjsCWRQgoGdxVGgTAgjEECCgx8DL3a4fXP8nM+nxx3LXbhqMQFEEeu81xPQdOqwo3clcPwjomRsSGoSAdQECunViDoAAAukKENDT9W7c0eZ+/vl3z54vWNC4RnBkBEouwB10uycAAd2uL7UjkEUBAnoWR4U2IYBADAECegy8XO36/rXXmMlPPZmrNtNYBIomQEC3O6IEdLu+1I5A2gLLLN3GdFy6jenU/rv/dmzfxnRy/ruk6bj0UqbT9/8d0KdL2k3jeAgggIAtAQK6Ldks1evcPT/6CNO0aFGWmkVbECidAAHd7pAT0O36UjsCcQRatWrlE7SDAvh3Ybxz+zZxDsm+CCCAQB4FCOh5HLWobX7vmqvMlGeejrob2yOAQMICBPSEQT3VEdDt+lI7ApUCSy7Rulng9r/T/b8ArrvgHdotCSICCCCAQHUBAnrRzxDunhd9hOlfngQI6HZHi4Bu15faiy3Qts0S/5tO/v2U8pZTy/8XuDt3WMq0bdO62Cj0DgEEEEhfgICevnm6R3zvqivMlOeeTfegHA0BBHwFCOh2TwwCul1fas+XQPu2ek77++e2WzzD3XxqeZdl2hgF7tatWuWrk7QWAQQQKJ4AAb14Y/q/Hn07ZYp59fhjePa8yINM33IlQEC3O1wEdLu+1N5YAS2Y9t0CaRXh2udOd5cO34VthXMKAggggEDuBAjouRuyCA0edeHvzOevjIiwB5sigIBNAQK6TV1jCOh2fak9OQHdqW4WtAPudHf+Pmx36bCUabfUEsk1gJoQQAABBLIqQEDP6sjEaVfTwoVmzOWXmmkvvRinGvZFAIGEBQjoCYN6qiOg2/Wl9mCBNku0Xhy4//cqsOZ3urUiue5sK2x3WWYps0RrppNzTiGAAAIItBAgoBfxpBjzx8vNZ//+ZxG7Rp8QyLUAAf3/2bsTeJuq/o/jv0tmmUoZIm6iMpOQnp5GmgshiUiRNM/jo6Q5EVKkpEJJEkWmRmVKoxKZ56EyZriG+3/9Nvv+t3PPfM8+e/rs18urcvfZ67fea3se37PWXtve4SOg2+sbpKvrhmnRNkjTn2nQLln8UODW/+ZAAAEEEEAgBQIE9BQguuoSO5ctk/n33OmqmigGAQQOCRDQ7b0TCOj2+nr56saGaUXDPMOtz3UXOxy2D89u67JyPZ8DAQQQQAABBwQI6A6g29rkgqf7yN/z5traBhdHAIHkBAjoybnF+ykCerxS3j/P3J0817u3zZltI2z/f/AucBSvA/P+qNMDBBBAIBACBHQ/DfOu1atl3u09/dQl+oKArwQI6PYOJwHdXl+7rm5umBZuSbnxvLYuJdewXVz/eei/ORBAAAEEEPCpAAHdTwP7+wvPsTGcnwaUvvhOoFLLVpLZqbPv+uWWDhHQ3TESORumhSwpPxS2C+Q8t22G7WKFWU7ujpGjCgQQQAABFwgQ0F0wCCkpQXdun9m+rRzcty8l1+MiCCCQegFm0FNvar0iAd0e38IF8ud69/ahcP3/u5Ln7E5erKAULMBycntGgqsigAACCARAgIDul0He9sdC+emhB/zSHfqBgC8FCOj2DisBPT5f3QDNupzcWD5uLCM//Aow89+NJeUFRJegcyCAAAIIIIBAWgQI6GlhTkMjKz94X1aMGpmGlmgCAQSSFSCgJysX3+eCGtDNDdNKWHYkzwncOc9tH5rt1nM5EEAAAQQQQMC1AgR01w5NgoX90usx2fLLzwl+itMRQCCdAgR0e7X9ENDz5csQDdr6SrCS+svcJO3w+7bNpeVmAC9cML+9qFwdAQQQQAABBNIpQEBPp7ZdbfH8uV2yXBeB1AoQ0FPrGXo1NwZ0fb2XzlobYfuIkB3yDPfhn+XPx3Jye+8Sro4AAggggICrBQjorh6eOIvb9vtv8tMjD8V5NqchgIBTAgR0e+XTEdB1xlqf386Z2c55bvvw71leBabncSCAAAIIIIAAAgkIENATwHLtqSvHvCcrRo9ybX0UhgAChwQI6PbeCckEdH3F15Gbox35vu3//1kBKVKI14HZO4JcHQEEEEAAgcALEND9cAv8/L9HZOuvv/qhK/QBAV8LENDtHV4N6NbdyEsWj7A7+eF3cev7ujkQQAABBBBAAAEXCRDQXTQYSZWyd/NmmdOjm+hz6BwIIOBuAQK6u8eH6hBAAAEEEEAAAYcFCOgOD0Cem1/0ykDZMH1anq/DBRBAwH4BArr9xrSAAAIIIIAAAgh4WICA7uHBE2bPvTx61B5EAQJ6EEedPiOAAAIIIIAAAnELENDjpnLhiYtfGyzrp3zmwsooCQEEwgkQ0LkvEEAAAQQQQAABBKIIENC9envs/ftvmX1jF6+WT90IBFKgUstWktmpcyD7TqcRQAABBBBAAAEEYgoQ0GMSufSEJa8PkbWTPnVpdZSFAALhBJhB575AAAEEEEAAAQQQiCJAQPfi7ZG1ZYvM7tZVsvfv92L51IxAYAUI6IEdejqOAAIIIIAAAgjEI0BAj0fJbecsfXOYrJk4wW1lUQ8CCMQQIKBziyCAAAIIIIAAAggwg+6je+DA7t3y3fUd5eC+LB/1iq4gEAwBAnowxpleIoAAAggggAACSQowg54knGMf+3v+97KgT2/H2qdhBBBIXoCAnrwdn0QAAQQQQAABBAIgQED32iAvGzFcVo//yGtlUy8CCIgIAZ3bAAEEEEAAAQQQQCCKAAHda7fHD/feLTuWLvFa2dSLAAIEdO4BBBBAAAEEEEAAgegCBHQv3SEH9uyRmde2E8nO9lLZ1IoAAocFmEHnVkAAAQQQQAABBBBgBt0n98Df8+bKgqf7+KQ3dAOB4AkQ0IM35vQYAQQQQAABBBBIQIAZ9ASwHD916fA3Zc2E8Y7XQQEIIJCcAAE9OTc+hQACCCCAAAIIBESAgO6lgZ5/z52yc9kyL5VMrQggYBEgoHM7IIAAAggggAACCEQRIKB75fbYv2uXfNvhGq+US50IIBBGoFLLVpLZqTM2CCCAAAIIIIAAAgiEEyCge+W+WDnmfVkxeqRXyqVOBBAIF9CvaiWZ1xPQuTkQQAABBBBAAAEEwgoQ0L1wY+ju7bNv7CL7//3XC+VSIwIIRBBgiTu3BgIIIIAAAggggEAUAQK6F26PVR+OleXvvu2FUqkRAQSiCBDQuT0QQAABBBBAAAEECOgevgcOZmXJrBuuZ/bcw2NI6QiYAgR07gUEEEAAAQQQQAABArqH74HV48fJshFvebgHlI4AAgR07gEEEEAAAQQQQACBOARY4h4HkmOn6Oz57JtukH3btztWAw0jgEDqBJhBT50lV0IAAQQQQAABBHwoQEB386CumfCxLB3+hptLpDYEEEhAgICeABanIoAAAggggAACwRMgoLt1zLP375dZXTsze+7WAaIuBJIQIKAngcZHEEAAAQQQQACB4AgQ0N061pu/+1Z+f+E5t5ZHXQggkIRApZatJLMT70FPgo6PIIAAAggggAACQRAgoLt1lJeNGC6rx3/k1vKoCwEEkhBgBj0JND6CAAIIIIAAAggER4CA7tax/vmxR2Trgl/dWh51IYBAEgIE9CTQ+AgCCCCAAAIIIBAcAQK6W8f6m3ZXi+7izoEAAv4RIKD7ZyzpCQIIIIAAAgggYIMAAd0G1DxfctfatTLv1h55vg4XQAABdwkQ0N01HlSDAAIIIIAAAgi4TICA7rIBMcrZ9PWXsrDfS24sjZoQQCAPAgT0PODxUQQQQAABBBBAwP8CBHQ3jvHSN4fJmokT3FgaNSGAQB4ECOh5wOOjCCCAAAIIIICA/wUI6G4c458eflC2LfzdjaVREwII5EGAgJ4HPD6KAAIIIIAAAgj4X4CA7roxzs6Wb65pwwZxrhsYCkIg7wIE9LwbcgUEEEAAAQQQQMDHAgR0tw3uv6tWyfd33Oq2sqgHAQRSIEBATwEil0AAAQQQQAABBPwrQEB329hunvmN/N73BbeVRT0IIJACAQJ6ChC5BAIIIIAAAggg4F8BArrbxnbjF5/LHwP6u60s6kEAgRQIENBTgMglEEAAAQQQQAAB/woQ0N02tgR0t40I9SCQOgECeuosuRICCCCAAAIIIOBDAQK62waVgO62EaEeBFInQEBPnSVXQgABBBBAAAEEfChAQHfboG6YMV0WDRrgtrKoBwEEUiBQqWUryezUOQVX4hIIIIAAAggggAACPhQgoLttUH/+36Oy9ddf3FYW9SCAQAoEmEFPASKXQAABBBBAAAEE/CtAQHfT2G5fvEh+fOA+N5VELQggkEIBAnoKMbkUAggkJbBsw46kPqcfyix3dNKf5YMIIICAFwT++ecfad26tVHqF198kVPy/fffL/PmzZNevXrJOeecY2dXCOh26iZ67V+e6CVbfvox0Y9xPgIIeESAgO6RgaJMBHws0H3ALNm4dXfCPWxY7Rh57Nq6CX+ODzgnMHbsWPn+++9lxowZsnTpUmnevLmceeaZ8t///lfq1j1yLL/88kt54oknjGL79esn9erVS6jw3377TW699VbjMxpeNMSYx7nnnpvQtfTkNISghGviA8EQWLRokZxyyilSs2ZNef/9941/6nH66afL/Pnz5Y8//pAaNWrYiUFAt1M3kWvvXLZM5t9zZyIf4VwEEPCYAAHdYwNGuQj4UICA7sNBDenS8uXL5e6775bx48eH7eyxxx5rBGAzUOtJGtDNIN2+fXsZNWpUQlAdO3aUd9991/jM448/niug6/UTOXTm0uZZykTK4dyACbRt21Y++OADI5yXLVvW6L3ew23atJExY8bYrUFAt1s43uuv/micLHv7rXhP5zwEEPCgAAHdg4NGyQj4TICA7rMBDenOxIkTpVOnTrJ161bjJ9dcc4385z//kczMTFmyZIlMnTpV9Bw9hg0bJl27ds0JHxrQixYtKrt27ZL33ntP2rVrFxfWhAkT5MorrzQCtYaYSAFdf25dMhx6ceuXBAT0uOg5yUYBDeiff/65MWOuf34aN24s3bp1s7HFnEsT0NOhHE8bBPR4lDgHAW8LENC9PX5Uj4AfBAjofhjFyH248MILZfr06cYJAwcOPGKW3PzUW2+9JStXrjxiltsMx2bIbtiwoXz77bdSqFChmGAa7PXzBPSYVJyAQDwCBPR4lNJxDgE9Hcq0gYCzAgR0Z/1pHQEEROwO6OGWMusS0UqVKkmJEiVyDYH1/HiWNMc6f8uWLbJp0yZZv369VK5cWSpWrBhXyNRZ482bN8tff/0lGRkZctxxxxm/ChYsGPa2CddP7Z/201wSa/1grLpDG0n0fP28Bu8uXboYl3rxxRflnnvuifuWtwb0HTt2GM/aPvnkk/Loo49GvcbgwYOlZ8+eokuC1T3dM+iJjkOkzoReJ9y9GO+Y7Nu3T3799VdjNYLef0cfHX1zRXXTX+perlw5474rVqxY1D8r0QYltPZ4Hi+I9Gfv33//NWrbsGGDUZM+HqH3d4ECBY4oIZZNoj9P1XhY69dxMP9cx3MfRDIxa4vnf6/i/gN45IkE9CThUv4xAnrKSbkgAq4TIKC7bkgoCIHACdgd0DXcRjp0eejtt9+es+mSnmfOvoYui450jUjnr1mzRp5//nlj1th6VKhQwViWat20LPTar732mvTo0SNXkxrwNaTqkvHQw6wjXJ2XX3650eZll12W82PdgE37GGuZt/kB83z97+zs7LjuU13KPnPmTDn//PNzZtHj+qDlGXStr3fv3nL22WcbX6joLHqtWrXCXka/0GjatKmxAd3cuXNFd7lOd0BPdByiBTPzGfxIy+utKwXCLdUfOnSojBgxwvhyY+/evTlNXXvttTJy5MhcTS9btkw6d+4s33zzTa6fPfTQQ/L0008f8fvR/mxZTwy9X+677z7jC5tIR6T+Pvzww/LMM8/k+lj16tVlyJAhufYIeOSRR4yawz2nHe3+N3+mf270cQk94nncIdZ4RKpf/5zol1m6bD30MI0jmXz00UfSqlUr42Px/rmM98+g5TwCehJotnyEgG4LKxdFwFUCBHRXDQfFIBBIgXQFdGuAWbx4scyaNcv4S7FuuqRhTmcX9UhVQH/ggQeMgK4B0zqzpaFp3bp1ETd3sgbhK664wvhL+4EDB0R3ctbntfUI9+WBtW7dFV0G4nCrAAAgAElEQVQPDawatswvCfTzuuRcj3QEdJ2t1b4+99xzRlhO5LDOoOvYmZu+6ZcTGjrDHRoin332WWMZvfY50ljGClLmteMJZaF1mNe23m+6ekLvsTfeeMOYlbaOQySTeNqO1o9LLrlEJk+ebFy+ZcuWcvLJJxszz7pRn+4HoPf9ggULcprXXe/NLz70HjnppJOkVKlSsmLFCuP5fz0uuOACmTZtWs5nQnfDjzSTG/rlwU033WTsNxBpZj1cGLU+KmH2Z/v27caXMVpT4cKFjTp17wHzUOvzzjvPeHNA6AqOSPf/jz/+KA0aNDBWqujbBs466yzjcnkdD2v9ug9DlSpVjHEw69c2dDzMHdrNPkQL6PrZFi1aGNfQg4CeyP/CePRcArpHB46yEUhAgICeABanIoCALQLpCuihf3nV4Fi7dm3Rdwz/8MMPUr9+faN/qQro5l/qQ0OIBiF9tZiGi9C/kM+ZM8eYKc7KyjJmBEM3gLr33nulb9++Rp26wZqGKPOIVrcZRvR1ZXfeeegNPXYHdA0fpUuXNtqybv4W700UGtA1XB5//PHGxz/88MOcWUPzejqG6qozxfo8u642cDqgh469GZqt4xDJIy+BMNqsqgZuXTWiG/O9+uqrcvPNNxslaDjXezPcbLNuTqaPDOgxbtw4I/CHHtZ6YwVFbUNfuadfYOlsunlECqPW/kT7c6Gbpn399ddHPAai7Wh7+gWcfilXp06dqPd/pHsmVeOhO65rPdbDukO79UsTPSdaQNeZ81WrVhkrJPSI5R7vn70w5zGDnge8lH6UgJ5STi6GgCsFCOiuHBaKQiBQAk4FdEWuVq2aMftknbFLZUCPNJD6ZcBPP/10RLt67lVXXSUff/xx1GXn5ruPNSRpWDKPeAK6debd7oCu/TO/9Pjkk0/k0ksvTei+Dg3o+mFdrqzLlps0aWIsdc+XL1/ONc0Zdl0O/9hjjxm/77aArrP/77zzTtgVENECbyJL3Hfu3Gm8M17va/2CRwNt6KHjocu3GzVqZMzsW1dt6GyzbsgXenTv3l109Yd+KfTzzz/neiY9kYCus766isD6BUGkMKrPz5966qlR+6Mz5fos9549e8LaqsPrr78uzZs3lylTphhdC3f/6xcn+jpADfpqXqRIkRyGZAO6PnNet27dqPVrwNY/13qEro6JFNDN+nVMzC/yCOgJ/U+MN08moHtz3KgagUQECOiJaHEuAgjYIeBUQDf/ghs6YxhuqXjJkiWlfPnyxoZZoUeigT5Su3pdvf7GjRuN52wffPDBsNz6M32WNXSJcqQ6NJjo+Tr7rKHD3DDOGlDM5+F1mbA+I691hG5Gl+gz6DoTqCsU9Pj0009FZ48TOcIFdP28Lg3WGXJdyq6PEehhvlZNZ+x1ZYT2Qw83BXRzwzwdN+s4RDIJDYThztMx0fOs+wh899130qxZM+P0aK+QUxu9J3SzNZ2J1VlqHSMdq3CH7iWgz0rroaFew731SCSgm7P1oa/OCxdG165dKyeccILRlD6uYS45D63x4osvls8++8yY3bd+caXn6f2iy9Z1tUz//v3ljjvuyBXQdVWB+SiIPgZgXSqv10h2PObNmydnnHFGzPr1C6xJkyblqj+cidan/dTVD/olh3kOAT2R/4Xx6LmLXxss66d85tHqKRsBBOIRqNSylWR26hzPqZyDAAII2CKQroAeWrzOyl133XVGeLUe0Tb50uCjQSXc+ZE2lbP+xV4/p+FRA3FoANelx1WrVjUuPXr0aON94eEO3dxL6y5Tpoz8/fffOadEqltDq84u6yyb9flWa+AObUdDus5Cm8uf9eeJBnSdyTV3C3/zzTdzdnOP9yaKFNDNJcvHHHOMMRannHJKThDXHdytm+s5GdBD+xlpHCJ5hN430dysAT3SBoORPq+hzlxJos+G64xsuMMalIcPH25sJmc9EgnoZqDUZ8f1uXbzCBdGrSsxdONF3dcg3KHjrn3XGX59/CP00C9I9B7WP2fRjnj/HMc7HtY3GUSr35zlD60/1EQfHbFuHqhviTA3lyOgx/u/Lh49L2vLFpndratk79/v0R5QNgIIxCPADHo8SpyDAAJ2CqQroOtfvM1Dn2fWZaUacK+//vojXt1lDXXW83VmUsOCBmP9p76+TI9YM+gaXL766itjczBtU39puOzTp4906NAhpybrMlfd3Ouiiy4Ky65LdPVnOsNt3Zk7XN1mm7psWQOVvuZMZ6D1sM6gm89K63LcX375JWcZsPV52UQDurahYUN3Btel6bqBWyJHpICu19D+q4OGGv0yQcdWN0HTzf+sh5MB3Xq/ma66LF/HQb/4CN0MLNTGGnit17Kep+eEzqBrwNbl6HpEm0E3r6Njr7vj672iXxqF2yVdz929e3fORorhXpkXb0C3bkanf/70z5N5hAvo+ty47i2gh7560Lrs3GphbhCoXwrp/g7WQ9vUxwt0nwJdXq87/ethvsVADXQTRv1iTFeP6B4HZpvmdZIdD90zQveOSLZ+00Tb180fzQ32dMWDPhITr3sif/bCnMsz6HkETMnHlwx7XdZ+OjEl1+IiCCDgXgECunvHhsoQCIpAugJ6uNkl87la6zL3SKFOZ640EOqGWdZZtlgBPXQcrUuFdcdofV7Y/Mu7+a7p0GdzrdcwA5gG7eXLl+f8KFodZvjXcKizn3rE85op3VBLnze2nq//Hu9Mne5Cr5uR6QytLk8O94hApPs8WkDXmtTNnKHXcPn+++/nbGRmXtPJgB7uuXFz7EIfTwhnkOwzz/olgLkMPHQjwUjWppOuzNBn5MMd1mAdbhf6eIPiu+++a6zo0ACstVqPcAFd+6BfvugRbpdz8/Pt27c3dnEP99pAfb2gLt3Xf+r9GOn+N/9MWJ9VN6+f7HjoKgG9Xqz6zT0UQuu3BnRdLq+b6ulGj/q8vB7xuufx/08I6HkEzPPH923fLrO6dmb2PM+SXAAB9wsQ0N0/RlSIgN8FnAzo4UJgoputJRrQdTz1PdQ6Wxe6m7c+J6uh/bbbbpMBAwaEHXrzSwXdKE1nF2OFUfPn5l/0NdRruI+1SVzoc63JzKBPnz4957Vu0fpkBg3rrufRArqeb31mONQilkm6XrMWuou71hXv88LJBsK//vorZ5+BcDueh7updGwGDRpkbA6nqy3CHdaZed053FxBEi7ARvsCx1yKrpuxmW8kCL1HrV9ubNu2zXjdmx7R+qMbsenqD/MVe+Y1dTb86quvNv7Tuvt/uPtf+6UbG+qz6tpfna0O179ENu1bvXq18UaBWPWbmz+G1m/90kLvW/1iQ1ePFC9e3LgmAd3v/w95uH8rP3hfVowaGZDe0k0Egi1AQA/2+NN7BNwgMPWHdUmX0bxBhZifjRaIzL+kW2eW4wno1mdwo72WSYsLF9LMmWV9L/YNN9yQ0wezHp1x/vPPP3P1Ldpuz9HqNnft1gtq4NElzdECuvlarRo1asgff/xh1JFMQNfPdenSxXjfvB6Rnu81r62bZOlmX9bgEW5GVH+uS6718YTff//d+DJD33cderhtBt0ch9DVD+Fu4mQDul7L3C0+WuA2l8br+db7I1IINgOk7v6um/KFHvEERQ2+uuGbjl243eIj7Vhu/nmJ1B/rRmw6Q64z5eahX97o6wtD76NI97/5KkPrvW+9H/XfEwnoen6s+q1ffoTWb5qYgVzDuXX5fTzuMf9HMvYJzKDHNrL3jGUjhsvq8R/Z2whXRwABVwgQ0F0xDBSBAAI2Clj/0m82o5s16fJa3VQqNDiG28V98+bNxg7LZtC0Lk0PFwL1WdfWrVsbG1JpKNXAoOFC29Tnd3UXZj1CN8nS39NNsHQncg3pt9xyi7E8Vl8fpSHKfBZZn7vWTbusR7i69ZldDS+jRo0yns+2LuUPt4u7Xk+flzfbsT6TnGxA13Z11l+DhB66U7j20dzsS5/t1yXT+qWBLlM3n72PNYMezy3jdEA3a9RnonW1g+4uHjoOkfqRl4Cu1zTve+t9pBvV6b2pgVCDoPV+0OXtugGh+edBn3fWpfgaxvULKXM5euhz42b9sYKi9l83ZNTzIr3+LVJA12Cv+zboof3p2bOn8TiDWlrvV93TQZfQm4e5oaL+94gRI4wvLswjUkDXpfy6kiUrK+uI97TnZTys9etGk/qllYZ2bSta/dZx1H8P9+hLLPd4/pzEcQ4BPQ4kW08hoNvKy8URcJUAAd1Vw0ExCCBgg4D5l/5wl65evbqx3Nx8zZieE20Xdw3GGi7CnR86O6yhWN/JrZtPhR56HX3dkwakcIe5DDjczyLNQkerW68TGoqi7eIe6/x4n0G31m9dkh7aL92JXUOgznaah9cDerix09f16f2mu83HOvISCPXa+ro+XbquqyHCHToTrjv1W1+Xps+fW0Os9XN6r+pryPTVbOGOaEHRem/q3gE6A20uW7deK1JAj6c/WpsuD7ceOuusG/Tp7L9+UWU9oq0g0U38dCWBvnFBZ/v1sHs83n77bePZ/NDDNDFfqRb6cwJ6rD9JPvk5Ad0nA0k3EIhDgIAeBxKnIICApwX0L+KhhwYlfTWRzk6b78w2zwl3vu40rUtzGzdubOwaHvoXffO/rcFdf0+fB9aZb51x1+dj9VlUbVefbQ29TmiNukuzfkZn2fLlyyf6jK3OwpsbToWeH67uQoUKGXXrK+X0s5Hqtv6+bsily3ujnR/az3hvkIULFxrLjfU92rqKQT31l74nWmfQrYcGD51d1CPZ9qwm1mtE+v1w4cesQWeUwz2uEO846LJ2XZpsPo8cy8za/0htx9MPfe5aZ811Y72yZcvKaaedJrr5n+5mHu7Qe+7rr7823lSg70jX+05nlHVFSLQj2njpyhP9okDHOdq9b/YnmnVof3SWX/sT+ufCvJb22VwNEO+fWz1PVxmsX78+5/6zYzx000T9wuLss882+hDuMPsR6c9AKv6cxLoXRYQZ9DiQbD1lybChsvbTT2xtg4sjgIA7BAjo7hgHqkAAAQQQQAABBFwqQEB3emB+uP9e2fHnke+RdLom2kcAAXsECOj2uHJVBBBAAAEEEEDAJwIEdCcH8uC+LPmmXRt9waWTZdA2AgikSYCAniZomkEAAQQQQAABBLwpQEB3cty2/PSj/PJELydLoG0EEEijAAE9jdg0hQACCCCAAAIIeE+AgO7kmC0f+Y6sGht+t0cn66JtBBCwR4CAbo8rV0UAAQQQQAABBHwiQEB3ciB/evhB2bbwdydLoG0EEEijAAE9jdg0hQACCCCAAAIIeE+AgO7UmOnz5zPbt5PsAwecKoF2EUAgzQIE9DSD0xwCCCCAAAIIIOAtAQK6U+O19ddf5ef/PeJU87SLAAIOCBDQHUCnSQQQQAABBBBAwDsCBHSnxmrl+6NlxXujnWqedhFAwAEBAroD6DSJAAIIIIAAAgh4R4CA7tRYLRr4smz4fIZTzdMuAgg4IEBAdwCdJhFAAAEEEEAAAe8IENCdGisCulPytIuAcwIEdOfsaRkBBBBAAAEEEPCAAAHdqUEioDslT7sIOCdAQHfOnpYRQAABBBBAAAEPCBDQnRokArpT8rSLgHMCBHTn7GkZAQQQQAABBBDwgAAB3alBIqA7JU+7CDgnQEB3zp6WEUAAAQQQQAABDwgQ0J0aJAK6U/K0i4BzAgR05+xpGQEEnBN44oknchrv1auXc4XQMgIIIOB+AQK6U2O0aNAA2TBjulPN0y4CCDggUKllK8ns1NmBlmkSAQTsEti3fZvs27Zdsox/bpN927fLvh3bD/37tm1SpHwFqXJtB7ua98R1NaA//vjjxi8CuieGjCIRQMA5AQK6U/bMoDslT7sIOCfADLpz9rSMQDwC2QcOHArY27YdCtyH/90M4WbwPhTGDwVxyc6OeukyDU+X2o/+L57mfXsOAd23Q0vHEEAg9QIE9NSbxndFAnp8TpyFgJ8ECOh+Gk364gWBg/v2yb6tW8OG7UMB/HDQ1iC+fZvs//fflHeLgC5CQE/5bcUFEUDAvwIEdKfGloDulDztIuCcAAHdOXta9ofA/l27Di8jPzy7HWW2WwP4wb17He84AZ2A7vhNSAEIIOAlAQK6U6PFM+hOydMuAs4J8Ay6c/a07E6BWM9v6xLyrMPPcmdt2eLOTsSoqkSNU6T+s897svZUFc0MeqokuQ4CCARAgIDu1CAzg+6UPO0i4JwAM+jO2dOy/QJ2PL9tf9X2t5CRP7+cNfp9yVegoP2NuaiFoUOHysyZM2Xx4sXy559/yj///CNlypSRk08+WapXry5nnXWWdOvWLWLFS5YsEb3GL7/8IrNmzZJy5cpJgwYN5JRTTom40dy5555rXO+LL74w/jly5EiZPHmy8aty5cpyzjnnSO/eveXoo48+ot0vv/zSWIavxy233CJt2rSJKvnBBx/I4MGDjXN00zu9bugRWv+pp55q9LlLly5Ss2ZNF40UpSCAgMsECOhODQgB3Sl52kXAOQECunP2tJy4gBue3068and+om7vp6RU7druLM6Gqk4//XSZP3++ceVixYrJf//7X5k0aZJccskl8tVXX8m/h5/1b9iwoXz//fe5Khg4cKDcfvvtOb9fp04dWbVqlWzdutX4PQ24CxYsyPW5jIwM4/cWLlxoBO733ntPTjrpJClcuLD89ttvxs+aNWsmb7zxhtSoUSPn8xrQzXCvXx58/fXXcvzxx4eV2bhxo5x99tmycuVK2bt3r/FlQGhAt9Zvfimhn1uxYoWUKFFC7r77bnazt+G+45II+ESAgO7UQBLQnZKnXQScEyCgO2dPyyI5z2+brwDzwPPbfhm3E9u1lyrXtPdLd6L2Q0O4zlgXKlRInn76aWnbtq0RiM3XrHXt2jXnv/VCN9xwg/Hf5qEz5nXr1jX+86qrrpKHH35YGjVqZPz3+PHjjeD9008/GbPcY8aMOaIWM6A3adJEKlWqZMyW64y7HjrrrbXooTP3Q4YMyRXQNWhrWL/rrrvkpZdeCttPDdf9+vUzQrmeGxrQrfXfdtttMmDAgJzrvPXWW0b9GtSnTJkizZs3D8Q9QScRQCAhAQJ6QlwpPJmAnkJMLoWARwQI6B4ZKC+UmZ0t+3bsyNmFXDdE27/dfBf3oR3Jj3i+e/t2yd6/3ws982WNOnuus+h+P3RJevfu3Y1u6sy4zpDrEe4Z9KlTp0qLFi2Mn1tDrv6e/uzyyy+XCRMm5CLTJfPm7Pfbb78tHTt2zDnHDOjhwrue9Pzzz8sDDzyQqz5zBl1Dty5NX7NmjUybNk0uuOCCI9qfPn26XHjhhZKZmWksmQ8X0M36I60OMI10ufs333zj91uC/iGAQOICBPTEzVLzCQJ6ahy5CgJeEiCge2m00ltr1Oe3jVeAWd7NHef7t9PbA1qLJqDPn+tz6Po8up+Pxo0by9y5c3PNUEfaJE7DvAZWc0Z78+bNctxxxxlEEydOlMsuuywsly5H13Cs4VxDunmYAV1n6/XZ8HCHPn++c+dO+fDDD6VVq1bGKdaAftNNN0mHDh2McK4h3XpoONeQrkvY9fOhAd06ex6tfq1TQ/7SpUv9fDvQNwQQSE6AgJ6cW94/RUDPuyFXQMBrAgR0r41Y8vXG9fy2Ebrte/928tXzSTsE6j39rJQ89TQ7Lu2aa55wwgmydu1aYwO1Hj165NQVKaC/+uqrxqZs5myzPideq1Yt43O6sVy1atXC9k03WtPl4vps+s8//5xQQNdN6nSWXJe4m5vUWQO6zuZfeeWVxuy9LmW/8847jev379/fWPpuznybXxJYZ//feecd6dSpU1zjoY8A7NmzJ65zOQkBBAIlQEB3argJ6E7J0y4CzgkQ0J2zz2vLxvPbxkz2tsPv4bbMaB+e3TaXlOurwQ7wF++8kvvu81U7dJTKV0ffHdzrnTZnsEOfy44U0K2bs2VnZ+fMZKuD/nekw7xe6HnxzKCbwdo6yx4a0H/99Vcj/OtGcbphnB66MZxu9DZu3Dhp2bKlsalc6Az6iy++KPfdd59xvl4/1hFplj/W5/g5Agj4WoCA7tTw8h50p+RpFwHnBHgPunP2oS3nhGnzuW0jeFsCuA/ev+0ebSpRgTINGkrtx8Ivu/aLUMWKFWXdunUyYsSII2aSIwV0XZ5+/fXX58yg6+7rp512aJWBLv/WZeDhDnMGPfQ573gCuu7qvmzZMnn99dflxhtvNC4fGtD198yadZZdl7vrBnPt2rUzdobXI1xA183xdJM8PTZs2BBxJ3i/jDf9QAABWwQI6LawxnFRZtDjQOIUBHwmwAy6PQMa+fltc7M0nt+2R56rJiJwdLWTpcELfRP5iOfONV+vFvoMeKSAbv6+uZP7X3/9JWXLljX6Hc8z6KE7wMcK6PrlgYZ+fT3axx9/LFdccUXEgK7Pqevu8bpkXw/9b30fuz5nHymg69J5XUIfq37PDSwFI4BAOgUI6OnUtrZFQHdKnnYRcE6AgB6fPc9vx+fEWd4SCEJA13eX6wZqFSpUkHnz5hn/1CNcQNewrAFY/2l9HtwM+ZF2cddXlFWtWtW4rvVz+t+xArpZh35+9uzZORvShZtB1+vpSoDOnTsbbenr1fr2/f8vWMLNoOt5ser31l1LtQgg4IAAAd0BdKNJArpT8rSLgHMCQQ3oPL/t3D1Hy+4RCEJAV21zEzbdTO3ZZ5+VZs2a5Qro3377rTz44IMyc+bMnOXt5khZl4nrBm26UZt56LL3W2+9VT777LNcn7MGdP13fUe6vm7NPMxN3vS/9d/vuOOOnJ9FCuh6gj5vrhvWaZu6CZ55RAro0erXz+q73NXl4osvjrjTvHvuWipBAAEHBAjoDqAT0J1Cp10EHBbwRUAPef+2boi2b9s20fdw5zzDffjfjd/j/dsO33U07xaBoAR09dbntT/44AODvly5clK+fHn58ccfpX79+rJ+/Xrj+Ww9Ir2vXD+r19CjdOnSxrL0HTt2yKpVq4ydz5s3by5TpkzJNbTWGXRdZl+lShXjlwZsc6n6bbfdJgMGDDjis9ECeqT7J1JA1/Ot9ZcsWdJ4Z/rBgwdFd6k3j2ivgnPLPUsdCCDgiAAB3RF2ZtCdYqddBBwVcGNAzz548NCu5GbIztmRnOe3Hb1ZaNx3AkEK6Dp4+soxDb6LFi0yfunz5ccee6zUqFHD+HXOOecY7zGPdOiO6S+88ILMnz/f+KXvR9ed1evWrRtx5tka0HWzueeee87YEK5YsWLStGlT0WXz4dpMdUDXPoXWr18w6JJ/3XTuoosuynmW3Xc3Oh1CAIG8ChDQ8yqY7OdZ4p6sHJ9DwLsC6QjosZ7f3m/uWs77t717I1G5JwWCFtCtgxRpk7hUD2SsZ9BT3R7XQwABBGwQIKDbgBrXJQnocTFxEgK+EkgmoB/YtUuy4nn/tnEO79/21Q1DZ3wlQEB/3Hg3uJ3v/iag++qPDJ1BIKgCBHSnRn7RKwNlw/RpTjVPuwgg4ICAvge90lUtDz+rvf3Qc9uHn9M2l5nrM91Z5pLzLVscqJImEUDADoES1atL/edetOPSrr8mM+iuHyIKRAAB9wgQ0J0aC2bQnZKnXQQQQAABBNIvwAw6M+jpv+toEQEEPChAQHdq0AjoTsnTLgIIIIAAAukXCHJAT782LSKAAAKeFSCgOzV0BHSn5GkXAQQQQACB9AsQ0NNvTosIIICABwUI6E4NGgHdKXnaRQABBBBAIP0CBPT0m9MiAggg4EEBArpTg0ZAd0qedhFAAAEEEEi/AAE9/ea0iAACCHhQgIDu1KAR0J2Sp10EEEAAAQTSL0BAT785LSKAAAIeFCCgOzVoBHSn5GkXAQQQQACB9AsQ0NNvTosIIICABwUI6E4NGgHdKXnaRQABBBBAIP0CBPT0m9MiAggg4EEBArpTg0ZAd0qedhFAAAEEEEi/AAE9/ea0iAACCHhQgIDu1KAR0J2Sp10EEEAAAQTSL0BAT785LSKAAAIeFCCgOzVoBHSn5GkXAQQQQACB9AsQ0NNvTosIIICABwUI6E4NGgHdKXnaRQABBBBAIP0CBPT0m9MiAggg4EEBArpTg0ZAd0qedhFAAAEEEEi/AAE9/ea0iAACCHhQgIDu1KAR0J2Sp10EEEAAAQTSL0BAT785LSKAAAIeFCCgOzVoiwYNkA0zpjvVPO0igAACCCCAQBoFStetJ3Ue753GFmkKAQQQQMCDAgR0pwaNGXSn5GkXAQQQQACB9AvUevR/ckzD09PfMC0igAACCHhJgIDu1GgR0J2Sp10EEEAAAQTSK1A8M1Ma9u2f3kZpDQEEEEDAiwIEdKdGjYDulDztIoAAAgggkF6Bmg89Isee0Ti9jdIaAggggIAXBQjoTo0az6A7JU+7CCCAAAIIpE+gaKVK0mjAK+lrkJYQQAABBLwsQEB3avSYQXdKnnYRQAABBBBIn0CZhqdL7Uf/l74GaQkBBBBAwMsCBHSnRo+A7pQ87SKAAAIIIJA+AQJ6+qxpCQEEEPCBAAHdqUEkoDslT7sIIIAAAgikT4CAnj5rWkIAAQR8IEBAd2oQCehOydMuAggggAAC6RMgoKfPmpYQQAABHwgQ0J0aRAK6U/K0iwACCCCAQPoECOjps6YlBBBAwAcCBHSnBpGA7pQ87SKAAAIIIJA+AQJ6+qxpCQEEEPCBAAHdqUEkoDslT7sIIIAAAgikT4CAnj5rWkIAAQR8IEBAd2oQCehOydMuAggggAAC6RMgoKfPmpYQQAABHwgQ0J0axA2fzxAN6RwIIIAAAggg4F8BArp/x5aeIYAAAjYIENBtQI3rktkHDsicHt1k7+bNcZ3PSQgggAACCCDgPQECuvfGjIoRQAABBwUI6A7iy/qpU2Txq684WQJtI4AAAggggICNAgR0G3G5NAIIIOA/AQK6k2Oqs+izb7pBsrZscbIM2kYAAQQQQAABmwQI6OAbRwUAACAASURBVDbBclkEEEDAnwIEdKfHdenwN2XNhPFOl0H7CCCAAAIIIGCDwDENT5daj/7PhitzSQQQQAABHwoQ0J0e1GUjhsvq8R85XQbtI4AAAggggIANAsyg24DKJRFAAAH/ChDQnR5bArrTI0D7CCCAAAII2CdAQLfPlisjgAACPhQgoDs9qAR0p0eA9hFAAAEEELBPgIBuny1XRgABBHwoQEB3elCXj3xXVo0d43QZtI8AAggggAACNggc26Sp1HzgIRuuzCURQAABBHwoQEB3elA3z/xGfu/7gtNl0D4CCCCAAAII2CBwYttrpEr7a224MpdEAAEEEPChAAHd6UHdvWGDzO3RzekyaB8BBBBAAAEEbBCo9fCjckyjM2y4MpdEAAEEEPChAAHdDYP6bYdrZP+uXW4ohRoQQAABBBBAIIUCZ771jhQoWTKFV+RSCCCAAAI+FiCgu2Fwf3n8Mdny889uKIUaEEAAAQQQQCBFAgXLlJGmb7yVoqtxGQQQQACBAAgQ0N0wyMvfeVtWjRvrhlKoAQEEEEAAAQRSJHDMGWdIrYceTdHVuAwCCCCAQAAECOhuGOTNs76T359/1g2lUAMCCCCAAAIIpEigSvsOcmLbdim6GpdBAAEEEAiAAAHdDYO8Z/MmmdPtRjeUQg0IIIAAAgggkCKB2o/1kjINGqboalwGAQQQQCAAAgR0twwyG8W5ZSSoAwEEEEAAgdQINBv5nhxVtGhqLsZVEEAAAQSCIEBAd8so/9r7cfnnxx/cUg51IIAAAggggEAeBAqVLStNhr6RhyvwUQQQQACBAAoQ0N0y6MtHviurxo5xSznUgQACCCCAAAJ5ECh7ZjM57b4H8nAFPooAAgggEEABArpbBn31R+Nk2du8isUt40EdCCCAAAII5EWgbu8+Uqp2nbxcgs8igAACCARPgIDuljEnoLtlJKgDAQQQQACBvAmUqF5D6j/3Qt4uwqcRQAABBIIoQEB3y6gT0N0yEtSBAAIIIIBA3gTq9HpCStern7eL8GkEEEAAgSAKENDdMuoEdLeMBHUggAACCCCQvEDxzExp2Ld/8hfgkwgggAACQRYgoLtl9AnobhkJ6kAAAQQQQCB5gUpXtZLM6zsnfwE+iQACCCAQZAECultGn4DulpGgDgQQQAABBJIXIKAnb8cnEUAAAQSEgO6Wm4CA7paRoA4EEEAAAQSSFyCgJ2/HJxFAAAEECOiuuQcI6K4ZCgpBAAEEEEAgaQECetJ0fBABBBBAQAjorrkJNsyYLosGDXBNPRSCAAIIIIAAAokLZHbqLJVatkr8g3wCAQQQQAABArp77oHd69fJ3Ftudk9BVIIAAggggAACCQvo+8/1PegcCCCAAAIIJCHAM+hJoNn2kVldrpesrVtsuz4XRgABBBBAAAH7BPIXLizN3h0tGfnz29cIV0YAAQQQ8LMAAd1No7uw30uy6esv3VQStSCAAAIIIIBAnAJlGjSU2o/1ivNsTkMAAQQQQCCXAAHdTTfFhunTZNErA91UErUggAACCCCAQJwC+v5z3SSOAwEEEEAAgSQFCOhJwtnysd0bNsjcHt1suTYXRQABBBBAAAF7BRq88JIcXa2avY1wdQQQQAABPwsQ0N02ujyH7rYRoR4EEEAAAQRiC+jz52eNel8kIyP2yZyBAAIIIIBAeAECutvujD9e7icbv/zCbWVRDwIIIIAAAghEETjm9EZS65HHMEIAAQQQQCAvAgT0vOjZ8dlNM7+RhX1fsOPSXBMBBBBAAAEEbBKo2uE6qXx1W5uuzmURQAABBAIiQEB320BnHzggc3p0k72bN7utNOpBAAEEEEAAgQgCbBDHrYEAAgggkAIBAnoKEFN+ifXTpsriwYNSfl0uiAACCCCAAAL2CBDQ7XHlqggggEDABAjobhxwnUWffdMNkrVlixvLoyYEEEAAAQQQCBEgoHNLIIAAAgikQICAngJEWy6x9tNPZMmwobZcm4sigAACCCCAQGoFTrrhRjnh8itSe1GuhgACCCAQNAECultH/O/538uCPr3dWh51IYAAAggggMBhgYz8+aXJ629KwdKlMUEAAQQQQCAvAgT0vOjZ+VkCup26XBsBBBBAAIHUCZRv3kKq9+iZugtyJQQQQACBoAoQ0N068gR0t44MdSGAAAIIIPD/Ajp73vjVoVKobFlYEEAAAQQQyKsAAT2vgnZ9noBulyzXRQABBBBAIHUC5c47X2rcdkfqLmjzlfZs3pR0C4XLHpf0Z/kgAggggEBcAgT0uJgcOGnfjh0yu2sXObgvy4HWaRIBBBBAAAEE4hGo++RTUqpW7XhOdcU5c26+SfZs3JhwLWUaNpTaj/ZK+HN8AAEEEEAgIQECekJcaT552TsjZPW4D9PcKs0hgAACCCCAQDwC+QoUkGYj3xP9p1cOArpXRoo6EUAgoAIEdDcPvM6iz+nWVQ7s2ePmMqkNAQQQQACBQAqUql1b6vZ+ylN9J6B7argoFgEEgidAQHf7mC8f+Y6sGvuB28ukPgQQQAABBAInUKV9BzmxbTtP9ZuA7qnholgEEAieAAHd7WO+f9cumd21M7Pobh8o6kMAAQQQCJxAvaeflZKnnuapfqc7oK9evVo2b94stWvXlgIJPAqgn9u4caPUqVNHChYsmFJjvfa6devkhBNOkIoVK6b02n672NatW+Wnn34yrMqVKyfFixf3VBezsrLkl19+kSJFikilSpWkRIkScdef7L0bdwOciEB4AQK6F+6MFaNGysoP3vdCqdSIAAIIIIBAIAT0ufOzRo8Rfc2al450BHQNNrfeeqt8//33RhDWo1ChQtKwYUO5/vrrpVu3bhHJ7rvvPhk7dqysWLHCOEfDuX6uT58+ct555xm/d+6558qXX34Zk/2LL76Qc845xzhPQ2bv3r1lzpw5OTXp7zdr1kyeffZZOeuss6Je78EHH5Tnnnsu4jnWtvQkrU/r1Pb1Z/EcGRkZxmmh1zI/+8QTT8jjjz+e65qRfj9Sm/Gcrybvv/++4WY9tP1eveLbLDDcOJUqVUqqVKki559/vlxwwQVy0UUX5Vw+nrqstUQ7/+2335bXXntN5s+fLxrSzUPvvdtvv11q1qwZlieZe9esw3rBwoULG/2sX7++XHHFFXLNNdfk/Ni8N/Q3srOzY94a1vMj3RsxL8IJXhIgoHthtJhF98IoUSMCCCCAQJAEStetJ3Ue7+25Ltsd0H/77TepVauW4XLhhRfKSSedZMxa/vnnn/LRRx8Zv3/xxRfLpEmTjrDT2fIrr7zSCNAablq3bi0nn3yy8d+TJ082zjXDoQa/0ENDjBnGzZ9pkNTf69+/v7z44ouydu1aI+w3btxYNIhNnDjROLVChQoyb94845+Rju7du8vQoUNztWF+UeCXgK5fqLRq1cpw16Nly5bGOGzatEneeust4/e6du0qw4YNi3nvmwHd+gXF+vXrZe7cufLGG28YKyr0Z7pKQo9UBfT33ntP2rdvb8yaaw0axvULn1mzZsmaNWuM/9YvH0JDerL3rrVu88uLXbt2GffUqFGjZPHixfLuu+9Khw4djH4S0GPeOkE/gYDulTtgxXujZeX7o71SLnUigAACCCDga4Gq13WSyq2v9lwf7Q7oGs416Nxzzz1GKLYeGnA16Ooxbtw4I/yZh56rs+fVq1eXIUOGHBGElyxZIiNHjow4c2sGwUizuxMmTJB+/foZXwDceeedR9Sky7b1y4FYM8Nt27aVDz74wJhFv//++3OuEWnW26sz6NbZ4NmzZxtfZpiHNcB+9tln0qJFi6j3vzWgh355cskllxhfvOi4672SyoBuXuvee++VYsWKHVHj6aefbsyq6xcEN9xwwxE/S/bejfbFwieffCKXX3658UvvQwK65/4n04mCCehOqCfTpr6zVP9PlQMBBBBAAAEEnBdoNGiwFK14gvOFJFiBnQHdDCo6A64zrkcffXSu6syZaJ1ZX7hwYc5z6XXr1jWeFdYgHRqiY3UxVkCP9nkNmVOnTpVOnTrJiBEjIp6qS7GnTJkigwcPlh49evgyoO/cuVNq1KhhPAKgX6bcdFPuv3eagTOeWfRoAd28D6xfjKRqBj3aeN94441GOA/9QiYv9260usN9UcMMeqw/0YH/OQHdK7fAns2bZE63G71SLnUigAACCCDgW4GyTc+U0+5/0JP9szOg69JoXcauYdZclh6KNHPmTPnPf/5j/LYuN9ZN2qwzs/E8kxt6zbwE9HhDoTm7qkuWdfm0ecQzg259Zrts2bJSvnx5KVOmTK77x3qtcDfXV199FfMZdLMt/ZJEl+zrCoHQTfYi9fm7774znsk/9thjjdUCkQ5z2fiCBQui/hmIFNB1qXyXLl2MJeYa+PVZbT3CLRVPph+RitJl+/rYReXKlY9oV89P9t4Nrdu6nP/bb78V3btA73n9c3HVVVcZpYU+U27WG2kjPp5B9+T/1OalaAJ6XvTS+VkCejq1aQsBBBBAAIEIAhkZ0ujlQVK0UiVPEtkZ0KtVqyZLly6Vm2++WV599dWwPvocuAYRPX788UepV6+eEQZ1Cbke6Qjo+vz5H3/8YTyXrLPF4TZeCy3eDM/6xYN1Y7NYAT3STWJd8myeY14r1o0VuvFcuE3KzGvozuW6YZp1iXmkgK6bqllXB8SqI9ZYmQHd2rba687wulmbPpNtfQ48Vf2w1m3uV6DL2nfs2CHXXXedEZpDnz9P9t4NDehm2//884+xIqRz587GxohWA2vgDmesNvqYh3kQ0GPdib77OQHdK0NKQPfKSFEnAggggICfBY49o7HUfOgRz3bRzoCum8FpCNIA9Mwzz4Q12r17txQtWtT4mc7YNm3aVPr27Sv6vLAe+nOdNU3kiGcGXZ+ZnjFjhrFZ14YNG3JdPtpu69YZfg2Y5hcMepFYAV2vaw1n+qWALqnXLwZ05nj58uU5tZjXCn1e21qsuRmedabWGrjNz/77779GQNRl+XrobLcZSmMFdF3hoDvexzqi1amftY6LeS2zLh17DaL6ZY6GYz1S1Q9r3XpNPXQMzVUBL7zwQs79Zp6b7L0bqW5rm7riQr8Y0Ofu9bAGbv1yyDysNQ4YMEBuu+22XOezi3usu9IXPyege2UY9+/cKd92vNYr5VInAggggAACvhRo+FJ/KV4107N9szOgm4FMXyk1enT4jW2tYVd3dtdwNm3aNGnevLlhqs+ln3LKKQn5xgroL730krERmS4rf+CBB4yN6DQc66+XX3455gy6hvqOHTsaO8Drq+OsRzwBPfQ1axrO9Tl7DYz6xYQGRj3seM1auDAeKaCbwVF3V9dx0H0C8nJEewbdrMG6o3+0xw0S6UekmnUWXTeJ02P48OHG7LZ5JHvv6uej1a1t6gy6fjFhfhkT7Rl062qSv//+27hnmUHPy13oyc8S0L00bIsHD5L106Z6qWRqRQABBBBAwDcCXp8914GwM6DrjN+gQYOM12b9/PPPYcfdupO7LnUuWbKk8cozfS5Yj9BnvOO5eaIFdH3uuEmTJsZl9PVejRo1OuKS8TyDrsu+dfn3XXfdJRr28xrQraHOGlDtCOjhNimL1Gfr4we6xDra++oTGZdws76bN2+W4447zriMuVQ+0c3W4hm70Dr1lXs6jrpZ3Ouvv57z42Tv3VgBXX9u3p/mlwKxNokzN0w0d9EnoMdzt/nqHAK6l4Yza+tWmX1jF8k+cMBLZVMrAggggAACvhDw6s7tVvxV4z5Meiwqt2od9bPmDt+RwrD+vvmaq9BnsK+44grjveSRZt/DvefcLCZaQDdDnD7rrs+8hx6xQp4+S6xL2nXpvc6e6yx6KgO6PgqgjwToYUdA12fmdWm1rgDQZ9FjBUpzHMKtFjD7ra+9M5elR7shos2g66ZpujGbdZl/tLFItB+6F0K4FQBmG7rsXL8MMo+83LvR6tZHGurXr288d2++mi5aQNf7rWrVqrJ9+3YxV5gQ0JP+nyyvfpCA7rWRW/LG67L2k4leK5t6EUAAAQQQ8LTAcf85W069+9Bz0hyRBfRZW31nue4erq8k03ByzDHHGDPqjz32mLFcVw9z+W64gKTvp7777rtFNzjT8/XVa/pPnfHUmc/QI1pA/+mnn4wa9NDnfS+77DJj1v7zzz83lpjrq8V0pjLcM+izZs2Shx9+2Gg7dOMus4Z4lrhbd3HXz02aNClnWbs19KcioFvb0llqc/M965LuaIFSA6KOlx5q8uSTTxqvXtu3b5/88MMPxuvX9IsUfWf9888/H/WPgjWgW0/8/fffjZUIGqJbtmwp48aNM34cbhd3/f1E+2G+s17vRV39oCs6Vq5cKcOGDROdQTfvhdBxSfbejVS32Se9f/TLAvXTZ90j7eKu5996663G8/KXXnqpsdO8HgT0wP0vLgHda0O+b9s2mX1TVzm4L8trpVMvAggggAACnhVoNPAVKXqCN3duTze6LnM3N7gKbbtNmzYycOBAOf7443OV9c477xjPZmtIDPe5MWPGhO1KrGfQ9Z3db775Zq7P6my9hrRTTz01V0A3r6kf0teOaUgMd8QK6JHs9RVoGvqtITGvAT1SW6FfLsRaNbBx40Zj/CK9ak1XQeir0kJ3Qg9t32oYrrbGjRvL+PHjjS9zzDBr3TQt9DPx9kPr1j0H9NGJcEfoO9Ct5yRz70bbfV6vrasE9K0G5u7/sXZx19UlWof52AcBPd3/C+Z4ewR0x4cgiQKWDn9T1kwYn8Qn+QgCCCCAAAIIJCpQsFRpaTp8RKIfC/T5ulO57iKus4EabvW52gYNGkjr1tGXyetndLf1efPmyfr160XfG96pUydj5jvSYe7UrT8PnRU1P6Mzv/o+ajO06RJn8xlr8/PWz/bs2VN0plfbj/TFgBkq9Z///e9/c71KS99bHnro7LSGc30uXv9pPcw6Qq9lnhOpn9bfN88tUqSInHjiicZS9NBl+fF46XU+/PBDY9ZXVz/oJmf6pYouldfZ3XiOSHVpTXovmO8/D9e/vPYjKytL9Asf3eBPDx3HzMxM0S+IQj1C+5LovRuun3pN9dc+hu52r4E73L2hK0Y0lF9wwQVHlGQ9P9K9Ec94cI5nBAjonhkqS6H7tm+XWV07S/b+/V4sn5oRQAABBBDwlMDx55wrp9xxl6dqplgEEEAAAU8KENA9OWwismTYUFn76aFnUzgQQAABBBBAwD6BGj1vk3IXXGhfA1wZAQQQQACBQwIEdK/eCVlbtsjsbl2ZRffqAFI3AggggIBnBM4YPESKlC/vmXopFAEEEEDAswIEdM8OnYj8OeRVWffZZC93gdoRQAABBBBwtQDPn7t6eCgOAQQQ8JsAAd3LI2rMot90A+9F9/IgUjsCCCCAgKsFeL2aq4eH4hBAAAG/CRDQvT6iiwcPkvXTpnq9G9SPAAIIIICAKwWq33yLlG9xkStroygEEEAAAd8JENC9PqR7N2+WOT26MYvu9YGkfgQQQAABVwo0GjRYilY8wZW1URQCCCCAgO8ECOh+GNI53W+UPZs2+aEr9AEBBBBAAAHXCBxd7WRp8EJf19RDIQgggAACvhcgoPthiAnofhhF+oAAAggg4DaBek89IyVPq+m2sqgHAQQQQMC/AgR0P4wtAd0Po0gfEEAAAQTcJFC6bl2p8/iTbiqJWhBAAAEE/C9AQPfDGBPQ/TCK9AEBBBBAwE0CurRdl7hzIIAAAgggkEYBAnoasW1r6o8B/WXjF5/bdn0ujAACCCCAQJAEyjRoKLUf6xWkLtNXBBBAAAF3CBDQ3TEOeati9/r1MrfnzSLZ2Xm7EJ9GAAEEEEAAAWnYt78Uz8xEAgEEEEAAgXQLENDTLW5XewtfelE2ffO1XZfnuggggAACCARCoHSdulLnCZ49D8Rg00kEEEDAfQIEdPeNSXIVMYuenBufQgABBBBAwCpQr88zUrImO7dzVyCAAAIIOCJAQHeE3aZGf3/xedn87Uybrs5lEUAAAQQQ8LeAvlJNX63GgQACCCCAgEMCBHSH4G1pdtea1TLvtp62XJuLIoAAAggg4HeB+s+9KCWqV/d7N+kfAggggIB7BQjo7h2b5Cpb2PcF2TTzm+Q+zKcQQAABBBAIqECp2nWkbu8+Ae093UYAAQQQcIkAAd0lA5GyMnZv2CBzb+nOju4pE+VCCCCAAAJBEGD2PAijTB8RQAAB1wsQ0F0/REkUuLDfS7Lp6y+T+CQfQQABBBBAIHgCpevWkzqP9w5ex+kxAggggIDbBAjobhuRVNTDLHoqFLkGAggggEBQBJg9D8pI008EEEDA9QIEdNcPUZIF/jGgv2z84vMkP83HEEAAAQQQCIZAmfoNpPb/Hg9GZ+klAggggIDbBQjobh+hZOvTWfR5PW+W7IMHk70En0MAAQQQQMD3Ag1f6i/Fq2b6vp90EAEEEEDAEwIEdE8MU5JFLho0QDbMmJ7kp/kYAggggAAC/hY4puHpUuvR//m7k/QOAQQQQMBLAgR0L41WorXuXr9e5va8mR3dE4XjfAQQQACBQAg07Ntfimcyex6IwaaTCCCAgDcECOjeGKfkq2RH9+Tt+CQCCCCAgH8F2Lndv2NLzxBAAAEPCxDQPTx4cZXOLHpcTJyEAAIIIBAwgfrPPi8lapwSsF7TXQQQQAABlwsQ0F0+QCkp7/cXn5fN385MybW4CAIIIIAAAl4XKFWrttR98imvd4P6EUAAAQT8J0BA99+Y5u7RrtWrZd4dt/IsehAGmz4igAACCMQUqNu7j5SqXSfmeZyAAAIIIIBAmgUI6GkGd6y53559Wv6aM9ux9mkYAQQQQAABNwiUqF5D6j/3ghtKoQYEEEAAAQRCBQjoQbkndi5bJvPvuTMo3aWfCCCAAAIIhBWo0+sJKV2vPjoIIIAAAgi4UYCA7sZRsaumX/v0ln/mf2/X5bkuAggggAACrhbQV6rpq9U4EEAAAQQQcKkAAd2lA2NLWTuXL5P5dzOLbgsuF0UAAQQQcL1A7cd6SZkGDV1fJwUigAACCARWgIAetKFf0Ke3/M0setCGnf4igAACgRcoUb261H/uxcA7AIAAAggg4GoBArqrh8eG4phFtwGVSyKAAAIIuF6AZ89dP0QUiAACCCAgQkAP4l2w4Ok+8ve8uUHsOn1GAAEEEAigALPnARx0uowAAgh4U4CA7s1xy1vVzKLnzY9PI4AAAgh4S6DOE09K6Tp1vVU01SKAAAIIBFGAgB7EUdc+//bMU/LX3DlB7T79RgABBBAIiACz5wEZaLqJAAII+EOAgO6PcUy8F8yiJ27GJxBAAAEEvCdQt8/TUqpmLe8VTsUIIIAAAkEUIKAHcdTNPv/23DPy1+xZQSag7wgggAACPhYoVau21H3yKR/3kK4hgAACCPhMgIDuswFNqDt7Nm6UHx+6X7K2bEnoc5yMAAIIIICA2wWOKn601HvqGSlWubLbS6U+BBBAAAEETAECetDvhb2bN8uPjzwo+k8OBBBAAAEE/CBQoGRJqffk01K0UiU/dIc+IIAAAggER4CAHpyxjtzTPZs2yZzuN0KBAAIIIICALwRO7zdAilWp4ou+0AkEEEAAgUAJENADNdxROrv41Vdk/dQpcCCAAAIIIOBpgbJNz5TT7n/Q032geAQQQACBwAoQ0AM79CEd1yXuc3p0k+wDByBBAAEEEEDAmwIZGdLo5UEsbffm6FE1AggggIAIAZ274P8FFg18WTZ8PgMSBBBAAAEEPClw7BmNpeZDj3iydopGAAEEEEBACOjcBFYB3dV93u095WBWFjAIIIAAAgh4TqDhS/2leNVMz9VNwQgggAACCBwWYAadW+FIgc3fzpTfX3weFgQQQAABBDwlcMzpjaTWI495qmaKRQABBBBAIESAgM4tkVtg8eBBsn7aVGgQQAABBBDwjACz554ZKgpFAAEEEIgsQEDn7sgtcHBflsy/5y7ZtXo1PAgggAACCLhegGfPXT9EFIgAAgggEJ8AAT0+p+CdtXv9epl/z51yYPfu4HWeHiOAAAIIeEqg0cBXpOgJlTxVM8UigAACCCAQRoCAzm0RWeCvuXPkt2eegggBBBBAAAHXChzbpKnUfOAh19ZHYQgggAACCCQgQEBPACuQpy55fYisnfRpIPtOpxFAAAEE3C/A7Ln7x4gKEUAAAQTiFiCgx00V0BOzDxyQH+69W3auWB5QAbqNAAIIIOBWgbJnNpPT7nvAreVRFwIIIIAAAokKENATFQvi+Xs2bZLv77pdDuzaFcTu02cEEEAAAZcKNBrwihStxLPnLh0eykIAAQQQSFyAgJ64WTA/sWL0KFk55r1gdp5eI4AAAgi4ToDZc9cNCQUhgAACCORdgICed8NgXGH/v//K7Bu7yIE9e4LRYXqJAAIIIOBegYwMafTyIGbP3TtCVIYAAgggkJwAAT05t2B+avm7b8uqD8cGs/P0GgEEEEDANQLHNm4iNR982DX1UAgCCCCAAAIpEiCgpwgyEJfZt327zL7pBjmYlRWI/tJJBBBAAAF3CjTs21+KZ2a6sziqQgABBBBAIHkBAnrydsH85D8/zJcFT/cR3d2dAwEEEEAAgbQJZGTIMac3khPbXiNHV6uWtmZpCAEEEEAAgTQKENDTiO2bprb88rMseOpJZtJ9M6J0BAEEEHCxQEaGlG12llRpew3PnLt4mCgNAQQQQCAlAgT0lDAG8CJ/zZ4lvz33TAB7TpcRQAABBNIpUOmqlpJ5fZd0NklbCCCAAAIIOCVAQHdK3g/tLh48SNZPm+qHrtAHBBBAAAEXCuQrWFCavP6mFChRwoXVURICCCCAAAIpFyCgp5w0QBc8uC9Lvr/jdtm9fl2Aek1XEUAAAQTSJXDC5VfISTfcmK7maAcBBBBAAAGnBQjoTo+A19v/d9Uq+eHeu0XDOgcCCCCAAAKpEsg46ihpMvQNKVi6dKou6c35WgAAIABJREFUyXUQQAABBBBwuwAB3e0j5IX61k+dIotffcULpVIjAggggIBHBCpcfKmc3K27R6qlTAQQQAABBFIiQEBPCSMXMTaM043jOBBAAAEEEMirQEb+/Maz58ye51WSzyOAAAIIeEyAgO6xAXNtuQd275Z5t/WUvX//5doaKQwBBBBAwBsC5Zu3kOo9enqjWKpEAAEEEEAgdQIE9NRZcqUdfy6WHx96QLIPHAADAQQQQACBpAR09rzxq0OlUNmySX2eDyGAAAIIIOBhAQK6hwfPlaWvmzJZ/nztVVfWRlEIIIAAAu4WyFegoFS59lqpdFUrdxdKdQgggAACCNgjQEC3xzXYV1332WT5c+hrItnZwYag9wgggAACcQkcVbSoVLjkUql05VVyVPGj4/oMJyGAAAIIIOBDAQK6DwfVFV1aM+FjWTr8DVfUQhEIIIAAAu4VKH9hc8nsfINoSOdAAAEEEEAg4AIE9IDfALZ1X59Dn9Ojm+zdvNm2NrgwAggggIC3BY4qVkyavjlC8hUs6O2OUD0CCCCAAAKpESCgp8aRq4QTWD9tqiwePAgcBBBAAAEEwgpU7dBRKl/dBh0EEEAAAQQQOCRAQOdOsE9AZ9Fn33SDZG3ZYl8jXBkBBBBAwJMCOnveZNhwyV+4sCfrp2gEEEAAAQRsECCg24DKJS0C66dNkcWDX8EEAQQQQACBIwSqXNNeTmzXHhUEEEAAAQQQ+H8BAjp3g/0CS14fImsnfWp/Q7SAAAIIIOAJAd0QrskbbzF77onRokgEEEAAgTQKENDTiB3opgjpgR5+Oo8AAggcIZDZqbNUasm7zrktEEAAAQQQCBEgoHNLpE+AkJ4+a1pCAAEE3CpQsFQpaTx0mOQrwM7tbh0j6kIAAQQQcEyAgO4YfUAbXjZiuKwe/1FAe0+3EUAAAQSq9+gp5Zu3AAIBBBBAAAEEcgsQ0Lkr0i/ATHr6zWkRAQQQcINAxUsulWo3dXdDKdSAAAIIIICAGwUI6G4clSDUREgPwijTRwQQQOD/BQjn3A0IIIAAAgjEFCCgxyTiBNsElr/ztqwaN9a263NhBBBAAAF3CBDO3TEOVIEAAggg4HoBArrrh8jnBWpA16DOgQACCCDgTwHCuT/HlV4hgAACCNgiQEC3hZWLJiSw7rPJ8ueQVxP6DCcjgAACCLhfgHDu/jGiQgQQQAABVwkQ0F01HAEuZsOM6bLolYEi2dkBVqDrCCCAgH8ECOf+GUt6ggACCCCQNgECetqoaSimwIbPZ8iigS/HPI8TEEAAAQTcK1DsxBMls+P1Uqbh6e4tksoQQAABBBBwpwAB3Z3jEtyqVn7wvqwYNTK4APQcAQQQ8KhAobJlpWr7DnL8OeeKZGR4tBeUjQACCCCAgKMCBHRH+Wk8rMCyEcNl9fiP0EEAAQQQ8IhAydNqSr2nnvFItZSJAAIIIICAawUI6K4dmoAXxnvSA34D0H0EEPCUQIMX+srR1U72VM0UiwACCCCAgAsFCOguHBRKOixASOdWQAABBNwvcMzpjaTWI4+5v1AqRAABBBBAwP0CBHT3j1GwKySkB3v86T0CCLhf4PR+A6RYlSruL5QKEUAAAQQQcL8AAd39Y0SFPJPOPYAAAgi4U6Dy1W2kaoeO7iyOqhBAAAEEEPCeAAHde2MWzIqZSQ/muNNrBBBwrwDvOXfv2FAZAggggIBnBQjonh26ABa+dPibsmbC+AD2nC4jgAAC7hI44Yor5aQuXd1VFNUggAACCCDgfQECuvfHMFg9WPHeaFn5/uhgdZreIoAAAi4SYObcRYNBKQgggAACfhMgoPttRIPQnzUTJ8jSN4cFoav0EQEEEHCVAOHcVcNBMQgggAAC/hMgoPtvTIPRow0zpsuiVwaKZGcHo8P0EgEEEHBYgHDu8ADQPAIIIIBAEAQI6EEYZb/2ccPnM2TRwJf92j36hQACCLhCIF+BglK5TRs5sU07V9RDEQgggAACCPhYgIDu48ENRNfWfjJRlrzxeiD6SicRQACBdApk5M8v5c6/QKq07yAFS5VKZ9O0hQACCCCAQFAFCOhBHXk/9Xv5yHdl1dgxfuoSfUEAAQQcFShdt56c3K27FKlQ0dE6aBwBBBBAAIGACRDQAzbgvu3uitEjZeWY933bPzqGAAIIpEvgqKJFpckbb0n+woXT1STtIIAAAggggMAhAQI6d4J/BNjd3T9jSU8QQMA5gcxOnaVSy1bOFUDLCCCAAAIIBFeAgB7csfdnz9d9Nln+HPoau7v7c3jpFQII2Cygz5o3HjpMdGM4DgQQQAABBBBIuwABPe3kNGi7gPEKtkEDbG+HBhBAAAG/CdS49XZjYzgOBBBAAAEEEHBEgIDuCDuN2i6wc8VyWfji87Jr7Vrb26IBBBBAwNMCGRlS9sxmxm7tRSuyKZynx5LiEUAAAQS8LkBA9/oIUn9kgez9+2X56JGyZvxHkn3wIFQIIIAAAlaBjAw5tnETqXrtdVK0UiVsEEAAAQQQQMB5AQK682NABXYL7Fi6RBb2fUF2r19vd1NcHwEEEPCEwDGNzpCqHTpKsRNP9ES9FIkAAggggEBABAjoARnowHfz4L4sWTbiLVk76VM2kAv83QAAAsEVKFO/gVS59jo5ulq14CLQcwQQQAABBNwrQEB379hQmR0Cm77+Uhb270dItwOXayKAgKsFyjRoKLUf6+XqGikOAQQQQACBgAsQ0AN+AwSy++zyHshhp9MIBF6gYd/+UjwzM/AOACCAAAIIIOBiAQK6iweH0mwUMN6XPuRVG1vg0ggggIB7BErXqSt1nnjSPQVRCQIIIIAAAgiEEyCgc18EV4CQHtyxp+cIBE2gXp9npGTNmkHrNv1FAAEEEEDAawIEdK+NGPWmVmDzrO9kxaiRsmvN6tRemKshgAACLhAoWKq0VG7TVipecqkLqqEEBBBAAAEEEIghQEDnFkFABf6aM1tWjR0jO5YsAQQBBBDwvECR8uWlcqur5fhzz5OM/Pk93x86gAACCCCAQEAECOgBGWi6GafAppnfGO9M50AAAQS8KlC1YycjnHMggAACCCCAgOcECOieGzIKtl3g7/nfy2/PPCXZBw7Y3hYNIIAAAqkUqHZTd5azpxKUayGAAAIIIJBeAQJ6er1pzSsChHSvjBR1IoCAKUA4515AAAEEEEDA8wIEdM8PIR2wTYCQbhstF0YAgRQLEM5TDMrlEEAAAQQQcEaAgO6MO616RYCQ7pWRok4EgitAOA/u2NNzBBBAAAHfCRDQfTekdCjlAoT0lJNyQQQQSJEA4TxFkFwGAQQQQAABdwgQ0N0xDlThdoF/5n8vi14ZKFlbtri9VOpDAIEACOQvUkROur6LlG9xUQB6SxcRQAABBBAIjAABPTBDTUfzLHBwX5asnThRVo0bK/v//TfP1+MCCCCAQKIC+QoUkAoXXyIntmknRxUvnujHOR8BBBBAAAEE3C1AQHf3+FCdGwX279wpK8eOkTUfj3djedSEAAI+FTju7HMk87qOUqhsWZ/2kG4hgAACCCAQeAECuttugR07dsjatWtl69atUqFCBSlXrpwULFjQbWXm1PPXX38Z9R48eFDKly9v1BvPkZWVJRs2bJB169ZJqVKlpGLFinL00UfH81HXnLNv+zZZ8/HHsnbyp3Jg927X1EUhCCDgH4GMo46ScueeJ5Vbt5HCxx/vn47REwQQQAABBBAIJ0BAd9N9cffdd0u/fv2OKKlKlSoyfPhwOeecc9xUqlFL27Zt5YMPPjiiLq3ziy++iFrrm2++Kb169ZI1a9Yccd5dd90lL730kuv6GasgXe6+9pMJsnrCx3Jg165Yp/NzBBBAIC6BChdfKpVbXy2FjjkmrvM5CQEEEEAAAQQ8L0BAd8sQmmG3SJEi0q5dOylbtqz88ssvMmXKFKPEBQsWSM2aNSOWO3PmTHnnnXdk/vz5xq+mTZtKkyZNjCBcsmTJsJ/TgNyxY8eoBPr5cF8OZGRkGJ+rU6eOnHXWWca/aw1asx7Z2dlhr6uBXvuqR8uWLeXkk0+WTZs2yVtvvWX8Xps2bWTMmDFuGZaE6sj65x9Z2K+vbF3wa0Kf42QEEEDAFNAZ8/IXtpAT27SVgqVLA4MAAggggAACwRIgoLthvEeNGiUdOnQwlrSPGzdOGjdunFPWE088IY8//rjxs6lTp4YN6ddee62MHj3a+IwuFdfQ+9tvv8nmzZtzgnOzZs1ydfXzzz+X888/PypBuC8GHnroIXn22Wfl8ssvN4J1mTJljGv8888/0rlzZ5k4cWLYoP3rr78agV4P7ZOGf/OwBveRI0eK9smrx9pJn8qyt9+Sg3v3erUL1I0AAmkWyMifX8qdf4Gc2PYaZszTbE9zCCCAAAIIuEiAgO6GwdCZ5PHjx+cKrVqbPqOtgXvXrl3GDPl11113RMn9+/cXXRoeLvSas/IlSpSQpUuXyrHHHnvEZ4cMGSI333yzXHHFFTnXsJ6gs/jhZu31WXN9flyD+GWXXXbENT/55BMjuOuxevVqOeGEE3J+/u677xoz9kWLFpU///zT+NLBephfRnTr1k20Ni8fezZtkoV9n5ftixd7uRvUjgACNgtoMD/+nHOlSrv2bP5mszWXRwABBBBAwAMCBHQ3DFLp0qWNTeE++ugjueqqq3KV1KBBA/nxxx/lmWeekQcffPCIn+vM+HfffWcEWg22oUf37t1l6NChorPeTz/99BE/vueee4xnvm+99VYZOHBgXBQ//PCDNGzY0Dh3y5YtxgZv1kP7of3RQ+vSpfbmobPuWkf9+vVFrxN6mAG9RYsW8tlnn8VVj6tPys6W1eM/khWjR8rBfftcXSrFIYBAegUy8uWT487+r1S55lo2f0svPa0hgAACCCDgZgECuhtG59xzz5Uvv/xShg0bJl27ds1VUtWqVWXFihUyY8YMOe+883J+vnPnzpydzxctWiTVq1fP9VkN5xrSdem5bjZnPXTmXGfBn3vuObn//vvjotCZ/GLFihnnhlv+rkvra9WqZfz833//NWbLzcNcxh5pIzkzoN9yyy3yyiuvxFWPF07a+/dfsurDsbJh+nTRd6lzIIBAsAX0XeY1H3xYyjQ49GUnBwIIIIAAAgggcFiAgO6GW+GFF14wArIuDZ8wYcIRJZlLxnW5ub7OrECBAjk/11Cv4V6P7du3h31NmS6d1yX04ULxKaecIhrsdWO32rVrx03RunVr41n50OfI9QJmyG7VqpV8+OGHR1zTDO/6OrVVq1blmn03vzDQLxVuuummuOvxyolZW7fKmo8/knWfTZYDe/Z4pWzqRACBFArkK1hQ6vR6QkqeFnnTzxQ2x6UQQAABBBBAwFsCBHQ3jNfChQuNZ7N19/XQ0Ks7sc+ZMyfsLPeyZcvkpJNOMrrwzTff5Oymbu2TGZjDBfT8+fMb7y8fPHiwsZN6oUKFjOfCjzvuOLnooosi0mg413p1Nl13XNed1/XQOvULA51hf+ONN4xn20OPHj16yGuvvZZrEzmzTl0h8Oqrr4ZdDeCGsUpFDfpatjUTJ8jaTz+R/Tt3pOKSXAMBBFwukK9AQSl3wYVSuXVrKXTMkfuBuLx0ykMAAQQQQACB9AkQ0NNnHb0lnQHXTd30tWqVKlUyQrIGcA3ROsOuS9RDj71794rOguvy93Abq1l3Rtdn1/UZdvPQ9iK9fk3P0Wfh9Zn4SMesWbOkffv2snLlSqlRo4YcddRRRr36vHyfPn2ivrddvxC49957pXDhwpKZmWl8OaAbyt13333Gzu7mEnq3jI1ddegs+rrPJsmajz+WrK1b7GqG6yKAgIMC+YsUkQoXXSyVrmopBUqEf+Wlg+XRNAIIIIAAAgi4S4CA7pbxmDt3rvGqtSVLluQqSTdx02fT69Wrl+tn+no185VkOkuuv3RmW3dJ14B94YUXyrRp00RfcWY+G64X0fb02XNdMq+vPqtbt67s2LHDWPKus/h6RNtNXV+FFrqjvH5Gl69ryNaZcuvz52bhP/30kzG7PmjQoFx90SX++rmLL77YLcOSljp0A7l1kyfJqnFjZd+2bWlpk0YQQMBegfyFC0vFSy6TSi1bylHFj7a3Ma6OAAIIIIAAAn4RIKC7YSSvv/56efvtt41SNBxfffXVxiz6zJkzRWfB9V3julv6iBEjwi4b12e29ZcukTcP3TDuxhtvNJ5tD/c8eLR+W59tD11yr+86v/LKK43adOb87rvvlksuucS43PTp0416J02aZOzUrhvQ6XvZzUOfp9el8brTu4Z/7bd+OaCz8GPHjs35YiDcs+1uGCe7a9D3puuy99Xjx8m+HSx9t9ub6yNgh4A+Y17h4kukcqurpUCJEnY0wTURQAABBBBAwL8CBHSnx1Y3fjPfFd6vXz+58847c5XUpUsXI6TrK9U0GEc6NFh/9dVXUqVKFWMH9Z49exoBWAOzNSjH02dzw7YbbrjBmPE2D+vM+RdffJFrKbuGb30OXWfK9csBnaU3D/Oa4XaU13PMd7rrc/Dz5s3L9Z70eOr2wzm69H3NxI9lzcfjRZ9X50AAAfcL6DPm5Zu3kBPbtJUCJVnK7v4Ro0IEEEAAAQRcKUBAd3pYrM+Jh3ttmdanm6bpq8f0yM7OjlnyunXrpHnz5qK7pls3cYv5QcsJ+ox43759jevoc/HmoaFfnyGvXLmyMfMd7tCl+qNGjTpi53jrFxH6eV3KHnpYX9H27rvvGkv+g3wc2LVLVn88XtZ8MkH03zkQQMB9AhlHHSXlL2wuJ7ZpJwVLl3ZfgVSEAAIIIIAAAl4SIKA7PVrm7uXRwrd1yXk8AV2Xj7/++uuiM+9vvvlmUl00d1vXGX2d2TcP853tkd5lrueF2zne2odwM+/m9TMyMox/Deoy93CDpTu9667vaz6ZSFBP6m7mQwjYI1Dh4kulcstWUqhsWXsa4KoIIIAAAgggEDQBArrTI24Nrt999500bdo0V0kakPVZ72rVqhmbv0U7XnnlFdFN5cqVK2c8k67LxZM5dOZcN5fTZ+P1uXHz0J3gH374YdH3suvu6+EO3Y1eVwboM/D6RYEeWVlZxnP0u3fvlpdeeknuuuuuXB/VneHPPPNM4/ejhfhk+uOHzxzYvVvWTv5U1kz4mM3k/DCg9MGTArr5W/kWF0mlq1pJwVKlPNkHikYAAQQQQAAB1woQ0J0eGt05XV+VpsvSI+2abs4qx3r1mb6fvHXr1kaXhgwZYlwv0qHLyRcvXiwtW7bMdYr5nLmGe939vUyZMjnnTJ06VVq0aBGxDeuS/dBZcG1r/PjxxmfDrQTo3r27sdmdPkP/yy+/GDvCc+QWOLgvSxYNGiSbvv4SHgQQSKOAhnJ9jzm7sqcRnaYQQAABBBAIlgAB3Q3j/eyzz8pDDz1klKIbqOksuoZjDdH6/nI9dPZ5zpw5oruzhzv0PeK67FzfRa6vK5swYULUcN6uXTvj+hqatb2aNWvKmjVr5OeffzaeMdcj0nPguou7eX0N4WZNGvjNV7SFWwKvP2/cuLGxi7se2m9tV9/jrhvZTZ482fh9fX5d37HOEVkg++BB+fXJJ2TLTz/ChAACdgpkZEi5886XqtdeJwUtX1ba2STXRgABBBBAAIHAChDQ3TL0+ty2zh7rTHrooWFXl4TrLuiRjssuu0w+/fRT48dLly6VzMzMqF3TEKxLza2vZjM/oKFZazGXm4deSK///PPPG+eEO/T96I899ljYLxM02OuSfV3aH3qcdNJJxlJ+c0M8t4yNW+vQmfTFrw6WjV987tYSqQsBTwuUbXqmVLm2gxQ9oZKn+0HxCCCAAAIIIOAZAQK6m4ZKw/ns2bONkL59+3Y5/vjjpXz58jnvGY9Uq4Z789Cg3rBhw7i7pbPWc+fONc7X9vTXhRdeKMWLF495DQ33Oiuu9eqSdf2szvyff/75MT+rM+br16+XjRs3SokSJYzP/ec//zGebedITGDPxo2yatxY2fD5DMnevz+xD3M2AggcIZCRL58c95+zpXKbdlK0YkV0EEAAAQQQQACBdAoQ0NOpTVsI2CmQtWWLrP7oQ1k3dYoc3LvXzqa4NgK+E9DXpelS9sqtrpbCxx/vu/7RIQQQQAABBBDwhAAB3RPDRJEIJCCgr2XT96evm/Sp7Of96QnIcWoQBfIVKiQVzF3ZeY95EG8B+owAAggggICbBAjobhoNakEglQIaztd+MtGYVT+wZ08qL821EPC8QL4CBaXi5Zcb7zFnV3bPDycdQAABBBBAwC8CBHS/jCT9QCCSwL4dO2TVB+/L2smTeEad2yTwAhn580u58y+QKu078B7zwN8NACCAAAIIIOA6AQK664aEghCwSWDPpk2yfOS7vD/dJl8u636BY5s0lcyOnaRIBTZ/c/9oUSECCCCAAAKBFCCgB3LY6XSgBXTX95Vjx8jGL79gRj3Qd0IwOq+7spdtdpacqLuyV+J1acEYdXqJAAIIIICAZwUI6J4dOgpHII8Ce//+S1aP+1A2zZwp+7Zvy+PV+DgC7hI4qnhx0Rnzyq3bSJFy5dxVHNUggAACCCCAAALhBQjo3BkIICCye8MG2fbbAtm28Hfjn/rfHAh4SaBQ2bJS6rSaUlJ/1awpRSue4KXyqRUBBBBAAAEEEFABAjr3AQII5Bb4v/bu7zeqAosD+BkpPwqFUgGXbFtRH8AgWSSgvq2arIkm6KIPGrMx/gX+R5oYX1EfdLMv4KJGTNREuitFN2YFG8GyBWlRykKhYzo+adQO4nTmnH5u0rc7957z+c7LNzOdOzczE9Pjx2P6+Cdx/qMP48q5c5gI9JTAysHB2Hz/A7HxT7tjw44dsWbLbT01n2EIECBAgAABAr9BQEH/DWheQmBZCTSvXYvT//h7TLx6MBZ+Ed5BoJsCK/r7Y/TAkzHyxIFYsWZNN0dxbwIECBAgQIDA7y2goP/eoq5HoKrA9dnZmHj91fjqzTdi/urVqmvaq0cFFh6P9sdHH4ttzzwbK9ev79EpjUWAAAECBAgQuCkBBf2m+LyYAIFWWZ86+l5MvnW49bV4B4GbEegbWB8j+/fH8P4nom/dupu5lNcSIECAAAECBLIJKOjZEjMvgV4W+P/Zyfj68KE4e+SfceX8+V4e1Ww9JrBq41CM/PVA61NyX13vsXCMQ4AAAQIECCyVgIK+VNLuQ2A5CTTn5+PCsY9bn6qf+/CDaF6/vpzWt+sNCCz8uNvok0/F1r88EresXHkDr3QqAQIECBAgQKCcgIJeLlILEegxgbmLF+Ps20di8q1DcWliosemM063BNYOD7eeUX7bnx+Mhf8vdxAgQIAAAQIECHjMmvcAAQJdFPju5Bfx35de9L/rXcyg07det21b3PXc83Hr3n2dvpXrEyBAgAABAgSyC/gEPXuC5idQQeCbYx/HF6+8HJdOnaqwjh0iYvWWLXHns3+LPzz0cESjwYQAAQIECBAgQGBxAQV9cSNnECCwVAIzn30aC89d/6Vjfm4uJg8fiqn3jy7VSO7zE4GN9+yK4f2PR9/AwC/bNBqxcJ6DAAECBAgQIEDghgQU9BvicjIBAj0hMHv6dEy8djD+9+47foBuiRLZtHdf3P70M7Fh+44luqPbECBAgAABAgSWnYCCvuwitzCBQgJXpqbi8tnJH210+cyZuPifz2J6fDwWHvvm+HWB1Zs3x+DOXTF4992xdnT0Z09eNTQUa4dHUBIgQIAAAQIECHRWQEHvrK+rEyDQTYG5mZmY/uTfMX3iRMycOP7Dr8g3m90cqev3XjsyGoM7d8bgznti465dsXrT5q7PZAACBAgQIECAAIGWgILujUCAwPIRuDY7G5dOnoxmc37xpZvN+Pbzz+ObsWOtkt+rx4bt22No955W6W709f3qmAN33BF9A+t7dRVzESBAgAABAgSWu4CCvtzfAfYnQGBxgfm5qzEzPh4X/jUWF8bG4rsvT3Xtk/j+rVtj6N49MbT73tbfiv7+xRdwBgECBAgQIECAQAYBBT1DSmYkQKC3BOYuzsSFsWMxe+brJRts1eBgbNp3X+vxZQ4CBAgQIECAAIGSAgp6yVgtRYAAAQIECBAgQIAAAQLZBBT0bImZlwABAgQIECBAgAABAgRKCijoJWO1FAECBAgQIECAAAECBAhkE1DQsyVmXgIECBAgQIAAAQIECBAoKaCgl4zVUgQIECBAgAABAgQIECCQTUBBz5aYeQkQIECAAAECBAgQIECgpICCXjJWSxEgQIAAAQIECBAgQIBANgEFPVti5iVAgAABAgQIECBAgACBkgIKeslYLUWAAAECBAgQIECAAAEC2QQU9GyJmZcAAQIECBAgQIAAAQIESgoo6CVjtRQBAgQIECBAgAABAgQIZBNQ0LMlZl4CBAgQIECAAAECBAgQKCmgoJeM1VIECBAgQIAAAQIECBAgkE1AQc+WmHkJECBAgAABAgQIECBAoKSAgl4yVksRIECAAAECBAgQIECAQDYBBT1bYuYlQIAAAQIECBAgQIAAgZICCnrJWC1FgAABAgQIECBAgAABAtkEFPRsiZmXAAECBAgQIECAAAECBEoKKOglY7UUAQIECBAgQIAAAQIECGQTUNCzJWZeAgQIECBAgAABAgQIECgpoKCXjNVSBAgQIECAAAECBAgQIJBNQEHPlph5CRAgQIAAAQIECBAgQKCkgIJeMlZLESBAgAABAgQIECBAgEA2AQU9W2LmJUCAAAECBAgQIECAAIGSAgp6yVgtRYAAAQIECBAgQIAAAQLZBBT0bImZlwABAgQIECBAgAABAgRKCijoJWO1FAECBAgQIECAAAECBAhkE1DQsyVmXgIECBAgQIAAAQIECBAoKaCgl4zVUgQIECBAgAABAgQIECCQTUBBz5aYeQkQIECAAAECBAgQIECgpICCXjJWSxEgQIAAAQIECBAgQIBANgEFPVti5iUS4dMcAAAEyklEQVRAgAABAgQIECBAgACBkgIKeslYLUWAAAECBAgQIECAAAEC2QQU9GyJmZcAAQIECBAgQIAAAQIESgoo6CVjtRQBAgQIECBAgAABAgQIZBNQ0LMlZl4CBAgQIECAAAECBAgQKCmgoJeM1VIECBAgQIAAAQIECBAgkE1AQc+WmHkJECBAgAABAgQIECBAoKSAgl4yVksRIECAAAECBAgQIECAQDYBBT1bYuYlQIAAAQIECBAgQIAAgZICCnrJWC1FgAABAgQIECBAgAABAtkEFPRsiZmXAAECBAgQIECAAAECBEoKKOglY7UUAQIECBAgQIAAAQIECGQTUNCzJWZeAgQIECBAgAABAgQIECgpoKCXjNVSBAgQIECAAAECBAgQIJBNQEHPlph5CRAgQIAAAQIECBAgQKCkgIJeMlZLESBAgAABAgQIECBAgEA2AQU9W2LmJUCAAAECBAgQIECAAIGSAgp6yVgtRYAAAQIECBAgQIAAAQLZBBT0bImZlwABAgQIECBAgAABAgRKCijoJWO1FAECBAgQIECAAAECBAhkE1DQsyVmXgIECBAgQIAAAQIECBAoKaCgl4zVUgQIECBAgAABAgQIECCQTUBBz5aYeQkQIECAAAECBAgQIECgpICCXjJWSxEgQIAAAQIECBAgQIBANgEFPVti5iVAgAABAgQIECBAgACBkgIKeslYLUWAAAECBAgQIECAAAEC2QQU9GyJmZcAAQIECBAgQIAAAQIESgoo6CVjtRQBAgQIECBAgAABAgQIZBNQ0LMlZl4CBAgQIECAAAECBAgQKCmgoJeM1VIECBAgQIAAAQIECBAgkE1AQc+WmHkJECBAgAABAgQIECBAoKSAgl4yVksRIECAAAECBAgQIECAQDYBBT1bYuYlQIAAAQIECBAgQIAAgZICCnrJWC1FgAABAgQIECBAgAABAtkEFPRsiZmXAAECBAgQIECAAAECBEoKKOglY7UUAQIECBAgQIAAAQIECGQTUNCzJWZeAgQIECBAgAABAgQIECgpoKCXjNVSBAgQIECAAAECBAgQIJBNQEHPlph5CRAgQIAAAQIECBAgQKCkgIJeMlZLESBAgAABAgQIECBAgEA2AQU9W2LmJUCAAAECBAgQIECAAIGSAgp6yVgtRYAAAQIECBAgQIAAAQLZBBT0bImZlwABAgQIECBAgAABAgRKCijoJWO1FAECBAgQIECAAAECBAhkE1DQsyVmXgIECBAgQIAAAQIECBAoKaCgl4zVUgQIECBAgAABAgQIECCQTUBBz5aYeQkQIECAAAECBAgQIECgpICCXjJWSxEgQIAAAQIECBAgQIBANoGOFfQt2STMS4AAAQIECBAgQIAAAQIEuigw1Wg0Xmjn/o12TnIOAQIECBAgQIAAAQIECBAg0FkBBb2zvq5OgAABAgQIECBAgAABAgTaElDQ22JyEgECBAgQIECAAAECBAgQ6KyAgt5ZX1cnQIAAAQIECBAgQIAAAQJtCSjobTE5iQABAgQIECBAgAABAgQIdFZAQe+sr6sTIECAAAECBAgQIECAAIG2BBT0tpicRIAAAQIECBAgQIAAAQIEOiugoHfW19UJECBAgAABAgQIECBAgEBbAt8DLAgVWoMW8ckAAAAASUVORK5CYII="/>
          <p:cNvSpPr>
            <a:spLocks noChangeAspect="1" noChangeArrowheads="1"/>
          </p:cNvSpPr>
          <p:nvPr/>
        </p:nvSpPr>
        <p:spPr bwMode="auto">
          <a:xfrm>
            <a:off x="155575" y="-1652588"/>
            <a:ext cx="401002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7445433" y="5886789"/>
            <a:ext cx="42084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 14.03.2022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Неотложной формы 27746 (23,6%)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Остальные вызовы 89588 (72,4%)</a:t>
            </a:r>
          </a:p>
        </p:txBody>
      </p:sp>
    </p:spTree>
    <p:extLst>
      <p:ext uri="{BB962C8B-B14F-4D97-AF65-F5344CB8AC3E}">
        <p14:creationId xmlns:p14="http://schemas.microsoft.com/office/powerpoint/2010/main" val="109120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10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71599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Актуальность проекта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8788523"/>
              </p:ext>
            </p:extLst>
          </p:nvPr>
        </p:nvGraphicFramePr>
        <p:xfrm>
          <a:off x="841828" y="1387567"/>
          <a:ext cx="7170058" cy="4960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01221" y="2494008"/>
            <a:ext cx="4658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93%</a:t>
            </a:r>
            <a:endParaRPr lang="ru-RU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8144890" y="1222453"/>
            <a:ext cx="2312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ВЫВОД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: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4931" y="1874982"/>
            <a:ext cx="3383280" cy="4344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200"/>
              </a:lnSpc>
              <a:spcBef>
                <a:spcPts val="600"/>
              </a:spcBef>
              <a:buFontTx/>
              <a:buChar char="-"/>
            </a:pPr>
            <a:r>
              <a:rPr lang="ru-RU" sz="2400" dirty="0" smtClean="0">
                <a:latin typeface="+mj-lt"/>
              </a:rPr>
              <a:t>Большая часть вызовов (87%) поступают на номер 03 и только 13% вызовов –через номер 112</a:t>
            </a:r>
          </a:p>
          <a:p>
            <a:pPr marL="285750" indent="-285750">
              <a:lnSpc>
                <a:spcPts val="2200"/>
              </a:lnSpc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latin typeface="+mj-lt"/>
              </a:rPr>
              <a:t>Широкий диапазон причин вызовов, не связанных с </a:t>
            </a:r>
            <a:r>
              <a:rPr lang="en-US" sz="2400" dirty="0" smtClean="0">
                <a:latin typeface="+mj-lt"/>
              </a:rPr>
              <a:t>COVID-19 </a:t>
            </a:r>
            <a:r>
              <a:rPr lang="ru-RU" sz="2400" dirty="0" smtClean="0">
                <a:latin typeface="+mj-lt"/>
              </a:rPr>
              <a:t>и неотложной формой</a:t>
            </a:r>
          </a:p>
          <a:p>
            <a:pPr marL="285750" indent="-285750">
              <a:lnSpc>
                <a:spcPts val="2200"/>
              </a:lnSpc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latin typeface="+mj-lt"/>
              </a:rPr>
              <a:t>Низкий уровень своевременного </a:t>
            </a:r>
            <a:r>
              <a:rPr lang="ru-RU" sz="2400" dirty="0" err="1" smtClean="0">
                <a:latin typeface="+mj-lt"/>
              </a:rPr>
              <a:t>доезда</a:t>
            </a:r>
            <a:r>
              <a:rPr lang="ru-RU" sz="2400" dirty="0" smtClean="0">
                <a:latin typeface="+mj-lt"/>
              </a:rPr>
              <a:t> на вызов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1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Graphic spid="9" grpId="0">
        <p:bldAsOne/>
      </p:bldGraphic>
      <p:bldP spid="10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93273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Целевая аудитория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870" y="2798058"/>
            <a:ext cx="508369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Bookman Old Style" panose="02050604050505020204" pitchFamily="18" charset="0"/>
              </a:rPr>
              <a:t>Государственный сектор</a:t>
            </a:r>
          </a:p>
          <a:p>
            <a:pPr algn="ctr"/>
            <a:r>
              <a:rPr lang="ru-RU" sz="2400" dirty="0">
                <a:latin typeface="Bookman Old Style" panose="02050604050505020204" pitchFamily="18" charset="0"/>
              </a:rPr>
              <a:t>(Государственные медицинские организации</a:t>
            </a:r>
            <a:r>
              <a:rPr lang="ru-RU" sz="2400" dirty="0" smtClean="0">
                <a:latin typeface="Bookman Old Style" panose="02050604050505020204" pitchFamily="18" charset="0"/>
              </a:rPr>
              <a:t>)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96157" y="528320"/>
            <a:ext cx="6096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latin typeface="Bahnschrift Light Condensed" panose="020B0502040204020203" pitchFamily="34" charset="0"/>
              </a:rPr>
              <a:t>1.  Министерство Здравоохранения Республики Крыма</a:t>
            </a:r>
            <a:r>
              <a:rPr lang="ru-RU" sz="2400" u="sng" dirty="0" smtClean="0">
                <a:latin typeface="Bahnschrift Light Condensed" panose="020B050204020402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 Министр Здравоохранения </a:t>
            </a:r>
          </a:p>
          <a:p>
            <a:r>
              <a:rPr lang="ru-RU" sz="2400" dirty="0" smtClean="0">
                <a:latin typeface="Bahnschrift Light Condensed" panose="020B0502040204020203" pitchFamily="34" charset="0"/>
              </a:rPr>
              <a:t>      </a:t>
            </a:r>
            <a:r>
              <a:rPr lang="ru-RU" sz="2400" dirty="0" err="1" smtClean="0">
                <a:latin typeface="Bahnschrift Light Condensed" panose="020B0502040204020203" pitchFamily="34" charset="0"/>
              </a:rPr>
              <a:t>Скорупский</a:t>
            </a:r>
            <a:r>
              <a:rPr lang="ru-RU" sz="2400" dirty="0" smtClean="0">
                <a:latin typeface="Bahnschrift Light Condensed" panose="020B0502040204020203" pitchFamily="34" charset="0"/>
              </a:rPr>
              <a:t> Константин Викторович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 Первый заместитель министра Здравоохранения </a:t>
            </a:r>
          </a:p>
          <a:p>
            <a:r>
              <a:rPr lang="ru-RU" sz="2400" dirty="0" smtClean="0">
                <a:latin typeface="Bahnschrift Light Condensed" panose="020B0502040204020203" pitchFamily="34" charset="0"/>
              </a:rPr>
              <a:t>      </a:t>
            </a:r>
            <a:r>
              <a:rPr lang="ru-RU" sz="2400" dirty="0" err="1" smtClean="0">
                <a:latin typeface="Bahnschrift Light Condensed" panose="020B0502040204020203" pitchFamily="34" charset="0"/>
              </a:rPr>
              <a:t>Растригина</a:t>
            </a:r>
            <a:r>
              <a:rPr lang="ru-RU" sz="2400" dirty="0" smtClean="0">
                <a:latin typeface="Bahnschrift Light Condensed" panose="020B0502040204020203" pitchFamily="34" charset="0"/>
              </a:rPr>
              <a:t> Ольга Владимировна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 Заместитель министра Здравоохранения </a:t>
            </a:r>
            <a:r>
              <a:rPr lang="ru-RU" sz="2400" dirty="0" err="1" smtClean="0">
                <a:latin typeface="Bahnschrift Light Condensed" panose="020B0502040204020203" pitchFamily="34" charset="0"/>
              </a:rPr>
              <a:t>Зиядинова</a:t>
            </a:r>
            <a:r>
              <a:rPr lang="ru-RU" sz="2400" dirty="0" smtClean="0">
                <a:latin typeface="Bahnschrift Light Condensed" panose="020B0502040204020203" pitchFamily="34" charset="0"/>
              </a:rPr>
              <a:t> Арсен </a:t>
            </a:r>
            <a:r>
              <a:rPr lang="ru-RU" sz="2400" dirty="0" err="1" smtClean="0">
                <a:latin typeface="Bahnschrift Light Condensed" panose="020B0502040204020203" pitchFamily="34" charset="0"/>
              </a:rPr>
              <a:t>Аблямитович</a:t>
            </a:r>
            <a:endParaRPr lang="ru-RU" sz="2400" dirty="0" smtClean="0">
              <a:latin typeface="Bahnschrift Light Condensed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err="1" smtClean="0">
              <a:latin typeface="Bahnschrift Light Condensed" panose="020B0502040204020203" pitchFamily="34" charset="0"/>
            </a:endParaRPr>
          </a:p>
          <a:p>
            <a:pPr algn="ctr"/>
            <a:r>
              <a:rPr lang="ru-RU" sz="2400" b="1" u="sng" dirty="0" smtClean="0">
                <a:latin typeface="Bahnschrift Light Condensed" panose="020B0502040204020203" pitchFamily="34" charset="0"/>
              </a:rPr>
              <a:t>2.  Департамент здравоохранения города Севастополя.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 Директор</a:t>
            </a:r>
            <a:r>
              <a:rPr lang="ru-RU" sz="2400" dirty="0" smtClean="0">
                <a:latin typeface="Bahnschrift Light Condensed" panose="020B0502040204020203" pitchFamily="34" charset="0"/>
              </a:rPr>
              <a:t> </a:t>
            </a:r>
          </a:p>
          <a:p>
            <a:r>
              <a:rPr lang="ru-RU" sz="2400" dirty="0" smtClean="0">
                <a:latin typeface="Bahnschrift Light Condensed" panose="020B0502040204020203" pitchFamily="34" charset="0"/>
              </a:rPr>
              <a:t>      Денисов Виталий Степанович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 Первый заместитель директора </a:t>
            </a:r>
          </a:p>
          <a:p>
            <a:r>
              <a:rPr lang="ru-RU" sz="2400" dirty="0" smtClean="0">
                <a:latin typeface="Bahnschrift Light Condensed" panose="020B0502040204020203" pitchFamily="34" charset="0"/>
              </a:rPr>
              <a:t>      Солдатова Анна Вячеславовна</a:t>
            </a:r>
          </a:p>
        </p:txBody>
      </p:sp>
      <p:sp>
        <p:nvSpPr>
          <p:cNvPr id="17" name="Левая фигурная скобка 16"/>
          <p:cNvSpPr/>
          <p:nvPr/>
        </p:nvSpPr>
        <p:spPr>
          <a:xfrm>
            <a:off x="5462385" y="528320"/>
            <a:ext cx="938415" cy="4801326"/>
          </a:xfrm>
          <a:prstGeom prst="leftBrace">
            <a:avLst>
              <a:gd name="adj1" fmla="val 56547"/>
              <a:gd name="adj2" fmla="val 5411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90515" y="5654724"/>
            <a:ext cx="9420570" cy="954107"/>
          </a:xfrm>
          <a:prstGeom prst="rect">
            <a:avLst/>
          </a:prstGeom>
          <a:solidFill>
            <a:srgbClr val="FF0000"/>
          </a:solidFill>
          <a:effectLst>
            <a:innerShdw blurRad="63500" dist="635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Главным ключевым партнером 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являются </a:t>
            </a:r>
            <a:r>
              <a:rPr lang="ru-RU" sz="2800" b="1" dirty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государственные медицинские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29228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10" grpId="0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93273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Целевая</a:t>
            </a:r>
            <a:r>
              <a:rPr lang="ru-RU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аудитория</a:t>
            </a:r>
            <a:endParaRPr lang="ru-RU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812" y="2954941"/>
            <a:ext cx="47792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Bookman Old Style" panose="02050604050505020204" pitchFamily="18" charset="0"/>
              </a:rPr>
              <a:t>Частный сектор</a:t>
            </a:r>
          </a:p>
          <a:p>
            <a:pPr algn="ctr"/>
            <a:r>
              <a:rPr lang="ru-RU" sz="2400" dirty="0" smtClean="0">
                <a:latin typeface="Bookman Old Style" panose="02050604050505020204" pitchFamily="18" charset="0"/>
              </a:rPr>
              <a:t>(коммерческие медицинские организации с платной скорой помощью)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90475" y="1279056"/>
            <a:ext cx="51546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Bookman Old Style" panose="02050604050505020204" pitchFamily="18" charset="0"/>
              </a:rPr>
              <a:t>1. Генезис 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Заведующий отделом скорой помощи </a:t>
            </a:r>
            <a:r>
              <a:rPr lang="ru-RU" sz="2400" dirty="0" err="1" smtClean="0">
                <a:latin typeface="Bookman Old Style" panose="02050604050505020204" pitchFamily="18" charset="0"/>
              </a:rPr>
              <a:t>Торсуева</a:t>
            </a:r>
            <a:r>
              <a:rPr lang="ru-RU" sz="2400" dirty="0" smtClean="0">
                <a:latin typeface="Bookman Old Style" panose="02050604050505020204" pitchFamily="18" charset="0"/>
              </a:rPr>
              <a:t> Лариса </a:t>
            </a:r>
            <a:r>
              <a:rPr lang="ru-RU" sz="2400" dirty="0" err="1" smtClean="0">
                <a:latin typeface="Bookman Old Style" panose="02050604050505020204" pitchFamily="18" charset="0"/>
              </a:rPr>
              <a:t>Викентьевна</a:t>
            </a:r>
            <a:endParaRPr lang="ru-RU" sz="2400" dirty="0">
              <a:latin typeface="Bookman Old Style" panose="02050604050505020204" pitchFamily="18" charset="0"/>
            </a:endParaRPr>
          </a:p>
          <a:p>
            <a:r>
              <a:rPr lang="ru-RU" sz="2400" u="sng" dirty="0" smtClean="0">
                <a:latin typeface="Bookman Old Style" panose="02050604050505020204" pitchFamily="18" charset="0"/>
              </a:rPr>
              <a:t>2. Крым </a:t>
            </a:r>
            <a:r>
              <a:rPr lang="ru-RU" sz="2400" u="sng" dirty="0" err="1" smtClean="0">
                <a:latin typeface="Bookman Old Style" panose="02050604050505020204" pitchFamily="18" charset="0"/>
              </a:rPr>
              <a:t>Медикус</a:t>
            </a:r>
            <a:r>
              <a:rPr lang="ru-RU" sz="2400" u="sng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Директор</a:t>
            </a:r>
            <a:r>
              <a:rPr lang="ru-RU" sz="2400" dirty="0" smtClean="0">
                <a:latin typeface="Bookman Old Style" panose="02050604050505020204" pitchFamily="18" charset="0"/>
              </a:rPr>
              <a:t> Гулевская Лилия Владимировна</a:t>
            </a:r>
          </a:p>
          <a:p>
            <a:r>
              <a:rPr lang="ru-RU" sz="2400" u="sng" dirty="0" smtClean="0">
                <a:latin typeface="Bookman Old Style" panose="02050604050505020204" pitchFamily="18" charset="0"/>
              </a:rPr>
              <a:t>3. Альфа медицина</a:t>
            </a:r>
          </a:p>
          <a:p>
            <a:r>
              <a:rPr lang="ru-RU" sz="2400" u="sng" dirty="0" smtClean="0">
                <a:latin typeface="Bookman Old Style" panose="02050604050505020204" pitchFamily="18" charset="0"/>
              </a:rPr>
              <a:t>4. Платная скорая помощь</a:t>
            </a:r>
            <a:r>
              <a:rPr lang="ru-RU" sz="2400" dirty="0" smtClean="0">
                <a:latin typeface="Bookman Old Style" panose="02050604050505020204" pitchFamily="18" charset="0"/>
              </a:rPr>
              <a:t> ул. 60 лет Октября 30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5252060" y="1207243"/>
            <a:ext cx="938415" cy="3785653"/>
          </a:xfrm>
          <a:prstGeom prst="leftBrace">
            <a:avLst>
              <a:gd name="adj1" fmla="val 56547"/>
              <a:gd name="adj2" fmla="val 5726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690515" y="5654724"/>
            <a:ext cx="9420570" cy="954107"/>
          </a:xfrm>
          <a:prstGeom prst="rect">
            <a:avLst/>
          </a:prstGeom>
          <a:solidFill>
            <a:srgbClr val="FF0000"/>
          </a:solidFill>
          <a:effectLst>
            <a:innerShdw blurRad="63500" dist="635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Главным ключевым партнером 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являются </a:t>
            </a:r>
            <a:r>
              <a:rPr lang="ru-RU" sz="2800" b="1" dirty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государственные медицинские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91083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7" grpId="0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11746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Проблема</a:t>
            </a:r>
            <a:r>
              <a:rPr lang="en-US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решение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475" y="1271899"/>
            <a:ext cx="11427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После посещения диспетчерской СМП выявлены следующие проблемы, которые будут решены благодаря приложению  «</a:t>
            </a:r>
            <a:r>
              <a:rPr lang="ru-RU" sz="2400" dirty="0" err="1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Скорая.Крым</a:t>
            </a:r>
            <a:r>
              <a:rPr lang="ru-RU" sz="24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endParaRPr lang="ru-RU" sz="2400" dirty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916088606"/>
              </p:ext>
            </p:extLst>
          </p:nvPr>
        </p:nvGraphicFramePr>
        <p:xfrm>
          <a:off x="7548865" y="2275669"/>
          <a:ext cx="4347300" cy="4394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50109" y="2890982"/>
            <a:ext cx="1551709" cy="538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184826783"/>
              </p:ext>
            </p:extLst>
          </p:nvPr>
        </p:nvGraphicFramePr>
        <p:xfrm>
          <a:off x="1243727" y="2275670"/>
          <a:ext cx="5999756" cy="448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1428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Graphic spid="8" grpId="0">
        <p:bldAsOne/>
      </p:bldGraphic>
      <p:bldGraphic spid="1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11746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Проблема</a:t>
            </a:r>
            <a:r>
              <a:rPr lang="en-US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решение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138384198"/>
              </p:ext>
            </p:extLst>
          </p:nvPr>
        </p:nvGraphicFramePr>
        <p:xfrm>
          <a:off x="1567938" y="2271870"/>
          <a:ext cx="4149503" cy="3758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50109" y="2890982"/>
            <a:ext cx="1551709" cy="538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353071384"/>
              </p:ext>
            </p:extLst>
          </p:nvPr>
        </p:nvGraphicFramePr>
        <p:xfrm>
          <a:off x="6500287" y="2271869"/>
          <a:ext cx="3692583" cy="4173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2475" y="1271899"/>
            <a:ext cx="11427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После посещения диспетчерской СМП выявлены следующие проблемы, которые будут решены благодаря приложению  «</a:t>
            </a:r>
            <a:r>
              <a:rPr lang="ru-RU" sz="2400" dirty="0" err="1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Скорая.Крым</a:t>
            </a:r>
            <a:r>
              <a:rPr lang="ru-RU" sz="2400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»</a:t>
            </a:r>
            <a:endParaRPr lang="ru-RU" sz="2400" dirty="0"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06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Graphic spid="8" grpId="0">
        <p:bldAsOne/>
      </p:bldGraphic>
      <p:bldGraphic spid="10" grpId="0">
        <p:bldAsOne/>
      </p:bldGraphic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28982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Конкуренты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5345" y="1195296"/>
            <a:ext cx="10169237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92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Приложение «Вызов скорой помощи» от разработчика </a:t>
            </a:r>
            <a:r>
              <a:rPr lang="en-US" sz="3200" dirty="0" smtClean="0">
                <a:solidFill>
                  <a:srgbClr val="92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GIT ltd</a:t>
            </a:r>
            <a:r>
              <a:rPr lang="ru-RU" sz="3200" dirty="0" smtClean="0">
                <a:solidFill>
                  <a:srgbClr val="92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ts val="2300"/>
              </a:lnSpc>
            </a:pPr>
            <a:r>
              <a:rPr lang="ru-RU" sz="2400" dirty="0">
                <a:solidFill>
                  <a:srgbClr val="C00000"/>
                </a:solidFill>
                <a:latin typeface="Bahnschrift Light Condensed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данный момент функционирует на территории Пензенской, Нижегородской, Тамбовской, Псковской области, а также на территории Республик Мордовия и Северная Осетия.</a:t>
            </a:r>
            <a:endParaRPr lang="ru-RU" sz="24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1669" y="3139486"/>
            <a:ext cx="8906494" cy="1174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920000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Приложение 112 МО</a:t>
            </a:r>
          </a:p>
          <a:p>
            <a:pPr algn="ctr">
              <a:lnSpc>
                <a:spcPts val="2300"/>
              </a:lnSpc>
            </a:pPr>
            <a:r>
              <a:rPr lang="ru-RU" sz="24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данный момент функционирует только на территории Московской области. Связь осуществляется через номер 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90621" y="4314167"/>
            <a:ext cx="826538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нас отличает от конкурентов?</a:t>
            </a:r>
            <a:endParaRPr lang="ru-RU" sz="3200" b="1" dirty="0">
              <a:solidFill>
                <a:srgbClr val="9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5345" y="4983775"/>
            <a:ext cx="9759142" cy="1569660"/>
          </a:xfrm>
          <a:prstGeom prst="rect">
            <a:avLst/>
          </a:prstGeom>
          <a:solidFill>
            <a:srgbClr val="C00000"/>
          </a:solidFill>
          <a:effectLst>
            <a:outerShdw blurRad="279400" dist="114300" dir="2700000" algn="tl" rotWithShape="0">
              <a:prstClr val="black">
                <a:alpha val="48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Введение сразу на территорию республики Крым и Севастополя. Построение на базе программы управления службой СМП ГБУЗ РК «КРЦМКИСМП». Добавление кнопки вызова СМП на заблокированный экран смартфона.</a:t>
            </a:r>
            <a:endParaRPr lang="ru-RU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037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89" y="295563"/>
            <a:ext cx="8091055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63783" y="435735"/>
            <a:ext cx="6437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Ценность, ценностное предложение</a:t>
            </a:r>
            <a:endParaRPr lang="ru-RU" sz="28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286" y="3707154"/>
            <a:ext cx="6201462" cy="716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3200" spc="-3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экономия времени в результате ускорения обработки вызова</a:t>
            </a:r>
            <a:endParaRPr lang="ru-RU" sz="3200" spc="-3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360" y="4640300"/>
            <a:ext cx="8714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ЦЕННОСТЬ ДЛЯ ПОЛЬЗОВАТЕЛЯ</a:t>
            </a:r>
            <a:endParaRPr lang="ru-RU" sz="3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286" y="2271684"/>
            <a:ext cx="7161754" cy="694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3200" spc="-300" dirty="0" smtClean="0">
                <a:latin typeface="+mj-lt"/>
                <a:ea typeface="Adobe Song Std L" panose="02020300000000000000" pitchFamily="18" charset="-128"/>
                <a:cs typeface="Arial Unicode MS" panose="020B0604020202020204" pitchFamily="34" charset="-128"/>
              </a:rPr>
              <a:t>улучшение статистических данных оказания первой медицинской помощи</a:t>
            </a:r>
            <a:endParaRPr lang="ru-RU" sz="3200" spc="-300" dirty="0">
              <a:latin typeface="+mj-lt"/>
              <a:ea typeface="Adobe Song Std L" panose="02020300000000000000" pitchFamily="18" charset="-128"/>
              <a:cs typeface="Arial Unicode MS" panose="020B0604020202020204" pitchFamily="34" charset="-128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286" y="5155703"/>
            <a:ext cx="9186227" cy="694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ru-RU" sz="3200" spc="-3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снятие психологического напряжения благодаря заранее введенным личным </a:t>
            </a:r>
            <a:r>
              <a:rPr lang="ru-RU" sz="3200" spc="-3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данным и отслеживанию статуса вызова</a:t>
            </a:r>
            <a:endParaRPr lang="ru-RU" sz="3200" spc="-3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417190" y="4669472"/>
            <a:ext cx="704129" cy="68910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389939" y="3144782"/>
            <a:ext cx="731379" cy="6933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417190" y="1696235"/>
            <a:ext cx="704127" cy="70637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95286" y="1756281"/>
            <a:ext cx="74126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ЦЕННОСТЬ ДЛЯ ГОСУДАРСТВА</a:t>
            </a:r>
            <a:endParaRPr lang="ru-RU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208929" y="3191751"/>
            <a:ext cx="7148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ЦЕННОСТЬ ДЛЯ ДИСПЕТЧЕРА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3262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406119"/>
              </p:ext>
            </p:extLst>
          </p:nvPr>
        </p:nvGraphicFramePr>
        <p:xfrm>
          <a:off x="1" y="1"/>
          <a:ext cx="12191999" cy="685799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22763">
                  <a:extLst>
                    <a:ext uri="{9D8B030D-6E8A-4147-A177-3AD203B41FA5}">
                      <a16:colId xmlns:a16="http://schemas.microsoft.com/office/drawing/2014/main" val="745323379"/>
                    </a:ext>
                  </a:extLst>
                </a:gridCol>
                <a:gridCol w="2068945">
                  <a:extLst>
                    <a:ext uri="{9D8B030D-6E8A-4147-A177-3AD203B41FA5}">
                      <a16:colId xmlns:a16="http://schemas.microsoft.com/office/drawing/2014/main" val="31251465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770482027"/>
                    </a:ext>
                  </a:extLst>
                </a:gridCol>
                <a:gridCol w="4128655">
                  <a:extLst>
                    <a:ext uri="{9D8B030D-6E8A-4147-A177-3AD203B41FA5}">
                      <a16:colId xmlns:a16="http://schemas.microsoft.com/office/drawing/2014/main" val="2115242963"/>
                    </a:ext>
                  </a:extLst>
                </a:gridCol>
                <a:gridCol w="1736436">
                  <a:extLst>
                    <a:ext uri="{9D8B030D-6E8A-4147-A177-3AD203B41FA5}">
                      <a16:colId xmlns:a16="http://schemas.microsoft.com/office/drawing/2014/main" val="1145138556"/>
                    </a:ext>
                  </a:extLst>
                </a:gridCol>
              </a:tblGrid>
              <a:tr h="33673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                           Название модели: мобильное приложение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«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Скорая.Крым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»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04039"/>
                  </a:ext>
                </a:extLst>
              </a:tr>
              <a:tr h="58163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Партнеры</a:t>
                      </a:r>
                      <a:endParaRPr lang="ru-RU" sz="160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Процессы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Уникальное предложение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Взаимоотношение с клиентом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Потребители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1648781"/>
                  </a:ext>
                </a:extLst>
              </a:tr>
              <a:tr h="2540821">
                <a:tc row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-Министерство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З</a:t>
                      </a:r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дравоохранения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-коммерческие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мед.организации</a:t>
                      </a:r>
                      <a:endParaRPr lang="ru-RU" sz="1600" baseline="0" dirty="0" smtClean="0">
                        <a:latin typeface="Bookman Old Style" panose="02050604050505020204" pitchFamily="18" charset="0"/>
                      </a:endParaRPr>
                    </a:p>
                    <a:p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-рекламодатели медицинской сферы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IT</a:t>
                      </a:r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-программист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-графический дизайнер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-юрист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-менеджер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ускоренное получение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личных данных диспетчером </a:t>
                      </a:r>
                    </a:p>
                    <a:p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-отслеживание карет СМП</a:t>
                      </a:r>
                    </a:p>
                    <a:p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-отслеживание местонахождения пользователя</a:t>
                      </a:r>
                    </a:p>
                    <a:p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-продвижение фармакологи-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ческих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компаний (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таргетированная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реклама)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-совместное создание с Министерством Здравоохранения Республики Крым и Департаментом Здравоохранения города Севастополя на основании лицензии и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юридически </a:t>
                      </a:r>
                      <a:r>
                        <a:rPr lang="ru-RU" sz="1600" kern="1200" baseline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утвержденных документов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600" kern="120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-соединение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с технической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поддержкой пользователя приложения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-Пользователи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приложения</a:t>
                      </a:r>
                    </a:p>
                    <a:p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Государствен-ные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и коммерческие медицинские организации</a:t>
                      </a:r>
                    </a:p>
                    <a:p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Фармацевти-ческие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компании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64787"/>
                  </a:ext>
                </a:extLst>
              </a:tr>
              <a:tr h="336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Ресурсы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Каналы сбыта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616849"/>
                  </a:ext>
                </a:extLst>
              </a:tr>
              <a:tr h="14090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-сервер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-команда разработчиков</a:t>
                      </a:r>
                    </a:p>
                    <a:p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-программа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«Управление службой СМП ГБУЗ РК «КРЦМКИСМП»»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-интернет (выгодный приложению)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-мобильная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связь (выгодный благодаря быстрому набору кнопкой)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44746"/>
                  </a:ext>
                </a:extLst>
              </a:tr>
              <a:tr h="33673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Расходы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Доходы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934907"/>
                  </a:ext>
                </a:extLst>
              </a:tr>
              <a:tr h="1316329">
                <a:tc grid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dirty="0" err="1" smtClean="0">
                          <a:latin typeface="Bookman Old Style" panose="02050604050505020204" pitchFamily="18" charset="0"/>
                        </a:rPr>
                        <a:t>тех.поддержка</a:t>
                      </a:r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, налоги, фонд оплаты труда,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размещение на платформах </a:t>
                      </a:r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App Store 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и </a:t>
                      </a:r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Google Play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, интеграция</a:t>
                      </a:r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Bookman Old Style" panose="02050604050505020204" pitchFamily="18" charset="0"/>
                        </a:rPr>
                        <a:t>Единоразовая</a:t>
                      </a:r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 выплата –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государственный тендер/продажа приложения Министерству Здравоохранения Республики Крым и Департаменту Здравоохранения города Севастополь</a:t>
                      </a:r>
                    </a:p>
                    <a:p>
                      <a:r>
                        <a:rPr lang="ru-RU" sz="1600" dirty="0" smtClean="0">
                          <a:latin typeface="Bookman Old Style" panose="02050604050505020204" pitchFamily="18" charset="0"/>
                        </a:rPr>
                        <a:t>Ежемесячная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выплата – поддержка, </a:t>
                      </a:r>
                      <a:r>
                        <a:rPr lang="ru-RU" sz="1600" baseline="0" dirty="0" err="1" smtClean="0">
                          <a:latin typeface="Bookman Old Style" panose="02050604050505020204" pitchFamily="18" charset="0"/>
                        </a:rPr>
                        <a:t>таргетированная</a:t>
                      </a:r>
                      <a:r>
                        <a:rPr lang="ru-RU" sz="1600" baseline="0" dirty="0" smtClean="0">
                          <a:latin typeface="Bookman Old Style" panose="02050604050505020204" pitchFamily="18" charset="0"/>
                        </a:rPr>
                        <a:t> реклама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медицинской сферы</a:t>
                      </a:r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722189"/>
                  </a:ext>
                </a:extLst>
              </a:tr>
            </a:tbl>
          </a:graphicData>
        </a:graphic>
      </p:graphicFrame>
      <p:sp>
        <p:nvSpPr>
          <p:cNvPr id="5" name="Параллелограмм 4"/>
          <p:cNvSpPr/>
          <p:nvPr/>
        </p:nvSpPr>
        <p:spPr>
          <a:xfrm>
            <a:off x="0" y="0"/>
            <a:ext cx="3690667" cy="328492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0403" y="-66587"/>
            <a:ext cx="2747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Бизнес-модель</a:t>
            </a:r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279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59026" y="138247"/>
            <a:ext cx="7546109" cy="687663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96894" y="220468"/>
            <a:ext cx="6580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Инвестиции, планы на будущее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146553"/>
              </p:ext>
            </p:extLst>
          </p:nvPr>
        </p:nvGraphicFramePr>
        <p:xfrm>
          <a:off x="0" y="938892"/>
          <a:ext cx="12192000" cy="5919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1087">
                  <a:extLst>
                    <a:ext uri="{9D8B030D-6E8A-4147-A177-3AD203B41FA5}">
                      <a16:colId xmlns:a16="http://schemas.microsoft.com/office/drawing/2014/main" val="54285550"/>
                    </a:ext>
                  </a:extLst>
                </a:gridCol>
                <a:gridCol w="2579914">
                  <a:extLst>
                    <a:ext uri="{9D8B030D-6E8A-4147-A177-3AD203B41FA5}">
                      <a16:colId xmlns:a16="http://schemas.microsoft.com/office/drawing/2014/main" val="1593037905"/>
                    </a:ext>
                  </a:extLst>
                </a:gridCol>
                <a:gridCol w="2005853">
                  <a:extLst>
                    <a:ext uri="{9D8B030D-6E8A-4147-A177-3AD203B41FA5}">
                      <a16:colId xmlns:a16="http://schemas.microsoft.com/office/drawing/2014/main" val="3590109006"/>
                    </a:ext>
                  </a:extLst>
                </a:gridCol>
                <a:gridCol w="1557617">
                  <a:extLst>
                    <a:ext uri="{9D8B030D-6E8A-4147-A177-3AD203B41FA5}">
                      <a16:colId xmlns:a16="http://schemas.microsoft.com/office/drawing/2014/main" val="3361992371"/>
                    </a:ext>
                  </a:extLst>
                </a:gridCol>
                <a:gridCol w="1557617">
                  <a:extLst>
                    <a:ext uri="{9D8B030D-6E8A-4147-A177-3AD203B41FA5}">
                      <a16:colId xmlns:a16="http://schemas.microsoft.com/office/drawing/2014/main" val="3450357749"/>
                    </a:ext>
                  </a:extLst>
                </a:gridCol>
                <a:gridCol w="1557617">
                  <a:extLst>
                    <a:ext uri="{9D8B030D-6E8A-4147-A177-3AD203B41FA5}">
                      <a16:colId xmlns:a16="http://schemas.microsoft.com/office/drawing/2014/main" val="93956874"/>
                    </a:ext>
                  </a:extLst>
                </a:gridCol>
                <a:gridCol w="1322295">
                  <a:extLst>
                    <a:ext uri="{9D8B030D-6E8A-4147-A177-3AD203B41FA5}">
                      <a16:colId xmlns:a16="http://schemas.microsoft.com/office/drawing/2014/main" val="1492437847"/>
                    </a:ext>
                  </a:extLst>
                </a:gridCol>
              </a:tblGrid>
              <a:tr h="222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3F3F3F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до внедрения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766666"/>
                  </a:ext>
                </a:extLst>
              </a:tr>
              <a:tr h="222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3F3F3F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назначение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>
                          <a:effectLst/>
                          <a:latin typeface="Bookman Old Style" panose="02050604050505020204" pitchFamily="18" charset="0"/>
                        </a:rPr>
                        <a:t>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520774"/>
                  </a:ext>
                </a:extLst>
              </a:tr>
              <a:tr h="518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инвестиции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  <a:latin typeface="Bookman Old Style" panose="02050604050505020204" pitchFamily="18" charset="0"/>
                        </a:rPr>
                        <a:t>IT-</a:t>
                      </a:r>
                      <a:r>
                        <a:rPr lang="ru-RU" sz="1100" b="1" u="none" strike="noStrike" dirty="0">
                          <a:effectLst/>
                          <a:latin typeface="Bookman Old Style" panose="02050604050505020204" pitchFamily="18" charset="0"/>
                        </a:rPr>
                        <a:t>программирование </a:t>
                      </a:r>
                      <a:r>
                        <a:rPr lang="ru-RU" sz="11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(6500 </a:t>
                      </a:r>
                      <a:r>
                        <a:rPr lang="ru-RU" sz="11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r>
                        <a:rPr lang="ru-RU" sz="1100" b="1" u="none" strike="noStrike" dirty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разработка 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технического </a:t>
                      </a:r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задания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разработка приложения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работа с серверной частью, разработка приложения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работа с серверной частью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тестирование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199829"/>
                  </a:ext>
                </a:extLst>
              </a:tr>
              <a:tr h="154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Юридическая услуга </a:t>
                      </a:r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(750 </a:t>
                      </a:r>
                      <a:r>
                        <a:rPr lang="ru-RU" sz="1100" b="1" i="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декларация о намерениях, акты о выполненных работах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работах, типовой договор на разработку технического задания, договор на создание программного обеспечения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договор в отношении обработки персональных данных, акты о выполненных работах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52044"/>
                  </a:ext>
                </a:extLst>
              </a:tr>
              <a:tr h="191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Графический 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дизайнер (300 </a:t>
                      </a:r>
                      <a:r>
                        <a:rPr lang="ru-RU" sz="1100" b="1" i="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разработка дизайна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разработка дизайна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511893"/>
                  </a:ext>
                </a:extLst>
              </a:tr>
              <a:tr h="154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Менеджер (750 </a:t>
                      </a:r>
                      <a:r>
                        <a:rPr lang="ru-RU" sz="1100" b="1" i="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работы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работы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работы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работы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работы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39681"/>
                  </a:ext>
                </a:extLst>
              </a:tr>
              <a:tr h="397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волевой доход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err="1">
                          <a:effectLst/>
                          <a:latin typeface="Bookman Old Style" panose="02050604050505020204" pitchFamily="18" charset="0"/>
                        </a:rPr>
                        <a:t>Единоразовая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 выплата </a:t>
                      </a:r>
                      <a:r>
                        <a:rPr lang="en-US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(</a:t>
                      </a:r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тендер</a:t>
                      </a:r>
                      <a:r>
                        <a:rPr lang="en-US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8 800</a:t>
                      </a:r>
                      <a:r>
                        <a:rPr lang="ru-RU" sz="1100" u="none" strike="noStrike" baseline="0" dirty="0" smtClean="0">
                          <a:effectLst/>
                          <a:latin typeface="Bookman Old Style" panose="02050604050505020204" pitchFamily="18" charset="0"/>
                        </a:rPr>
                        <a:t> 000 </a:t>
                      </a:r>
                      <a:r>
                        <a:rPr lang="ru-RU" sz="1100" u="none" strike="noStrike" baseline="0" dirty="0" err="1" smtClean="0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033191"/>
                  </a:ext>
                </a:extLst>
              </a:tr>
              <a:tr h="17610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текущие затраты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IT-</a:t>
                      </a:r>
                      <a:r>
                        <a:rPr lang="ru-RU" sz="1100" b="1" i="0" u="none" strike="noStrike" dirty="0" err="1">
                          <a:effectLst/>
                          <a:latin typeface="Bookman Old Style" panose="02050604050505020204" pitchFamily="18" charset="0"/>
                        </a:rPr>
                        <a:t>программи</a:t>
                      </a:r>
                      <a:r>
                        <a:rPr lang="en-US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c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500 тыс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4 000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500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500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1 000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144512"/>
                  </a:ext>
                </a:extLst>
              </a:tr>
              <a:tr h="1761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Юристы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541022"/>
                  </a:ext>
                </a:extLst>
              </a:tr>
              <a:tr h="3473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Менеджер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1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858379"/>
                  </a:ext>
                </a:extLst>
              </a:tr>
              <a:tr h="1761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Графический </a:t>
                      </a:r>
                      <a:r>
                        <a:rPr lang="ru-RU" sz="1100" b="1" i="0" u="none" strike="noStrike" dirty="0">
                          <a:effectLst/>
                          <a:latin typeface="Bookman Old Style" panose="02050604050505020204" pitchFamily="18" charset="0"/>
                        </a:rPr>
                        <a:t>дизайнер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150 тыс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150 тыс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836092"/>
                  </a:ext>
                </a:extLst>
              </a:tr>
              <a:tr h="1761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Налоги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89837"/>
                  </a:ext>
                </a:extLst>
              </a:tr>
              <a:tr h="222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anose="02050604050505020204" pitchFamily="18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800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4 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450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9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8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00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1 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300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2" marR="4782" marT="4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884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76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00821"/>
              </p:ext>
            </p:extLst>
          </p:nvPr>
        </p:nvGraphicFramePr>
        <p:xfrm>
          <a:off x="0" y="931949"/>
          <a:ext cx="12191998" cy="5926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1326">
                  <a:extLst>
                    <a:ext uri="{9D8B030D-6E8A-4147-A177-3AD203B41FA5}">
                      <a16:colId xmlns:a16="http://schemas.microsoft.com/office/drawing/2014/main" val="2113948634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2092990066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1723430852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3158488568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759530407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568419337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2219024660"/>
                    </a:ext>
                  </a:extLst>
                </a:gridCol>
                <a:gridCol w="1440096">
                  <a:extLst>
                    <a:ext uri="{9D8B030D-6E8A-4147-A177-3AD203B41FA5}">
                      <a16:colId xmlns:a16="http://schemas.microsoft.com/office/drawing/2014/main" val="1524192886"/>
                    </a:ext>
                  </a:extLst>
                </a:gridCol>
              </a:tblGrid>
              <a:tr h="1891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После внедрения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78898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назначение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11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028650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en-US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IT-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программирование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тех.поддержка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439098"/>
                  </a:ext>
                </a:extLst>
              </a:tr>
              <a:tr h="557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Юридическая</a:t>
                      </a:r>
                      <a:r>
                        <a:rPr lang="ru-RU" sz="1200" b="1" u="none" strike="noStrike" baseline="0" dirty="0" smtClean="0">
                          <a:effectLst/>
                          <a:latin typeface="Bookman Old Style" panose="02050604050505020204" pitchFamily="18" charset="0"/>
                        </a:rPr>
                        <a:t> услуга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акты о выполненных работах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30944"/>
                  </a:ext>
                </a:extLst>
              </a:tr>
              <a:tr h="16641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Менеджер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проводить контроль и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докладывание</a:t>
                      </a:r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 о результатах работы, управление коллективом и процессами работы.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529161"/>
                  </a:ext>
                </a:extLst>
              </a:tr>
              <a:tr h="742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Ежемесячная 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прибыль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(реклама, поддержка) ------ Поддержка от 80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 в месяц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500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500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500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76124"/>
                  </a:ext>
                </a:extLst>
              </a:tr>
              <a:tr h="3274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Реклама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1 500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1 500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1 500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1 500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1 500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1 500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1 500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233425"/>
                  </a:ext>
                </a:extLst>
              </a:tr>
              <a:tr h="742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Размещение приложения в </a:t>
                      </a:r>
                      <a:r>
                        <a:rPr lang="en-US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App Store </a:t>
                      </a:r>
                      <a:r>
                        <a:rPr lang="en-US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- 99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долр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/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мес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lang="en-US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Google Play - 25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долр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/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ед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7 545 руб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6024 руб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6024 руб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6024 руб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6024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6024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6024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293922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en-US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IT-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программисты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300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300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300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300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300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300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300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47141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Юристы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100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100 тыс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100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407663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Менеджер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150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699674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Интеграция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25</a:t>
                      </a:r>
                      <a:r>
                        <a:rPr lang="en-US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250 </a:t>
                      </a:r>
                      <a:r>
                        <a:rPr lang="ru-RU" sz="1200" u="none" strike="noStrike" dirty="0" err="1" smtClean="0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14973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Налоги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Bookman Old Style" panose="02050604050505020204" pitchFamily="18" charset="0"/>
                        </a:rPr>
                        <a:t>58 500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713308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Итого:      доход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2 000 </a:t>
                      </a:r>
                      <a:r>
                        <a:rPr lang="ru-RU" sz="1200" b="1" u="none" strike="noStrike" dirty="0" err="1" smtClean="0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2 000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2 000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Bookman Old Style" panose="02050604050505020204" pitchFamily="18" charset="0"/>
                        </a:rPr>
                        <a:t>2 000 тыс</a:t>
                      </a:r>
                      <a:endParaRPr lang="ru-RU" sz="1200" b="1" i="1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Bookman Old Style" panose="02050604050505020204" pitchFamily="18" charset="0"/>
                        </a:rPr>
                        <a:t>2 000 тыс</a:t>
                      </a:r>
                      <a:endParaRPr lang="ru-RU" sz="1200" b="1" i="1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Bookman Old Style" panose="02050604050505020204" pitchFamily="18" charset="0"/>
                        </a:rPr>
                        <a:t>2 000 тыс</a:t>
                      </a:r>
                      <a:endParaRPr lang="ru-RU" sz="1200" b="1" i="1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2 000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тыс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082774"/>
                  </a:ext>
                </a:extLst>
              </a:tr>
              <a:tr h="18919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    расход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807</a:t>
                      </a:r>
                      <a:r>
                        <a:rPr lang="ru-RU" sz="1200" b="1" u="none" strike="noStrike" baseline="0" dirty="0" smtClean="0"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545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806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024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556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024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556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024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556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024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556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024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556 </a:t>
                      </a:r>
                      <a:r>
                        <a:rPr lang="ru-RU" sz="1200" b="1" u="none" strike="noStrike" dirty="0">
                          <a:effectLst/>
                          <a:latin typeface="Bookman Old Style" panose="02050604050505020204" pitchFamily="18" charset="0"/>
                        </a:rPr>
                        <a:t>024 </a:t>
                      </a:r>
                      <a:r>
                        <a:rPr lang="ru-RU" sz="1200" b="1" u="none" strike="noStrike" dirty="0" err="1">
                          <a:effectLst/>
                          <a:latin typeface="Bookman Old Style" panose="02050604050505020204" pitchFamily="18" charset="0"/>
                        </a:rPr>
                        <a:t>руб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4787" marR="4787" marT="478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432990"/>
                  </a:ext>
                </a:extLst>
              </a:tr>
            </a:tbl>
          </a:graphicData>
        </a:graphic>
      </p:graphicFrame>
      <p:sp>
        <p:nvSpPr>
          <p:cNvPr id="7" name="Параллелограмм 6"/>
          <p:cNvSpPr/>
          <p:nvPr/>
        </p:nvSpPr>
        <p:spPr>
          <a:xfrm>
            <a:off x="359026" y="138247"/>
            <a:ext cx="7546109" cy="687663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96894" y="220468"/>
            <a:ext cx="6580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Инвестиции, планы на будущее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181045"/>
              </p:ext>
            </p:extLst>
          </p:nvPr>
        </p:nvGraphicFramePr>
        <p:xfrm>
          <a:off x="8227420" y="189208"/>
          <a:ext cx="3588570" cy="53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0900">
                  <a:extLst>
                    <a:ext uri="{9D8B030D-6E8A-4147-A177-3AD203B41FA5}">
                      <a16:colId xmlns:a16="http://schemas.microsoft.com/office/drawing/2014/main" val="2263828965"/>
                    </a:ext>
                  </a:extLst>
                </a:gridCol>
                <a:gridCol w="1647670">
                  <a:extLst>
                    <a:ext uri="{9D8B030D-6E8A-4147-A177-3AD203B41FA5}">
                      <a16:colId xmlns:a16="http://schemas.microsoft.com/office/drawing/2014/main" val="1739021333"/>
                    </a:ext>
                  </a:extLst>
                </a:gridCol>
              </a:tblGrid>
              <a:tr h="2056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NPV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6 061 619,20 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241487"/>
                  </a:ext>
                </a:extLst>
              </a:tr>
              <a:tr h="183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PI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69%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578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38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29309" y="-73891"/>
            <a:ext cx="12450618" cy="701963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араллелограмм 1"/>
          <p:cNvSpPr/>
          <p:nvPr/>
        </p:nvSpPr>
        <p:spPr>
          <a:xfrm>
            <a:off x="112417" y="159990"/>
            <a:ext cx="4247147" cy="954107"/>
          </a:xfrm>
          <a:prstGeom prst="parallelogram">
            <a:avLst>
              <a:gd name="adj" fmla="val 99561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5581" y="159990"/>
            <a:ext cx="43364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ru-RU" sz="28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Кликабельный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</a:t>
            </a:r>
          </a:p>
          <a:p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прототип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665993">
            <a:off x="5401959" y="1400240"/>
            <a:ext cx="2519837" cy="5073666"/>
          </a:xfrm>
          <a:prstGeom prst="roundRect">
            <a:avLst>
              <a:gd name="adj" fmla="val 99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377" y="1018867"/>
            <a:ext cx="6037351" cy="59268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8410">
            <a:off x="5304030" y="3113825"/>
            <a:ext cx="2435906" cy="137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1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29309" y="-73891"/>
            <a:ext cx="12450618" cy="701963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араллелограмм 1"/>
          <p:cNvSpPr/>
          <p:nvPr/>
        </p:nvSpPr>
        <p:spPr>
          <a:xfrm>
            <a:off x="112417" y="159990"/>
            <a:ext cx="4247147" cy="954107"/>
          </a:xfrm>
          <a:prstGeom prst="parallelogram">
            <a:avLst>
              <a:gd name="adj" fmla="val 99561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5581" y="159990"/>
            <a:ext cx="43364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ru-RU" sz="28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Кликабельный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</a:t>
            </a:r>
          </a:p>
          <a:p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прототип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564" y="450054"/>
            <a:ext cx="3419333" cy="62189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8028" t="4701" r="37258" b="4768"/>
          <a:stretch/>
        </p:blipFill>
        <p:spPr>
          <a:xfrm>
            <a:off x="7954388" y="1194588"/>
            <a:ext cx="2987989" cy="5603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558" y="1270186"/>
            <a:ext cx="3065006" cy="553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0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0" y="295563"/>
            <a:ext cx="5911274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94873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Состав команды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124806"/>
              </p:ext>
            </p:extLst>
          </p:nvPr>
        </p:nvGraphicFramePr>
        <p:xfrm>
          <a:off x="258254" y="1239300"/>
          <a:ext cx="11675491" cy="5531485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889944">
                  <a:extLst>
                    <a:ext uri="{9D8B030D-6E8A-4147-A177-3AD203B41FA5}">
                      <a16:colId xmlns:a16="http://schemas.microsoft.com/office/drawing/2014/main" val="3025207182"/>
                    </a:ext>
                  </a:extLst>
                </a:gridCol>
                <a:gridCol w="2283773">
                  <a:extLst>
                    <a:ext uri="{9D8B030D-6E8A-4147-A177-3AD203B41FA5}">
                      <a16:colId xmlns:a16="http://schemas.microsoft.com/office/drawing/2014/main" val="4232344116"/>
                    </a:ext>
                  </a:extLst>
                </a:gridCol>
                <a:gridCol w="4099956">
                  <a:extLst>
                    <a:ext uri="{9D8B030D-6E8A-4147-A177-3AD203B41FA5}">
                      <a16:colId xmlns:a16="http://schemas.microsoft.com/office/drawing/2014/main" val="2566236407"/>
                    </a:ext>
                  </a:extLst>
                </a:gridCol>
                <a:gridCol w="2401818">
                  <a:extLst>
                    <a:ext uri="{9D8B030D-6E8A-4147-A177-3AD203B41FA5}">
                      <a16:colId xmlns:a16="http://schemas.microsoft.com/office/drawing/2014/main" val="1779507248"/>
                    </a:ext>
                  </a:extLst>
                </a:gridCol>
              </a:tblGrid>
              <a:tr h="819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Ф.И.О.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Должность (роль)        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Выполняемые работы в Проекте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Образование/опыт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Bookman Old Style" panose="02050604050505020204" pitchFamily="18" charset="0"/>
                        </a:rPr>
                        <a:t>работы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409886"/>
                  </a:ext>
                </a:extLst>
              </a:tr>
              <a:tr h="2579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2400" dirty="0" err="1">
                          <a:effectLst/>
                          <a:latin typeface="Bookman Old Style" panose="02050604050505020204" pitchFamily="18" charset="0"/>
                        </a:rPr>
                        <a:t>Соляник</a:t>
                      </a:r>
                      <a:r>
                        <a:rPr lang="ru-RU" sz="2400" dirty="0">
                          <a:effectLst/>
                          <a:latin typeface="Bookman Old Style" panose="02050604050505020204" pitchFamily="18" charset="0"/>
                        </a:rPr>
                        <a:t> Алина Олеговна</a:t>
                      </a:r>
                      <a:endParaRPr lang="ru-RU" sz="24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Лидер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Определение общих задач.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оиск партнеров.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роведение собеседований.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Р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азработка прототипа.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У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правление коллективом и процессами работы.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Д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окладывать о результатах выполненных работ.  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Bookman Old Style" panose="02050604050505020204" pitchFamily="18" charset="0"/>
                        </a:rPr>
                        <a:t>2 года</a:t>
                      </a:r>
                      <a:endParaRPr lang="ru-RU" sz="200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613581"/>
                  </a:ext>
                </a:extLst>
              </a:tr>
              <a:tr h="922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Bookman Old Style" panose="02050604050505020204" pitchFamily="18" charset="0"/>
                        </a:rPr>
                        <a:t>Аксянов Игорь </a:t>
                      </a:r>
                      <a:r>
                        <a:rPr lang="ru-RU" sz="2400" dirty="0" err="1">
                          <a:effectLst/>
                          <a:latin typeface="Bookman Old Style" panose="02050604050505020204" pitchFamily="18" charset="0"/>
                        </a:rPr>
                        <a:t>Ильдарович</a:t>
                      </a:r>
                      <a:endParaRPr lang="ru-RU" sz="24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Разработчик </a:t>
                      </a:r>
                      <a:r>
                        <a:rPr lang="en-US" sz="2000" dirty="0">
                          <a:effectLst/>
                          <a:latin typeface="Bookman Old Style" panose="02050604050505020204" pitchFamily="18" charset="0"/>
                        </a:rPr>
                        <a:t>IOS</a:t>
                      </a: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-приложений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Консультация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3 года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34850"/>
                  </a:ext>
                </a:extLst>
              </a:tr>
              <a:tr h="922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Bookman Old Style" panose="02050604050505020204" pitchFamily="18" charset="0"/>
                        </a:rPr>
                        <a:t>Полчанинов Никита Юрьевич</a:t>
                      </a:r>
                      <a:endParaRPr lang="ru-RU" sz="24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Разработчик </a:t>
                      </a:r>
                      <a:r>
                        <a:rPr lang="en-US" sz="2000" dirty="0">
                          <a:effectLst/>
                          <a:latin typeface="Bookman Old Style" panose="02050604050505020204" pitchFamily="18" charset="0"/>
                        </a:rPr>
                        <a:t>IOS-</a:t>
                      </a: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приложений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Консультация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Bookman Old Style" panose="02050604050505020204" pitchFamily="18" charset="0"/>
                        </a:rPr>
                        <a:t>4 года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55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94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1"/>
          <p:cNvSpPr/>
          <p:nvPr/>
        </p:nvSpPr>
        <p:spPr>
          <a:xfrm>
            <a:off x="378691" y="295563"/>
            <a:ext cx="4747492" cy="803564"/>
          </a:xfrm>
          <a:prstGeom prst="parallelogram">
            <a:avLst>
              <a:gd name="adj" fmla="val 119444"/>
            </a:avLst>
          </a:prstGeom>
          <a:solidFill>
            <a:srgbClr val="C00000"/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888837" y="435735"/>
            <a:ext cx="4401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Контакты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1287" y="4803275"/>
            <a:ext cx="7497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err="1" smtClean="0">
                <a:latin typeface="Bookman Old Style" panose="02050604050505020204" pitchFamily="18" charset="0"/>
              </a:rPr>
              <a:t>Соляник</a:t>
            </a:r>
            <a:r>
              <a:rPr lang="ru-RU" sz="3600" dirty="0" smtClean="0">
                <a:latin typeface="Bookman Old Style" panose="02050604050505020204" pitchFamily="18" charset="0"/>
              </a:rPr>
              <a:t> Алина Олеговна</a:t>
            </a:r>
          </a:p>
          <a:p>
            <a:r>
              <a:rPr lang="ru-RU" sz="3600" dirty="0" smtClean="0">
                <a:latin typeface="Bookman Old Style" panose="02050604050505020204" pitchFamily="18" charset="0"/>
              </a:rPr>
              <a:t>Телефон: +7(918)071-27-80</a:t>
            </a:r>
          </a:p>
          <a:p>
            <a:pPr algn="ctr"/>
            <a:r>
              <a:rPr lang="en-US" sz="3600" dirty="0" smtClean="0">
                <a:latin typeface="Bookman Old Style" panose="02050604050505020204" pitchFamily="18" charset="0"/>
              </a:rPr>
              <a:t>Email</a:t>
            </a:r>
            <a:r>
              <a:rPr lang="ru-RU" sz="3600" dirty="0" smtClean="0">
                <a:latin typeface="Bookman Old Style" panose="02050604050505020204" pitchFamily="18" charset="0"/>
              </a:rPr>
              <a:t>: </a:t>
            </a:r>
            <a:r>
              <a:rPr lang="en-US" sz="3600" dirty="0" smtClean="0">
                <a:latin typeface="Bookman Old Style" panose="02050604050505020204" pitchFamily="18" charset="0"/>
              </a:rPr>
              <a:t>alina_sever2000@mail.ru</a:t>
            </a:r>
            <a:endParaRPr lang="ru-RU" sz="3600" dirty="0">
              <a:latin typeface="Bookman Old Style" panose="020506040505050202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26433" r="4610" b="15427"/>
          <a:stretch/>
        </p:blipFill>
        <p:spPr>
          <a:xfrm>
            <a:off x="4193623" y="939039"/>
            <a:ext cx="3804753" cy="37240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46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4891</TotalTime>
  <Words>1430</Words>
  <Application>Microsoft Office PowerPoint</Application>
  <PresentationFormat>Широкоэкранный</PresentationFormat>
  <Paragraphs>345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Adobe Song Std L</vt:lpstr>
      <vt:lpstr>Arial Unicode MS</vt:lpstr>
      <vt:lpstr>Arial</vt:lpstr>
      <vt:lpstr>Arial Black</vt:lpstr>
      <vt:lpstr>Bahnschrift Light Condensed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132</cp:revision>
  <dcterms:created xsi:type="dcterms:W3CDTF">2022-11-08T14:09:47Z</dcterms:created>
  <dcterms:modified xsi:type="dcterms:W3CDTF">2023-01-21T15:40:33Z</dcterms:modified>
</cp:coreProperties>
</file>