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Raleway SemiBold" panose="020B0604020202020204" charset="-52"/>
      <p:regular r:id="rId20"/>
      <p:bold r:id="rId21"/>
      <p:italic r:id="rId22"/>
      <p:boldItalic r:id="rId23"/>
    </p:embeddedFont>
    <p:embeddedFont>
      <p:font typeface="Raleway" panose="020B0604020202020204" charset="-52"/>
      <p:regular r:id="rId24"/>
      <p:bold r:id="rId25"/>
      <p:italic r:id="rId26"/>
      <p:boldItalic r:id="rId27"/>
    </p:embeddedFont>
    <p:embeddedFont>
      <p:font typeface="Bebas Neue" panose="020B0604020202020204" charset="0"/>
      <p:regular r:id="rId28"/>
    </p:embeddedFont>
    <p:embeddedFont>
      <p:font typeface="Livvic" panose="020B0604020202020204" charset="0"/>
      <p:regular r:id="rId29"/>
      <p:bold r:id="rId30"/>
      <p:italic r:id="rId31"/>
      <p:boldItalic r:id="rId32"/>
    </p:embeddedFont>
    <p:embeddedFont>
      <p:font typeface="Delius" panose="020B0604020202020204" charset="0"/>
      <p:regular r:id="rId33"/>
    </p:embeddedFont>
    <p:embeddedFont>
      <p:font typeface="Helvetica Neue" panose="020B0604020202020204" charset="0"/>
      <p:regular r:id="rId34"/>
      <p:bold r:id="rId35"/>
      <p:italic r:id="rId36"/>
      <p:boldItalic r:id="rId37"/>
    </p:embeddedFont>
    <p:embeddedFont>
      <p:font typeface="Zen Kaku Gothic Antique" panose="020B0604020202020204" charset="-128"/>
      <p:regular r:id="rId38"/>
      <p:bold r:id="rId39"/>
    </p:embeddedFont>
    <p:embeddedFont>
      <p:font typeface="Livvic SemiBold" panose="020B0604020202020204" charset="0"/>
      <p:regular r:id="rId40"/>
      <p:bold r:id="rId41"/>
      <p:italic r:id="rId42"/>
      <p:boldItalic r:id="rId43"/>
    </p:embeddedFont>
    <p:embeddedFont>
      <p:font typeface="Roboto" panose="020B060402020202020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454CA3-5DFD-4253-9057-DCCC544D3C04}">
  <a:tblStyle styleId="{6E454CA3-5DFD-4253-9057-DCCC544D3C0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65E79FE-C2BA-4AD7-8010-9DB33F66DBF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font" Target="fonts/font3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font" Target="fonts/font2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font" Target="fonts/font30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font" Target="fonts/font29.fntdata"/><Relationship Id="rId8" Type="http://schemas.openxmlformats.org/officeDocument/2006/relationships/slide" Target="slides/slide7.xml"/><Relationship Id="rId51" Type="http://schemas.openxmlformats.org/officeDocument/2006/relationships/font" Target="fonts/font32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0ccdc016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0ccdc016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0fb8bc67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0fb8bc67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Спрос на цветы в россии в 2023 возрос на 6 % анализ цветочного рынка документ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0d815cdd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0d815cdd0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 условиях насыщенности рынка подарков даритель испытывает проблему подбора оригинального презента со смыслом. Значения одних и тех же растений разнятся в зависимости от культуры, что затрудняет трактовку.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QR-код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0d815cdd0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0d815cdd0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0cf2b05ca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0cf2b05ca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Добавить показатели (добавить график) </a:t>
            </a:r>
            <a:r>
              <a:rPr lang="en">
                <a:solidFill>
                  <a:schemeClr val="dk1"/>
                </a:solidFill>
              </a:rPr>
              <a:t>анализ цветочного рынка документ (ОНЛАЙН ПРОДАЖИ!!)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0cf2b05ca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0cf2b05ca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Любой веб-сервис по покупке цветов онлайн: составить таблицу (flowwow и т.д.) 3 известных + мы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0d815cdd0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0d815cdd0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Добавить доходы всего + затраты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1c61deb6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1c61deb6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1d021ae81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1d021ae81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Какое количество людей опросили, кого опрашивали!!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1d021ae81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1d021ae81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Обновить! Результаты опроса (диаграммы 2 слайда) + слайд с кодом приложения (!!) или видео с функционалом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1d2c5d18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1d2c5d18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Видео с тестом!! // QR на сайт для тестирования жюри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1d2c5d185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1d2c5d185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0d815cdd0b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0d815cdd0b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Не трогать :(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1d2c5d18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1d2c5d185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Оформить!!!!!!!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04a31f363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04a31f363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Не менять меня :((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796975" y="766800"/>
            <a:ext cx="5547000" cy="162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465935" y="2571750"/>
            <a:ext cx="420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922900" y="2068275"/>
            <a:ext cx="3298200" cy="8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027050" y="1157075"/>
            <a:ext cx="1089900" cy="88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4" name="Google Shape;14;p3"/>
          <p:cNvGrpSpPr/>
          <p:nvPr/>
        </p:nvGrpSpPr>
        <p:grpSpPr>
          <a:xfrm>
            <a:off x="405188" y="148969"/>
            <a:ext cx="8534260" cy="1145528"/>
            <a:chOff x="405188" y="148969"/>
            <a:chExt cx="8534260" cy="1145528"/>
          </a:xfrm>
        </p:grpSpPr>
        <p:pic>
          <p:nvPicPr>
            <p:cNvPr id="15" name="Google Shape;15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6817836" y="148969"/>
              <a:ext cx="494515" cy="4996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1955598" y="148973"/>
              <a:ext cx="403150" cy="26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36298" y="987135"/>
              <a:ext cx="403150" cy="26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8100000">
              <a:off x="436674" y="971667"/>
              <a:ext cx="349052" cy="23363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228675"/>
            <a:ext cx="77040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22" name="Google Shape;22;p4"/>
          <p:cNvGrpSpPr/>
          <p:nvPr/>
        </p:nvGrpSpPr>
        <p:grpSpPr>
          <a:xfrm>
            <a:off x="-358468" y="1201535"/>
            <a:ext cx="1255667" cy="5780039"/>
            <a:chOff x="-358468" y="1201535"/>
            <a:chExt cx="1255667" cy="5780039"/>
          </a:xfrm>
        </p:grpSpPr>
        <p:pic>
          <p:nvPicPr>
            <p:cNvPr id="23" name="Google Shape;23;p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38172" y="3142687"/>
              <a:ext cx="719197" cy="27684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">
              <a:off x="-358468" y="3847017"/>
              <a:ext cx="1255667" cy="18084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9462" y="4356822"/>
              <a:ext cx="467738" cy="2624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1999" y="1201535"/>
              <a:ext cx="443013" cy="447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oogle Shape;27;p4"/>
          <p:cNvGrpSpPr/>
          <p:nvPr/>
        </p:nvGrpSpPr>
        <p:grpSpPr>
          <a:xfrm>
            <a:off x="8060416" y="351266"/>
            <a:ext cx="1654417" cy="5455024"/>
            <a:chOff x="8060416" y="351266"/>
            <a:chExt cx="1654417" cy="5455024"/>
          </a:xfrm>
        </p:grpSpPr>
        <p:pic>
          <p:nvPicPr>
            <p:cNvPr id="28" name="Google Shape;28;p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-874011">
              <a:off x="8276661" y="3807025"/>
              <a:ext cx="1221925" cy="187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576725" y="3313811"/>
              <a:ext cx="592130" cy="1791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467737" y="351266"/>
              <a:ext cx="541300" cy="3623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248295" y="2798125"/>
            <a:ext cx="30951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2"/>
          </p:nvPr>
        </p:nvSpPr>
        <p:spPr>
          <a:xfrm>
            <a:off x="4801654" y="2798125"/>
            <a:ext cx="30951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3"/>
          </p:nvPr>
        </p:nvSpPr>
        <p:spPr>
          <a:xfrm>
            <a:off x="1248295" y="3263350"/>
            <a:ext cx="3095100" cy="11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4"/>
          </p:nvPr>
        </p:nvSpPr>
        <p:spPr>
          <a:xfrm>
            <a:off x="4801654" y="3263350"/>
            <a:ext cx="3095100" cy="11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7" name="Google Shape;37;p5"/>
          <p:cNvGrpSpPr/>
          <p:nvPr/>
        </p:nvGrpSpPr>
        <p:grpSpPr>
          <a:xfrm>
            <a:off x="7561802" y="1017721"/>
            <a:ext cx="2365548" cy="4879825"/>
            <a:chOff x="7561802" y="1017721"/>
            <a:chExt cx="2365548" cy="4879825"/>
          </a:xfrm>
        </p:grpSpPr>
        <p:pic>
          <p:nvPicPr>
            <p:cNvPr id="38" name="Google Shape;38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591590">
              <a:off x="7878684" y="3538451"/>
              <a:ext cx="1731785" cy="1827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05111" flipH="1">
              <a:off x="8666366" y="2710122"/>
              <a:ext cx="467738" cy="2624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flipH="1">
              <a:off x="8396203" y="3944246"/>
              <a:ext cx="815750" cy="19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598420" y="1017721"/>
              <a:ext cx="292316" cy="310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" name="Google Shape;42;p5"/>
          <p:cNvGrpSpPr/>
          <p:nvPr/>
        </p:nvGrpSpPr>
        <p:grpSpPr>
          <a:xfrm>
            <a:off x="-544950" y="263925"/>
            <a:ext cx="1340901" cy="4879573"/>
            <a:chOff x="-544950" y="263925"/>
            <a:chExt cx="1340901" cy="4879573"/>
          </a:xfrm>
        </p:grpSpPr>
        <p:pic>
          <p:nvPicPr>
            <p:cNvPr id="43" name="Google Shape;43;p5"/>
            <p:cNvPicPr preferRelativeResize="0"/>
            <p:nvPr/>
          </p:nvPicPr>
          <p:blipFill rotWithShape="1">
            <a:blip r:embed="rId6">
              <a:alphaModFix/>
            </a:blip>
            <a:srcRect b="-361"/>
            <a:stretch/>
          </p:blipFill>
          <p:spPr>
            <a:xfrm rot="164152">
              <a:off x="-502340" y="3276858"/>
              <a:ext cx="1255681" cy="1814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44;p5"/>
            <p:cNvPicPr preferRelativeResize="0"/>
            <p:nvPr/>
          </p:nvPicPr>
          <p:blipFill rotWithShape="1">
            <a:blip r:embed="rId7">
              <a:alphaModFix/>
            </a:blip>
            <a:srcRect b="12403"/>
            <a:stretch/>
          </p:blipFill>
          <p:spPr>
            <a:xfrm>
              <a:off x="-49200" y="2293750"/>
              <a:ext cx="845150" cy="28497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309524" y="263925"/>
              <a:ext cx="464200" cy="31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5"/>
            <p:cNvPicPr preferRelativeResize="0"/>
            <p:nvPr/>
          </p:nvPicPr>
          <p:blipFill rotWithShape="1">
            <a:blip r:embed="rId9">
              <a:alphaModFix/>
            </a:blip>
            <a:srcRect b="56436"/>
            <a:stretch/>
          </p:blipFill>
          <p:spPr>
            <a:xfrm>
              <a:off x="26750" y="4104947"/>
              <a:ext cx="693250" cy="1038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9" name="Google Shape;49;p6"/>
          <p:cNvGrpSpPr/>
          <p:nvPr/>
        </p:nvGrpSpPr>
        <p:grpSpPr>
          <a:xfrm>
            <a:off x="7714866" y="1017721"/>
            <a:ext cx="2516620" cy="4879825"/>
            <a:chOff x="7562466" y="1017721"/>
            <a:chExt cx="2516620" cy="4879825"/>
          </a:xfrm>
        </p:grpSpPr>
        <p:pic>
          <p:nvPicPr>
            <p:cNvPr id="50" name="Google Shape;50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2700000">
              <a:off x="7954883" y="3614651"/>
              <a:ext cx="1731786" cy="1827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05111" flipH="1">
              <a:off x="8513966" y="2710122"/>
              <a:ext cx="467738" cy="2624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flipH="1">
              <a:off x="8396203" y="3944246"/>
              <a:ext cx="815750" cy="195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598420" y="1017721"/>
              <a:ext cx="292316" cy="310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" name="Google Shape;54;p6"/>
          <p:cNvGrpSpPr/>
          <p:nvPr/>
        </p:nvGrpSpPr>
        <p:grpSpPr>
          <a:xfrm>
            <a:off x="-111825" y="2250250"/>
            <a:ext cx="715100" cy="3176774"/>
            <a:chOff x="-111825" y="2250250"/>
            <a:chExt cx="715100" cy="3176774"/>
          </a:xfrm>
        </p:grpSpPr>
        <p:pic>
          <p:nvPicPr>
            <p:cNvPr id="55" name="Google Shape;55;p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-91057" y="2250250"/>
              <a:ext cx="694325" cy="1912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6"/>
            <p:cNvPicPr preferRelativeResize="0"/>
            <p:nvPr/>
          </p:nvPicPr>
          <p:blipFill rotWithShape="1">
            <a:blip r:embed="rId7">
              <a:alphaModFix/>
            </a:blip>
            <a:srcRect t="-20" r="31759" b="-130"/>
            <a:stretch/>
          </p:blipFill>
          <p:spPr>
            <a:xfrm rot="6" flipH="1">
              <a:off x="-111825" y="3025675"/>
              <a:ext cx="715100" cy="24013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27987" y="655416"/>
            <a:ext cx="541300" cy="362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4920450" y="1514525"/>
            <a:ext cx="321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1"/>
          </p:nvPr>
        </p:nvSpPr>
        <p:spPr>
          <a:xfrm>
            <a:off x="4920450" y="2312275"/>
            <a:ext cx="3214800" cy="13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>
            <a:spLocks noGrp="1"/>
          </p:cNvSpPr>
          <p:nvPr>
            <p:ph type="pic" idx="2"/>
          </p:nvPr>
        </p:nvSpPr>
        <p:spPr>
          <a:xfrm>
            <a:off x="940572" y="913775"/>
            <a:ext cx="3289800" cy="33831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62" name="Google Shape;62;p7"/>
          <p:cNvGrpSpPr/>
          <p:nvPr/>
        </p:nvGrpSpPr>
        <p:grpSpPr>
          <a:xfrm>
            <a:off x="-184575" y="2341407"/>
            <a:ext cx="1041826" cy="3169958"/>
            <a:chOff x="-184575" y="2341407"/>
            <a:chExt cx="1041826" cy="3169958"/>
          </a:xfrm>
        </p:grpSpPr>
        <p:pic>
          <p:nvPicPr>
            <p:cNvPr id="63" name="Google Shape;63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84575" y="4077735"/>
              <a:ext cx="1041826" cy="1433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39419" y="2341407"/>
              <a:ext cx="693251" cy="2383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71532" y="2991594"/>
              <a:ext cx="815747" cy="18824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7"/>
            <p:cNvPicPr preferRelativeResize="0"/>
            <p:nvPr/>
          </p:nvPicPr>
          <p:blipFill rotWithShape="1">
            <a:blip r:embed="rId5">
              <a:alphaModFix/>
            </a:blip>
            <a:srcRect l="-500" t="-1976" r="499" b="10476"/>
            <a:stretch/>
          </p:blipFill>
          <p:spPr>
            <a:xfrm>
              <a:off x="0" y="3289625"/>
              <a:ext cx="746725" cy="2182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" name="Google Shape;67;p7"/>
          <p:cNvGrpSpPr/>
          <p:nvPr/>
        </p:nvGrpSpPr>
        <p:grpSpPr>
          <a:xfrm>
            <a:off x="7928839" y="-208150"/>
            <a:ext cx="1920788" cy="5977708"/>
            <a:chOff x="7928839" y="-208150"/>
            <a:chExt cx="1920788" cy="5977708"/>
          </a:xfrm>
        </p:grpSpPr>
        <p:pic>
          <p:nvPicPr>
            <p:cNvPr id="68" name="Google Shape;68;p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640826" y="3804525"/>
              <a:ext cx="694325" cy="1912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7"/>
            <p:cNvPicPr preferRelativeResize="0"/>
            <p:nvPr/>
          </p:nvPicPr>
          <p:blipFill rotWithShape="1">
            <a:blip r:embed="rId7">
              <a:alphaModFix/>
            </a:blip>
            <a:srcRect t="-20" b="-130"/>
            <a:stretch/>
          </p:blipFill>
          <p:spPr>
            <a:xfrm rot="-4">
              <a:off x="8287268" y="3368194"/>
              <a:ext cx="1047880" cy="24013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928839" y="-208150"/>
              <a:ext cx="1920788" cy="14480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73" name="Google Shape;73;p8"/>
          <p:cNvGrpSpPr/>
          <p:nvPr/>
        </p:nvGrpSpPr>
        <p:grpSpPr>
          <a:xfrm>
            <a:off x="-197415" y="1259938"/>
            <a:ext cx="10112672" cy="5852872"/>
            <a:chOff x="-197415" y="1259938"/>
            <a:chExt cx="10112672" cy="5852872"/>
          </a:xfrm>
        </p:grpSpPr>
        <p:pic>
          <p:nvPicPr>
            <p:cNvPr id="74" name="Google Shape;74;p8"/>
            <p:cNvPicPr preferRelativeResize="0"/>
            <p:nvPr/>
          </p:nvPicPr>
          <p:blipFill rotWithShape="1">
            <a:blip r:embed="rId2">
              <a:alphaModFix/>
            </a:blip>
            <a:srcRect b="71879"/>
            <a:stretch/>
          </p:blipFill>
          <p:spPr>
            <a:xfrm rot="371025" flipH="1">
              <a:off x="737655" y="4233189"/>
              <a:ext cx="917211" cy="9928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8777786" y="1522716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05978" y="3953087"/>
              <a:ext cx="1601369" cy="2306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-197415" y="1259938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86348" y="4643750"/>
              <a:ext cx="467725" cy="2008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62500" y="4369988"/>
              <a:ext cx="1221925" cy="187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85224" y="4488058"/>
              <a:ext cx="467738" cy="2624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8"/>
            <p:cNvPicPr preferRelativeResize="0"/>
            <p:nvPr/>
          </p:nvPicPr>
          <p:blipFill rotWithShape="1">
            <a:blip r:embed="rId2">
              <a:alphaModFix/>
            </a:blip>
            <a:srcRect b="39961"/>
            <a:stretch/>
          </p:blipFill>
          <p:spPr>
            <a:xfrm>
              <a:off x="-100475" y="3090878"/>
              <a:ext cx="917200" cy="2119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151125" y="392180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8"/>
            <p:cNvPicPr preferRelativeResize="0"/>
            <p:nvPr/>
          </p:nvPicPr>
          <p:blipFill rotWithShape="1">
            <a:blip r:embed="rId10">
              <a:alphaModFix/>
            </a:blip>
            <a:srcRect l="-500" t="-1976" r="499" b="10476"/>
            <a:stretch/>
          </p:blipFill>
          <p:spPr>
            <a:xfrm rot="-632286">
              <a:off x="8558786" y="2690297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8"/>
            <p:cNvPicPr preferRelativeResize="0"/>
            <p:nvPr/>
          </p:nvPicPr>
          <p:blipFill rotWithShape="1">
            <a:blip r:embed="rId11">
              <a:alphaModFix/>
            </a:blip>
            <a:srcRect l="697" r="1031"/>
            <a:stretch/>
          </p:blipFill>
          <p:spPr>
            <a:xfrm rot="-261186" flipH="1">
              <a:off x="4617405" y="4601187"/>
              <a:ext cx="937964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8"/>
            <p:cNvPicPr preferRelativeResize="0"/>
            <p:nvPr/>
          </p:nvPicPr>
          <p:blipFill rotWithShape="1">
            <a:blip r:embed="rId12">
              <a:alphaModFix/>
            </a:blip>
            <a:srcRect t="81" b="59203"/>
            <a:stretch/>
          </p:blipFill>
          <p:spPr>
            <a:xfrm flipH="1">
              <a:off x="6446450" y="4309573"/>
              <a:ext cx="734700" cy="1028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89" name="Google Shape;89;p9"/>
          <p:cNvGrpSpPr/>
          <p:nvPr/>
        </p:nvGrpSpPr>
        <p:grpSpPr>
          <a:xfrm>
            <a:off x="-651440" y="1219678"/>
            <a:ext cx="1664915" cy="4388787"/>
            <a:chOff x="-651440" y="1219678"/>
            <a:chExt cx="1664915" cy="4388787"/>
          </a:xfrm>
        </p:grpSpPr>
        <p:pic>
          <p:nvPicPr>
            <p:cNvPr id="90" name="Google Shape;90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43095" y="1219678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9"/>
            <p:cNvPicPr preferRelativeResize="0"/>
            <p:nvPr/>
          </p:nvPicPr>
          <p:blipFill rotWithShape="1">
            <a:blip r:embed="rId3">
              <a:alphaModFix/>
            </a:blip>
            <a:srcRect l="-500" t="-1976" r="499" b="10476"/>
            <a:stretch/>
          </p:blipFill>
          <p:spPr>
            <a:xfrm rot="632286" flipH="1">
              <a:off x="-372548" y="2387259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9"/>
            <p:cNvPicPr preferRelativeResize="0"/>
            <p:nvPr/>
          </p:nvPicPr>
          <p:blipFill rotWithShape="1">
            <a:blip r:embed="rId4">
              <a:alphaModFix/>
            </a:blip>
            <a:srcRect t="82" b="40864"/>
            <a:stretch/>
          </p:blipFill>
          <p:spPr>
            <a:xfrm>
              <a:off x="278775" y="3651526"/>
              <a:ext cx="734700" cy="14919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3" name="Google Shape;93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75467" y="393466"/>
            <a:ext cx="541300" cy="3623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9"/>
          <p:cNvGrpSpPr/>
          <p:nvPr/>
        </p:nvGrpSpPr>
        <p:grpSpPr>
          <a:xfrm>
            <a:off x="8330037" y="2638913"/>
            <a:ext cx="1520989" cy="2853372"/>
            <a:chOff x="8008050" y="2248606"/>
            <a:chExt cx="1754110" cy="3290707"/>
          </a:xfrm>
        </p:grpSpPr>
        <p:pic>
          <p:nvPicPr>
            <p:cNvPr id="95" name="Google Shape;95;p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75338" y="3253962"/>
              <a:ext cx="1586822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-650122">
              <a:off x="8252814" y="2317237"/>
              <a:ext cx="986000" cy="26975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" name="Google Shape;97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8545874" y="706885"/>
            <a:ext cx="443013" cy="4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>
            <a:spLocks noGrp="1"/>
          </p:cNvSpPr>
          <p:nvPr>
            <p:ph type="title"/>
          </p:nvPr>
        </p:nvSpPr>
        <p:spPr>
          <a:xfrm>
            <a:off x="720000" y="3859100"/>
            <a:ext cx="7704000" cy="749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>
            <a:spLocks noGrp="1"/>
          </p:cNvSpPr>
          <p:nvPr>
            <p:ph type="title" hasCustomPrompt="1"/>
          </p:nvPr>
        </p:nvSpPr>
        <p:spPr>
          <a:xfrm>
            <a:off x="2444864" y="1081475"/>
            <a:ext cx="4247100" cy="11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2" name="Google Shape;102;p11"/>
          <p:cNvSpPr txBox="1">
            <a:spLocks noGrp="1"/>
          </p:cNvSpPr>
          <p:nvPr>
            <p:ph type="subTitle" idx="1"/>
          </p:nvPr>
        </p:nvSpPr>
        <p:spPr>
          <a:xfrm>
            <a:off x="2444864" y="2441325"/>
            <a:ext cx="4247100" cy="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2" hasCustomPrompt="1"/>
          </p:nvPr>
        </p:nvSpPr>
        <p:spPr>
          <a:xfrm>
            <a:off x="1782595" y="1650001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3" hasCustomPrompt="1"/>
          </p:nvPr>
        </p:nvSpPr>
        <p:spPr>
          <a:xfrm>
            <a:off x="4162720" y="3090876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4" hasCustomPrompt="1"/>
          </p:nvPr>
        </p:nvSpPr>
        <p:spPr>
          <a:xfrm>
            <a:off x="4162720" y="1650001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5" hasCustomPrompt="1"/>
          </p:nvPr>
        </p:nvSpPr>
        <p:spPr>
          <a:xfrm>
            <a:off x="6623683" y="3090876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6" hasCustomPrompt="1"/>
          </p:nvPr>
        </p:nvSpPr>
        <p:spPr>
          <a:xfrm>
            <a:off x="6623683" y="1650001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7" hasCustomPrompt="1"/>
          </p:nvPr>
        </p:nvSpPr>
        <p:spPr>
          <a:xfrm>
            <a:off x="1782595" y="3090876"/>
            <a:ext cx="734700" cy="52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"/>
          </p:nvPr>
        </p:nvSpPr>
        <p:spPr>
          <a:xfrm>
            <a:off x="1101895" y="2130636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8"/>
          </p:nvPr>
        </p:nvSpPr>
        <p:spPr>
          <a:xfrm>
            <a:off x="3482020" y="2130636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9"/>
          </p:nvPr>
        </p:nvSpPr>
        <p:spPr>
          <a:xfrm>
            <a:off x="5942983" y="2130636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3"/>
          </p:nvPr>
        </p:nvSpPr>
        <p:spPr>
          <a:xfrm>
            <a:off x="3482020" y="3571511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14"/>
          </p:nvPr>
        </p:nvSpPr>
        <p:spPr>
          <a:xfrm>
            <a:off x="5942983" y="3571511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15"/>
          </p:nvPr>
        </p:nvSpPr>
        <p:spPr>
          <a:xfrm>
            <a:off x="1101895" y="3571511"/>
            <a:ext cx="20961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dk1"/>
                </a:solidFill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18" name="Google Shape;118;p13"/>
          <p:cNvGrpSpPr/>
          <p:nvPr/>
        </p:nvGrpSpPr>
        <p:grpSpPr>
          <a:xfrm>
            <a:off x="-197415" y="1259938"/>
            <a:ext cx="10112672" cy="5852872"/>
            <a:chOff x="-197415" y="1259938"/>
            <a:chExt cx="10112672" cy="5852872"/>
          </a:xfrm>
        </p:grpSpPr>
        <p:pic>
          <p:nvPicPr>
            <p:cNvPr id="119" name="Google Shape;119;p13"/>
            <p:cNvPicPr preferRelativeResize="0"/>
            <p:nvPr/>
          </p:nvPicPr>
          <p:blipFill rotWithShape="1">
            <a:blip r:embed="rId2">
              <a:alphaModFix/>
            </a:blip>
            <a:srcRect b="71879"/>
            <a:stretch/>
          </p:blipFill>
          <p:spPr>
            <a:xfrm rot="371025" flipH="1">
              <a:off x="737655" y="4233189"/>
              <a:ext cx="917211" cy="9928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8777786" y="1522716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05978" y="3953087"/>
              <a:ext cx="1601369" cy="2306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-197415" y="1259938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86348" y="4643750"/>
              <a:ext cx="467725" cy="2008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62500" y="4369988"/>
              <a:ext cx="1221925" cy="187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85224" y="4488058"/>
              <a:ext cx="467738" cy="2624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3"/>
            <p:cNvPicPr preferRelativeResize="0"/>
            <p:nvPr/>
          </p:nvPicPr>
          <p:blipFill rotWithShape="1">
            <a:blip r:embed="rId2">
              <a:alphaModFix/>
            </a:blip>
            <a:srcRect b="39961"/>
            <a:stretch/>
          </p:blipFill>
          <p:spPr>
            <a:xfrm>
              <a:off x="-100475" y="3090878"/>
              <a:ext cx="917200" cy="2119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151125" y="392180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3"/>
            <p:cNvPicPr preferRelativeResize="0"/>
            <p:nvPr/>
          </p:nvPicPr>
          <p:blipFill rotWithShape="1">
            <a:blip r:embed="rId10">
              <a:alphaModFix/>
            </a:blip>
            <a:srcRect l="-500" t="-1976" r="499" b="10476"/>
            <a:stretch/>
          </p:blipFill>
          <p:spPr>
            <a:xfrm rot="-632286">
              <a:off x="8558786" y="2690297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3"/>
            <p:cNvPicPr preferRelativeResize="0"/>
            <p:nvPr/>
          </p:nvPicPr>
          <p:blipFill rotWithShape="1">
            <a:blip r:embed="rId11">
              <a:alphaModFix/>
            </a:blip>
            <a:srcRect l="697" r="1031"/>
            <a:stretch/>
          </p:blipFill>
          <p:spPr>
            <a:xfrm rot="-261186" flipH="1">
              <a:off x="4617405" y="4601187"/>
              <a:ext cx="937964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3"/>
            <p:cNvPicPr preferRelativeResize="0"/>
            <p:nvPr/>
          </p:nvPicPr>
          <p:blipFill rotWithShape="1">
            <a:blip r:embed="rId12">
              <a:alphaModFix/>
            </a:blip>
            <a:srcRect t="81" b="59203"/>
            <a:stretch/>
          </p:blipFill>
          <p:spPr>
            <a:xfrm flipH="1">
              <a:off x="6446450" y="4309573"/>
              <a:ext cx="734700" cy="1028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4430450" y="2191238"/>
            <a:ext cx="3432000" cy="22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/>
          </p:nvPr>
        </p:nvSpPr>
        <p:spPr>
          <a:xfrm>
            <a:off x="4430450" y="911650"/>
            <a:ext cx="31968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34" name="Google Shape;134;p14"/>
          <p:cNvGrpSpPr/>
          <p:nvPr/>
        </p:nvGrpSpPr>
        <p:grpSpPr>
          <a:xfrm>
            <a:off x="-651440" y="1219678"/>
            <a:ext cx="1664915" cy="4388787"/>
            <a:chOff x="-651440" y="1219678"/>
            <a:chExt cx="1664915" cy="4388787"/>
          </a:xfrm>
        </p:grpSpPr>
        <p:pic>
          <p:nvPicPr>
            <p:cNvPr id="135" name="Google Shape;135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43095" y="1219678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4"/>
            <p:cNvPicPr preferRelativeResize="0"/>
            <p:nvPr/>
          </p:nvPicPr>
          <p:blipFill rotWithShape="1">
            <a:blip r:embed="rId3">
              <a:alphaModFix/>
            </a:blip>
            <a:srcRect l="-500" t="-1976" r="499" b="10476"/>
            <a:stretch/>
          </p:blipFill>
          <p:spPr>
            <a:xfrm rot="632286" flipH="1">
              <a:off x="-372548" y="2387259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4"/>
            <p:cNvPicPr preferRelativeResize="0"/>
            <p:nvPr/>
          </p:nvPicPr>
          <p:blipFill rotWithShape="1">
            <a:blip r:embed="rId4">
              <a:alphaModFix/>
            </a:blip>
            <a:srcRect t="82" b="40864"/>
            <a:stretch/>
          </p:blipFill>
          <p:spPr>
            <a:xfrm>
              <a:off x="278775" y="3651526"/>
              <a:ext cx="734700" cy="14919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8" name="Google Shape;13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75467" y="393466"/>
            <a:ext cx="541300" cy="3623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14"/>
          <p:cNvGrpSpPr/>
          <p:nvPr/>
        </p:nvGrpSpPr>
        <p:grpSpPr>
          <a:xfrm>
            <a:off x="8330037" y="2638913"/>
            <a:ext cx="1520989" cy="2853372"/>
            <a:chOff x="8008050" y="2248606"/>
            <a:chExt cx="1754110" cy="3290707"/>
          </a:xfrm>
        </p:grpSpPr>
        <p:pic>
          <p:nvPicPr>
            <p:cNvPr id="140" name="Google Shape;140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75338" y="3253962"/>
              <a:ext cx="1586822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-650122">
              <a:off x="8252814" y="2317237"/>
              <a:ext cx="986000" cy="26975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8545874" y="706885"/>
            <a:ext cx="443013" cy="4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 txBox="1">
            <a:spLocks noGrp="1"/>
          </p:cNvSpPr>
          <p:nvPr>
            <p:ph type="subTitle" idx="1"/>
          </p:nvPr>
        </p:nvSpPr>
        <p:spPr>
          <a:xfrm>
            <a:off x="720000" y="1397325"/>
            <a:ext cx="3991500" cy="12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72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body" idx="1"/>
          </p:nvPr>
        </p:nvSpPr>
        <p:spPr>
          <a:xfrm>
            <a:off x="879115" y="1685875"/>
            <a:ext cx="3595500" cy="19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ssistant"/>
              <a:buChar char="●"/>
              <a:defRPr sz="1400">
                <a:solidFill>
                  <a:srgbClr val="131E41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body" idx="2"/>
          </p:nvPr>
        </p:nvSpPr>
        <p:spPr>
          <a:xfrm>
            <a:off x="4663025" y="2185926"/>
            <a:ext cx="3595500" cy="14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800"/>
              </a:spcBef>
              <a:spcAft>
                <a:spcPts val="0"/>
              </a:spcAft>
              <a:buSzPts val="1400"/>
              <a:buFont typeface="Assistant"/>
              <a:buChar char="●"/>
              <a:defRPr>
                <a:solidFill>
                  <a:srgbClr val="131E41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pic>
        <p:nvPicPr>
          <p:cNvPr id="150" name="Google Shape;15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75467" y="393466"/>
            <a:ext cx="541300" cy="362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545874" y="706885"/>
            <a:ext cx="443013" cy="447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6"/>
          <p:cNvGrpSpPr/>
          <p:nvPr/>
        </p:nvGrpSpPr>
        <p:grpSpPr>
          <a:xfrm flipH="1">
            <a:off x="8096212" y="1219678"/>
            <a:ext cx="1678614" cy="4417927"/>
            <a:chOff x="-651440" y="1219678"/>
            <a:chExt cx="1678614" cy="4417927"/>
          </a:xfrm>
        </p:grpSpPr>
        <p:pic>
          <p:nvPicPr>
            <p:cNvPr id="153" name="Google Shape;153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43095" y="1219678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6"/>
            <p:cNvPicPr preferRelativeResize="0"/>
            <p:nvPr/>
          </p:nvPicPr>
          <p:blipFill rotWithShape="1">
            <a:blip r:embed="rId5">
              <a:alphaModFix/>
            </a:blip>
            <a:srcRect l="-500" t="-1976" r="499" b="10476"/>
            <a:stretch/>
          </p:blipFill>
          <p:spPr>
            <a:xfrm rot="632286" flipH="1">
              <a:off x="-372548" y="2387259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6"/>
            <p:cNvPicPr preferRelativeResize="0"/>
            <p:nvPr/>
          </p:nvPicPr>
          <p:blipFill rotWithShape="1">
            <a:blip r:embed="rId6">
              <a:alphaModFix/>
            </a:blip>
            <a:srcRect t="82" b="40864"/>
            <a:stretch/>
          </p:blipFill>
          <p:spPr>
            <a:xfrm rot="1213678">
              <a:off x="57200" y="4064626"/>
              <a:ext cx="734700" cy="14919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" name="Google Shape;156;p16"/>
          <p:cNvGrpSpPr/>
          <p:nvPr/>
        </p:nvGrpSpPr>
        <p:grpSpPr>
          <a:xfrm flipH="1">
            <a:off x="-559431" y="2880638"/>
            <a:ext cx="1503174" cy="2920522"/>
            <a:chOff x="7834605" y="2527380"/>
            <a:chExt cx="1733565" cy="3368149"/>
          </a:xfrm>
        </p:grpSpPr>
        <p:pic>
          <p:nvPicPr>
            <p:cNvPr id="157" name="Google Shape;157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834605" y="3610178"/>
              <a:ext cx="1586822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-650122">
              <a:off x="8337406" y="2596011"/>
              <a:ext cx="986000" cy="26975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subTitle" idx="1"/>
          </p:nvPr>
        </p:nvSpPr>
        <p:spPr>
          <a:xfrm>
            <a:off x="977149" y="2813119"/>
            <a:ext cx="21036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subTitle" idx="2"/>
          </p:nvPr>
        </p:nvSpPr>
        <p:spPr>
          <a:xfrm>
            <a:off x="977149" y="3256026"/>
            <a:ext cx="2103600" cy="8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ubTitle" idx="3"/>
          </p:nvPr>
        </p:nvSpPr>
        <p:spPr>
          <a:xfrm>
            <a:off x="3515373" y="3256026"/>
            <a:ext cx="2103600" cy="8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ubTitle" idx="4"/>
          </p:nvPr>
        </p:nvSpPr>
        <p:spPr>
          <a:xfrm>
            <a:off x="6054074" y="3256026"/>
            <a:ext cx="2103600" cy="8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7"/>
          <p:cNvSpPr txBox="1">
            <a:spLocks noGrp="1"/>
          </p:cNvSpPr>
          <p:nvPr>
            <p:ph type="subTitle" idx="5"/>
          </p:nvPr>
        </p:nvSpPr>
        <p:spPr>
          <a:xfrm>
            <a:off x="3515373" y="2813119"/>
            <a:ext cx="21036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subTitle" idx="6"/>
          </p:nvPr>
        </p:nvSpPr>
        <p:spPr>
          <a:xfrm>
            <a:off x="6054074" y="2813119"/>
            <a:ext cx="21036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7" name="Google Shape;167;p17"/>
          <p:cNvGrpSpPr/>
          <p:nvPr/>
        </p:nvGrpSpPr>
        <p:grpSpPr>
          <a:xfrm>
            <a:off x="-163644" y="2905457"/>
            <a:ext cx="883635" cy="2532659"/>
            <a:chOff x="-163644" y="2905457"/>
            <a:chExt cx="883635" cy="2532659"/>
          </a:xfrm>
        </p:grpSpPr>
        <p:pic>
          <p:nvPicPr>
            <p:cNvPr id="168" name="Google Shape;168;p1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95757" y="3555644"/>
              <a:ext cx="815747" cy="18824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63644" y="2905457"/>
              <a:ext cx="693251" cy="23839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0" name="Google Shape;170;p17"/>
          <p:cNvGrpSpPr/>
          <p:nvPr/>
        </p:nvGrpSpPr>
        <p:grpSpPr>
          <a:xfrm>
            <a:off x="8375877" y="1945216"/>
            <a:ext cx="1237224" cy="3528861"/>
            <a:chOff x="8375877" y="1945216"/>
            <a:chExt cx="1237224" cy="3528861"/>
          </a:xfrm>
        </p:grpSpPr>
        <p:pic>
          <p:nvPicPr>
            <p:cNvPr id="171" name="Google Shape;17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8679936" y="1945216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7"/>
            <p:cNvPicPr preferRelativeResize="0"/>
            <p:nvPr/>
          </p:nvPicPr>
          <p:blipFill rotWithShape="1">
            <a:blip r:embed="rId5">
              <a:alphaModFix/>
            </a:blip>
            <a:srcRect l="-500" t="-1976" r="499" b="10476"/>
            <a:stretch/>
          </p:blipFill>
          <p:spPr>
            <a:xfrm rot="-632290">
              <a:off x="8586871" y="3037081"/>
              <a:ext cx="815236" cy="238253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8"/>
          <p:cNvSpPr txBox="1">
            <a:spLocks noGrp="1"/>
          </p:cNvSpPr>
          <p:nvPr>
            <p:ph type="subTitle" idx="1"/>
          </p:nvPr>
        </p:nvSpPr>
        <p:spPr>
          <a:xfrm>
            <a:off x="1170229" y="12136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subTitle" idx="2"/>
          </p:nvPr>
        </p:nvSpPr>
        <p:spPr>
          <a:xfrm>
            <a:off x="1170230" y="17395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3"/>
          </p:nvPr>
        </p:nvSpPr>
        <p:spPr>
          <a:xfrm>
            <a:off x="5019756" y="17395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8"/>
          <p:cNvSpPr txBox="1">
            <a:spLocks noGrp="1"/>
          </p:cNvSpPr>
          <p:nvPr>
            <p:ph type="subTitle" idx="4"/>
          </p:nvPr>
        </p:nvSpPr>
        <p:spPr>
          <a:xfrm>
            <a:off x="1170230" y="32932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8"/>
          <p:cNvSpPr txBox="1">
            <a:spLocks noGrp="1"/>
          </p:cNvSpPr>
          <p:nvPr>
            <p:ph type="subTitle" idx="5"/>
          </p:nvPr>
        </p:nvSpPr>
        <p:spPr>
          <a:xfrm>
            <a:off x="5019756" y="32932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6"/>
          </p:nvPr>
        </p:nvSpPr>
        <p:spPr>
          <a:xfrm>
            <a:off x="1170229" y="27673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7"/>
          </p:nvPr>
        </p:nvSpPr>
        <p:spPr>
          <a:xfrm>
            <a:off x="5019754" y="12136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8"/>
          </p:nvPr>
        </p:nvSpPr>
        <p:spPr>
          <a:xfrm>
            <a:off x="5019754" y="27673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83" name="Google Shape;183;p18"/>
          <p:cNvGrpSpPr/>
          <p:nvPr/>
        </p:nvGrpSpPr>
        <p:grpSpPr>
          <a:xfrm>
            <a:off x="-197415" y="1259938"/>
            <a:ext cx="1014140" cy="4310862"/>
            <a:chOff x="-197415" y="1259938"/>
            <a:chExt cx="1014140" cy="4310862"/>
          </a:xfrm>
        </p:grpSpPr>
        <p:pic>
          <p:nvPicPr>
            <p:cNvPr id="184" name="Google Shape;184;p1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-197415" y="1259938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8"/>
            <p:cNvPicPr preferRelativeResize="0"/>
            <p:nvPr/>
          </p:nvPicPr>
          <p:blipFill rotWithShape="1">
            <a:blip r:embed="rId3">
              <a:alphaModFix/>
            </a:blip>
            <a:srcRect b="39961"/>
            <a:stretch/>
          </p:blipFill>
          <p:spPr>
            <a:xfrm>
              <a:off x="-100475" y="3090878"/>
              <a:ext cx="917200" cy="2119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151125" y="392180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7" name="Google Shape;187;p18"/>
          <p:cNvGrpSpPr/>
          <p:nvPr/>
        </p:nvGrpSpPr>
        <p:grpSpPr>
          <a:xfrm>
            <a:off x="8330037" y="706885"/>
            <a:ext cx="1520989" cy="4785401"/>
            <a:chOff x="8330037" y="706885"/>
            <a:chExt cx="1520989" cy="4785401"/>
          </a:xfrm>
        </p:grpSpPr>
        <p:grpSp>
          <p:nvGrpSpPr>
            <p:cNvPr id="188" name="Google Shape;188;p18"/>
            <p:cNvGrpSpPr/>
            <p:nvPr/>
          </p:nvGrpSpPr>
          <p:grpSpPr>
            <a:xfrm>
              <a:off x="8330037" y="2638913"/>
              <a:ext cx="1520989" cy="2853372"/>
              <a:chOff x="8008050" y="2248606"/>
              <a:chExt cx="1754110" cy="3290707"/>
            </a:xfrm>
          </p:grpSpPr>
          <p:pic>
            <p:nvPicPr>
              <p:cNvPr id="189" name="Google Shape;189;p18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8175338" y="3253962"/>
                <a:ext cx="1586822" cy="22853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18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rot="-650122">
                <a:off x="8252814" y="2317237"/>
                <a:ext cx="986000" cy="26975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1" name="Google Shape;191;p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flipH="1">
              <a:off x="8545874" y="706885"/>
              <a:ext cx="443013" cy="447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1"/>
          </p:nvPr>
        </p:nvSpPr>
        <p:spPr>
          <a:xfrm>
            <a:off x="1015049" y="2040119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2"/>
          </p:nvPr>
        </p:nvSpPr>
        <p:spPr>
          <a:xfrm>
            <a:off x="3550931" y="2040119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3"/>
          </p:nvPr>
        </p:nvSpPr>
        <p:spPr>
          <a:xfrm>
            <a:off x="6087299" y="2040119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subTitle" idx="4"/>
          </p:nvPr>
        </p:nvSpPr>
        <p:spPr>
          <a:xfrm>
            <a:off x="1015049" y="3512625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subTitle" idx="5"/>
          </p:nvPr>
        </p:nvSpPr>
        <p:spPr>
          <a:xfrm>
            <a:off x="3550931" y="3512625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subTitle" idx="6"/>
          </p:nvPr>
        </p:nvSpPr>
        <p:spPr>
          <a:xfrm>
            <a:off x="6087299" y="3512625"/>
            <a:ext cx="2033400" cy="537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subTitle" idx="7"/>
          </p:nvPr>
        </p:nvSpPr>
        <p:spPr>
          <a:xfrm>
            <a:off x="1015049" y="1379850"/>
            <a:ext cx="20334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8"/>
          </p:nvPr>
        </p:nvSpPr>
        <p:spPr>
          <a:xfrm>
            <a:off x="3550938" y="1379850"/>
            <a:ext cx="20334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9"/>
          </p:nvPr>
        </p:nvSpPr>
        <p:spPr>
          <a:xfrm>
            <a:off x="6087299" y="1379850"/>
            <a:ext cx="20334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3" name="Google Shape;203;p19"/>
          <p:cNvSpPr txBox="1">
            <a:spLocks noGrp="1"/>
          </p:cNvSpPr>
          <p:nvPr>
            <p:ph type="subTitle" idx="13"/>
          </p:nvPr>
        </p:nvSpPr>
        <p:spPr>
          <a:xfrm>
            <a:off x="1015049" y="2847875"/>
            <a:ext cx="20334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subTitle" idx="14"/>
          </p:nvPr>
        </p:nvSpPr>
        <p:spPr>
          <a:xfrm>
            <a:off x="3550935" y="2847875"/>
            <a:ext cx="20334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subTitle" idx="15"/>
          </p:nvPr>
        </p:nvSpPr>
        <p:spPr>
          <a:xfrm>
            <a:off x="6087299" y="2847875"/>
            <a:ext cx="2037600" cy="66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>
                <a:latin typeface="Livvic SemiBold"/>
                <a:ea typeface="Livvic SemiBold"/>
                <a:cs typeface="Livvic SemiBold"/>
                <a:sym typeface="Livvic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6" name="Google Shape;206;p19"/>
          <p:cNvGrpSpPr/>
          <p:nvPr/>
        </p:nvGrpSpPr>
        <p:grpSpPr>
          <a:xfrm>
            <a:off x="8361745" y="2585325"/>
            <a:ext cx="1342076" cy="3287675"/>
            <a:chOff x="8361745" y="2585325"/>
            <a:chExt cx="1342076" cy="3287675"/>
          </a:xfrm>
        </p:grpSpPr>
        <p:pic>
          <p:nvPicPr>
            <p:cNvPr id="207" name="Google Shape;207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488426" y="2585325"/>
              <a:ext cx="694325" cy="1912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9"/>
            <p:cNvPicPr preferRelativeResize="0"/>
            <p:nvPr/>
          </p:nvPicPr>
          <p:blipFill rotWithShape="1">
            <a:blip r:embed="rId3">
              <a:alphaModFix/>
            </a:blip>
            <a:srcRect t="-20" b="-130"/>
            <a:stretch/>
          </p:blipFill>
          <p:spPr>
            <a:xfrm rot="-434276">
              <a:off x="8508844" y="3415194"/>
              <a:ext cx="1047880" cy="24013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19"/>
          <p:cNvGrpSpPr/>
          <p:nvPr/>
        </p:nvGrpSpPr>
        <p:grpSpPr>
          <a:xfrm>
            <a:off x="-358468" y="1201535"/>
            <a:ext cx="1255668" cy="4709637"/>
            <a:chOff x="-358468" y="1201535"/>
            <a:chExt cx="1255668" cy="4709637"/>
          </a:xfrm>
        </p:grpSpPr>
        <p:pic>
          <p:nvPicPr>
            <p:cNvPr id="210" name="Google Shape;210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38172" y="3142687"/>
              <a:ext cx="719197" cy="27684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4">
              <a:off x="-358468" y="3847017"/>
              <a:ext cx="1255667" cy="18084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19"/>
            <p:cNvPicPr preferRelativeResize="0"/>
            <p:nvPr/>
          </p:nvPicPr>
          <p:blipFill rotWithShape="1">
            <a:blip r:embed="rId6">
              <a:alphaModFix/>
            </a:blip>
            <a:srcRect b="62353"/>
            <a:stretch/>
          </p:blipFill>
          <p:spPr>
            <a:xfrm>
              <a:off x="429450" y="4356823"/>
              <a:ext cx="467750" cy="9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1999" y="1201535"/>
              <a:ext cx="443013" cy="447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4" name="Google Shape;21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631085">
            <a:off x="8541799" y="754100"/>
            <a:ext cx="464201" cy="31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 txBox="1">
            <a:spLocks noGrp="1"/>
          </p:cNvSpPr>
          <p:nvPr>
            <p:ph type="title" hasCustomPrompt="1"/>
          </p:nvPr>
        </p:nvSpPr>
        <p:spPr>
          <a:xfrm>
            <a:off x="1883301" y="685750"/>
            <a:ext cx="53817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17" name="Google Shape;217;p20"/>
          <p:cNvSpPr txBox="1">
            <a:spLocks noGrp="1"/>
          </p:cNvSpPr>
          <p:nvPr>
            <p:ph type="subTitle" idx="1"/>
          </p:nvPr>
        </p:nvSpPr>
        <p:spPr>
          <a:xfrm>
            <a:off x="1883301" y="1419584"/>
            <a:ext cx="53817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0"/>
          <p:cNvSpPr txBox="1">
            <a:spLocks noGrp="1"/>
          </p:cNvSpPr>
          <p:nvPr>
            <p:ph type="title" idx="2" hasCustomPrompt="1"/>
          </p:nvPr>
        </p:nvSpPr>
        <p:spPr>
          <a:xfrm>
            <a:off x="1883301" y="1906045"/>
            <a:ext cx="53817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19" name="Google Shape;219;p20"/>
          <p:cNvSpPr txBox="1">
            <a:spLocks noGrp="1"/>
          </p:cNvSpPr>
          <p:nvPr>
            <p:ph type="subTitle" idx="3"/>
          </p:nvPr>
        </p:nvSpPr>
        <p:spPr>
          <a:xfrm>
            <a:off x="1883301" y="2639880"/>
            <a:ext cx="53817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0"/>
          <p:cNvSpPr txBox="1">
            <a:spLocks noGrp="1"/>
          </p:cNvSpPr>
          <p:nvPr>
            <p:ph type="title" idx="4" hasCustomPrompt="1"/>
          </p:nvPr>
        </p:nvSpPr>
        <p:spPr>
          <a:xfrm>
            <a:off x="1883301" y="3126341"/>
            <a:ext cx="53817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1" name="Google Shape;221;p20"/>
          <p:cNvSpPr txBox="1">
            <a:spLocks noGrp="1"/>
          </p:cNvSpPr>
          <p:nvPr>
            <p:ph type="subTitle" idx="5"/>
          </p:nvPr>
        </p:nvSpPr>
        <p:spPr>
          <a:xfrm>
            <a:off x="1883301" y="3860175"/>
            <a:ext cx="53817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222" name="Google Shape;22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02920" y="124671"/>
            <a:ext cx="292316" cy="31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9pPr>
          </a:lstStyle>
          <a:p>
            <a:endParaRPr/>
          </a:p>
        </p:txBody>
      </p:sp>
      <p:grpSp>
        <p:nvGrpSpPr>
          <p:cNvPr id="225" name="Google Shape;225;p21"/>
          <p:cNvGrpSpPr/>
          <p:nvPr/>
        </p:nvGrpSpPr>
        <p:grpSpPr>
          <a:xfrm>
            <a:off x="-197437" y="1259938"/>
            <a:ext cx="917200" cy="4290712"/>
            <a:chOff x="-197437" y="1259938"/>
            <a:chExt cx="917200" cy="4290712"/>
          </a:xfrm>
        </p:grpSpPr>
        <p:pic>
          <p:nvPicPr>
            <p:cNvPr id="226" name="Google Shape;226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-197415" y="1259938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1"/>
            <p:cNvPicPr preferRelativeResize="0"/>
            <p:nvPr/>
          </p:nvPicPr>
          <p:blipFill rotWithShape="1">
            <a:blip r:embed="rId3">
              <a:alphaModFix/>
            </a:blip>
            <a:srcRect b="39961"/>
            <a:stretch/>
          </p:blipFill>
          <p:spPr>
            <a:xfrm>
              <a:off x="-197437" y="3117728"/>
              <a:ext cx="917200" cy="2119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0" y="390165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9" name="Google Shape;229;p21"/>
          <p:cNvGrpSpPr/>
          <p:nvPr/>
        </p:nvGrpSpPr>
        <p:grpSpPr>
          <a:xfrm>
            <a:off x="8228291" y="351266"/>
            <a:ext cx="1654417" cy="5461724"/>
            <a:chOff x="8228291" y="351266"/>
            <a:chExt cx="1654417" cy="5461724"/>
          </a:xfrm>
        </p:grpSpPr>
        <p:pic>
          <p:nvPicPr>
            <p:cNvPr id="230" name="Google Shape;230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67737" y="351266"/>
              <a:ext cx="541300" cy="3623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1" name="Google Shape;231;p21"/>
            <p:cNvGrpSpPr/>
            <p:nvPr/>
          </p:nvGrpSpPr>
          <p:grpSpPr>
            <a:xfrm>
              <a:off x="8228291" y="3181024"/>
              <a:ext cx="1654417" cy="2631966"/>
              <a:chOff x="8228291" y="3181024"/>
              <a:chExt cx="1654417" cy="2631966"/>
            </a:xfrm>
          </p:grpSpPr>
          <p:pic>
            <p:nvPicPr>
              <p:cNvPr id="232" name="Google Shape;232;p2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 rot="-874011">
                <a:off x="8444536" y="3813725"/>
                <a:ext cx="1221925" cy="18757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3" name="Google Shape;233;p21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 rot="-632277">
                <a:off x="8553162" y="3237168"/>
                <a:ext cx="821170" cy="224656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34" name="Google Shape;234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16175" y="1569877"/>
            <a:ext cx="325500" cy="32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00">
            <a:off x="288949" y="951517"/>
            <a:ext cx="349052" cy="23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955598" y="148973"/>
            <a:ext cx="403150" cy="26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Delius"/>
              <a:buNone/>
              <a:defRPr>
                <a:latin typeface="Delius"/>
                <a:ea typeface="Delius"/>
                <a:cs typeface="Delius"/>
                <a:sym typeface="Delius"/>
              </a:defRPr>
            </a:lvl9pPr>
          </a:lstStyle>
          <a:p>
            <a:endParaRPr/>
          </a:p>
        </p:txBody>
      </p:sp>
      <p:grpSp>
        <p:nvGrpSpPr>
          <p:cNvPr id="239" name="Google Shape;239;p22"/>
          <p:cNvGrpSpPr/>
          <p:nvPr/>
        </p:nvGrpSpPr>
        <p:grpSpPr>
          <a:xfrm>
            <a:off x="8361838" y="425313"/>
            <a:ext cx="815747" cy="5114816"/>
            <a:chOff x="8361838" y="425313"/>
            <a:chExt cx="815747" cy="5114816"/>
          </a:xfrm>
        </p:grpSpPr>
        <p:pic>
          <p:nvPicPr>
            <p:cNvPr id="240" name="Google Shape;240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61838" y="3657657"/>
              <a:ext cx="815747" cy="18824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611863">
              <a:off x="8688599" y="468575"/>
              <a:ext cx="317003" cy="52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22"/>
            <p:cNvPicPr preferRelativeResize="0"/>
            <p:nvPr/>
          </p:nvPicPr>
          <p:blipFill rotWithShape="1">
            <a:blip r:embed="rId4">
              <a:alphaModFix/>
            </a:blip>
            <a:srcRect l="-500" t="-1976" r="499" b="10476"/>
            <a:stretch/>
          </p:blipFill>
          <p:spPr>
            <a:xfrm flipH="1">
              <a:off x="8396341" y="3086100"/>
              <a:ext cx="746725" cy="21822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3" name="Google Shape;24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82898" y="596448"/>
            <a:ext cx="403150" cy="269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22"/>
          <p:cNvGrpSpPr/>
          <p:nvPr/>
        </p:nvGrpSpPr>
        <p:grpSpPr>
          <a:xfrm>
            <a:off x="-709420" y="2636232"/>
            <a:ext cx="1712820" cy="2963389"/>
            <a:chOff x="-709420" y="2636232"/>
            <a:chExt cx="1712820" cy="2963389"/>
          </a:xfrm>
        </p:grpSpPr>
        <p:pic>
          <p:nvPicPr>
            <p:cNvPr id="245" name="Google Shape;245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-726150" flipH="1">
              <a:off x="-522223" y="3553135"/>
              <a:ext cx="1338424" cy="192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2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flipH="1">
              <a:off x="-202466" y="2636232"/>
              <a:ext cx="693251" cy="238396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 txBox="1">
            <a:spLocks noGrp="1"/>
          </p:cNvSpPr>
          <p:nvPr>
            <p:ph type="ctrTitle"/>
          </p:nvPr>
        </p:nvSpPr>
        <p:spPr>
          <a:xfrm>
            <a:off x="2911174" y="571603"/>
            <a:ext cx="3321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9" name="Google Shape;249;p23"/>
          <p:cNvSpPr txBox="1">
            <a:spLocks noGrp="1"/>
          </p:cNvSpPr>
          <p:nvPr>
            <p:ph type="subTitle" idx="1"/>
          </p:nvPr>
        </p:nvSpPr>
        <p:spPr>
          <a:xfrm>
            <a:off x="2911175" y="1660800"/>
            <a:ext cx="3321600" cy="11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2501250" y="3219525"/>
            <a:ext cx="41415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CREDITS: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,</a:t>
            </a:r>
            <a:r>
              <a:rPr lang="en" sz="10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 including icons by </a:t>
            </a:r>
            <a:r>
              <a:rPr lang="en" sz="1000" b="1" u="sng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,</a:t>
            </a:r>
            <a:r>
              <a:rPr lang="en" sz="10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 and infographics &amp; images by </a:t>
            </a:r>
            <a:r>
              <a:rPr lang="en" sz="1000" b="1" u="sng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latin typeface="Zen Kaku Gothic Antique"/>
              <a:ea typeface="Zen Kaku Gothic Antique"/>
              <a:cs typeface="Zen Kaku Gothic Antique"/>
              <a:sym typeface="Zen Kaku Gothic Antique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4"/>
          <p:cNvGrpSpPr/>
          <p:nvPr/>
        </p:nvGrpSpPr>
        <p:grpSpPr>
          <a:xfrm>
            <a:off x="-651440" y="1219678"/>
            <a:ext cx="1664915" cy="4388787"/>
            <a:chOff x="-651440" y="1219678"/>
            <a:chExt cx="1664915" cy="4388787"/>
          </a:xfrm>
        </p:grpSpPr>
        <p:pic>
          <p:nvPicPr>
            <p:cNvPr id="253" name="Google Shape;253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43095" y="1219678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24"/>
            <p:cNvPicPr preferRelativeResize="0"/>
            <p:nvPr/>
          </p:nvPicPr>
          <p:blipFill rotWithShape="1">
            <a:blip r:embed="rId3">
              <a:alphaModFix/>
            </a:blip>
            <a:srcRect l="-500" t="-1976" r="499" b="10476"/>
            <a:stretch/>
          </p:blipFill>
          <p:spPr>
            <a:xfrm rot="632286" flipH="1">
              <a:off x="-372548" y="2387259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24"/>
            <p:cNvPicPr preferRelativeResize="0"/>
            <p:nvPr/>
          </p:nvPicPr>
          <p:blipFill rotWithShape="1">
            <a:blip r:embed="rId4">
              <a:alphaModFix/>
            </a:blip>
            <a:srcRect t="82" b="40864"/>
            <a:stretch/>
          </p:blipFill>
          <p:spPr>
            <a:xfrm>
              <a:off x="278775" y="3651526"/>
              <a:ext cx="734700" cy="14919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6" name="Google Shape;25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75467" y="393466"/>
            <a:ext cx="541300" cy="3623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24"/>
          <p:cNvGrpSpPr/>
          <p:nvPr/>
        </p:nvGrpSpPr>
        <p:grpSpPr>
          <a:xfrm>
            <a:off x="8330037" y="2638913"/>
            <a:ext cx="1520989" cy="2853372"/>
            <a:chOff x="8008050" y="2248606"/>
            <a:chExt cx="1754110" cy="3290707"/>
          </a:xfrm>
        </p:grpSpPr>
        <p:pic>
          <p:nvPicPr>
            <p:cNvPr id="258" name="Google Shape;258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75338" y="3253962"/>
              <a:ext cx="1586822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-650122">
              <a:off x="8252814" y="2317237"/>
              <a:ext cx="986000" cy="26975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0" name="Google Shape;260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8545874" y="706885"/>
            <a:ext cx="443013" cy="4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25"/>
          <p:cNvGrpSpPr/>
          <p:nvPr/>
        </p:nvGrpSpPr>
        <p:grpSpPr>
          <a:xfrm flipH="1">
            <a:off x="-883215" y="1259938"/>
            <a:ext cx="10112672" cy="5852872"/>
            <a:chOff x="-197415" y="1259938"/>
            <a:chExt cx="10112672" cy="5852872"/>
          </a:xfrm>
        </p:grpSpPr>
        <p:pic>
          <p:nvPicPr>
            <p:cNvPr id="263" name="Google Shape;263;p25"/>
            <p:cNvPicPr preferRelativeResize="0"/>
            <p:nvPr/>
          </p:nvPicPr>
          <p:blipFill rotWithShape="1">
            <a:blip r:embed="rId2">
              <a:alphaModFix/>
            </a:blip>
            <a:srcRect b="71879"/>
            <a:stretch/>
          </p:blipFill>
          <p:spPr>
            <a:xfrm rot="371025" flipH="1">
              <a:off x="737655" y="4233189"/>
              <a:ext cx="917211" cy="9928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8777786" y="1522716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05978" y="3953087"/>
              <a:ext cx="1601369" cy="2306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-197415" y="1259938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2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86348" y="4643750"/>
              <a:ext cx="467725" cy="2008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2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62500" y="4369988"/>
              <a:ext cx="1221925" cy="187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2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985224" y="4488058"/>
              <a:ext cx="467738" cy="2624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25"/>
            <p:cNvPicPr preferRelativeResize="0"/>
            <p:nvPr/>
          </p:nvPicPr>
          <p:blipFill rotWithShape="1">
            <a:blip r:embed="rId2">
              <a:alphaModFix/>
            </a:blip>
            <a:srcRect b="39961"/>
            <a:stretch/>
          </p:blipFill>
          <p:spPr>
            <a:xfrm>
              <a:off x="-100475" y="3090878"/>
              <a:ext cx="917200" cy="2119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2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151125" y="392180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25"/>
            <p:cNvPicPr preferRelativeResize="0"/>
            <p:nvPr/>
          </p:nvPicPr>
          <p:blipFill rotWithShape="1">
            <a:blip r:embed="rId10">
              <a:alphaModFix/>
            </a:blip>
            <a:srcRect l="-500" t="-1976" r="499" b="10476"/>
            <a:stretch/>
          </p:blipFill>
          <p:spPr>
            <a:xfrm rot="-632286">
              <a:off x="8558786" y="2690297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25"/>
            <p:cNvPicPr preferRelativeResize="0"/>
            <p:nvPr/>
          </p:nvPicPr>
          <p:blipFill rotWithShape="1">
            <a:blip r:embed="rId11">
              <a:alphaModFix/>
            </a:blip>
            <a:srcRect l="697" r="1031"/>
            <a:stretch/>
          </p:blipFill>
          <p:spPr>
            <a:xfrm rot="-261186" flipH="1">
              <a:off x="4617405" y="4601187"/>
              <a:ext cx="937964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25"/>
            <p:cNvPicPr preferRelativeResize="0"/>
            <p:nvPr/>
          </p:nvPicPr>
          <p:blipFill rotWithShape="1">
            <a:blip r:embed="rId12">
              <a:alphaModFix/>
            </a:blip>
            <a:srcRect t="81" b="59203"/>
            <a:stretch/>
          </p:blipFill>
          <p:spPr>
            <a:xfrm flipH="1">
              <a:off x="6446450" y="4309573"/>
              <a:ext cx="734700" cy="10286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●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○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■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●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○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■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●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○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Zen Kaku Gothic Antique"/>
              <a:buChar char="■"/>
              <a:defRPr sz="120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7.png"/><Relationship Id="rId18" Type="http://schemas.openxmlformats.org/officeDocument/2006/relationships/image" Target="../media/image22.png"/><Relationship Id="rId3" Type="http://schemas.openxmlformats.org/officeDocument/2006/relationships/image" Target="../media/image25.png"/><Relationship Id="rId21" Type="http://schemas.openxmlformats.org/officeDocument/2006/relationships/image" Target="../media/image24.pn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17" Type="http://schemas.openxmlformats.org/officeDocument/2006/relationships/image" Target="../media/image4.png"/><Relationship Id="rId25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9.png"/><Relationship Id="rId15" Type="http://schemas.openxmlformats.org/officeDocument/2006/relationships/image" Target="../media/image5.png"/><Relationship Id="rId23" Type="http://schemas.openxmlformats.org/officeDocument/2006/relationships/image" Target="../media/image29.jpg"/><Relationship Id="rId10" Type="http://schemas.openxmlformats.org/officeDocument/2006/relationships/image" Target="../media/image8.png"/><Relationship Id="rId19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23.png"/><Relationship Id="rId14" Type="http://schemas.openxmlformats.org/officeDocument/2006/relationships/image" Target="../media/image16.png"/><Relationship Id="rId22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om.anketolog.ru/2022/08/31/buket-cvet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tbank.ru/data/" TargetMode="External"/><Relationship Id="rId5" Type="http://schemas.openxmlformats.org/officeDocument/2006/relationships/hyperlink" Target="https://journal.tinkoff.ru/flower-stat/#:~:text=%D0%A2%D1%80%D0%B8%20%D1%87%D0%B5%D1%82%D0%B2%D0%B5%D1%80%D1%82%D0%B8%20%D1%80%D0%BE%D1%81%D1%81%D0%B8%D1%8F%D0%BD%20%D0%BF%D0%BE%D0%BA%D1%83%D0%BF%D0%B0%D1%8E%D1%82%20%D1%86%D0%B2%D0%B5%D1%82%D1%8B,%D1%81%D0%BF%D0%BE%D0%BD%D1%82%D0%B0%D0%BD%D0%BD%D0%BE%20%D0%B8%D0%BB%D0%B8%20%D0%B4%D0%BB%D1%8F%20%D0%BF%D0%BE%D0%B4%D0%BD%D1%8F%D1%82%D0%B8%D1%8F%20%D0%BD%D0%B0%D1%81%D1%82%D1%80%D0%BE%D0%B5%D0%BD%D0%B8%D1%8F" TargetMode="External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ublic-static.tinkoffjournal.ru/business-secrets/uploads/2024/09/czvety_compressed" TargetMode="External"/><Relationship Id="rId5" Type="http://schemas.openxmlformats.org/officeDocument/2006/relationships/hyperlink" Target="https://www.tbank.ru/data/" TargetMode="External"/><Relationship Id="rId4" Type="http://schemas.openxmlformats.org/officeDocument/2006/relationships/hyperlink" Target="https://journal.tinkoff.ru/flower-stat/#:~:text=%D0%A2%D1%80%D0%B8%20%D1%87%D0%B5%D1%82%D0%B2%D0%B5%D1%80%D1%82%D0%B8%20%D1%80%D0%BE%D1%81%D1%81%D0%B8%D1%8F%D0%BD%20%D0%BF%D0%BE%D0%BA%D1%83%D0%BF%D0%B0%D1%8E%D1%82%20%D1%86%D0%B2%D0%B5%D1%82%D1%8B,%D1%81%D0%BF%D0%BE%D0%BD%D1%82%D0%B0%D0%BD%D0%BD%D0%BE%20%D0%B8%D0%BB%D0%B8%20%D0%B4%D0%BB%D1%8F%20%D0%BF%D0%BE%D0%B4%D0%BD%D1%8F%D1%82%D0%B8%D1%8F%20%D0%BD%D0%B0%D1%81%D1%82%D1%80%D0%BE%D0%B5%D0%BD%D0%B8%D1%8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hyperlink" Target="https://vk.com/id817907143" TargetMode="External"/><Relationship Id="rId4" Type="http://schemas.openxmlformats.org/officeDocument/2006/relationships/hyperlink" Target="https://t.me/annoyedmar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26"/>
          <p:cNvGrpSpPr/>
          <p:nvPr/>
        </p:nvGrpSpPr>
        <p:grpSpPr>
          <a:xfrm>
            <a:off x="825925" y="647288"/>
            <a:ext cx="7728099" cy="612124"/>
            <a:chOff x="825925" y="647288"/>
            <a:chExt cx="7728099" cy="612124"/>
          </a:xfrm>
        </p:grpSpPr>
        <p:pic>
          <p:nvPicPr>
            <p:cNvPr id="280" name="Google Shape;28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611863">
              <a:off x="927574" y="690550"/>
              <a:ext cx="317003" cy="52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012725" y="841616"/>
              <a:ext cx="541300" cy="3623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2" name="Google Shape;282;p26"/>
          <p:cNvGrpSpPr/>
          <p:nvPr/>
        </p:nvGrpSpPr>
        <p:grpSpPr>
          <a:xfrm>
            <a:off x="-47000" y="1975754"/>
            <a:ext cx="9481101" cy="4873223"/>
            <a:chOff x="-47000" y="1975754"/>
            <a:chExt cx="9481101" cy="4873223"/>
          </a:xfrm>
        </p:grpSpPr>
        <p:pic>
          <p:nvPicPr>
            <p:cNvPr id="283" name="Google Shape;283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343873" y="2964078"/>
              <a:ext cx="629125" cy="26236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1391572" y="2974275"/>
              <a:ext cx="755131" cy="31492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516900" y="3012446"/>
              <a:ext cx="917200" cy="25269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2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837843" y="4049907"/>
              <a:ext cx="495138" cy="14052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2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029212" y="3482412"/>
              <a:ext cx="1586822" cy="228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26"/>
            <p:cNvPicPr preferRelativeResize="0"/>
            <p:nvPr/>
          </p:nvPicPr>
          <p:blipFill rotWithShape="1">
            <a:blip r:embed="rId10">
              <a:alphaModFix/>
            </a:blip>
            <a:srcRect b="20879"/>
            <a:stretch/>
          </p:blipFill>
          <p:spPr>
            <a:xfrm rot="874657" flipH="1">
              <a:off x="6699526" y="2841827"/>
              <a:ext cx="1126578" cy="269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26"/>
            <p:cNvPicPr preferRelativeResize="0"/>
            <p:nvPr/>
          </p:nvPicPr>
          <p:blipFill rotWithShape="1">
            <a:blip r:embed="rId11">
              <a:alphaModFix/>
            </a:blip>
            <a:srcRect l="-500" t="-1976" r="499" b="10476"/>
            <a:stretch/>
          </p:blipFill>
          <p:spPr>
            <a:xfrm rot="-632286">
              <a:off x="7845761" y="2047734"/>
              <a:ext cx="1077578" cy="3149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26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240118" y="3482413"/>
              <a:ext cx="559865" cy="3149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26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812975" y="3814675"/>
              <a:ext cx="1221925" cy="187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26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854276" y="3151311"/>
              <a:ext cx="1077600" cy="2486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6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378662" y="3082297"/>
              <a:ext cx="467738" cy="2624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26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429015" y="2036319"/>
              <a:ext cx="917200" cy="35307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26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32428" y="3364550"/>
              <a:ext cx="1601369" cy="2306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26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-47000" y="4136308"/>
              <a:ext cx="629125" cy="16489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-29850" y="3302371"/>
              <a:ext cx="755150" cy="22853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6"/>
            <p:cNvPicPr preferRelativeResize="0"/>
            <p:nvPr/>
          </p:nvPicPr>
          <p:blipFill rotWithShape="1">
            <a:blip r:embed="rId11">
              <a:alphaModFix/>
            </a:blip>
            <a:srcRect l="-500" t="-1976" r="499" b="10476"/>
            <a:stretch/>
          </p:blipFill>
          <p:spPr>
            <a:xfrm>
              <a:off x="3300176" y="3967446"/>
              <a:ext cx="986000" cy="28815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6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 flipH="1">
              <a:off x="1609918" y="3386175"/>
              <a:ext cx="1376247" cy="314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6"/>
            <p:cNvPicPr preferRelativeResize="0"/>
            <p:nvPr/>
          </p:nvPicPr>
          <p:blipFill rotWithShape="1">
            <a:blip r:embed="rId20">
              <a:alphaModFix/>
            </a:blip>
            <a:srcRect t="81" b="59203"/>
            <a:stretch/>
          </p:blipFill>
          <p:spPr>
            <a:xfrm flipH="1">
              <a:off x="6600625" y="4008681"/>
              <a:ext cx="986000" cy="1380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5050750" y="3479982"/>
              <a:ext cx="986000" cy="26975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2" name="Google Shape;302;p26"/>
          <p:cNvPicPr preferRelativeResize="0"/>
          <p:nvPr/>
        </p:nvPicPr>
        <p:blipFill rotWithShape="1">
          <a:blip r:embed="rId22">
            <a:alphaModFix/>
          </a:blip>
          <a:srcRect l="35367"/>
          <a:stretch/>
        </p:blipFill>
        <p:spPr>
          <a:xfrm>
            <a:off x="5224600" y="1098450"/>
            <a:ext cx="4811877" cy="417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98316" y="162247"/>
            <a:ext cx="2402527" cy="32244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>
            <a:off x="5224661" y="0"/>
            <a:ext cx="2832600" cy="10986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6"/>
          <p:cNvSpPr/>
          <p:nvPr/>
        </p:nvSpPr>
        <p:spPr>
          <a:xfrm>
            <a:off x="8057499" y="0"/>
            <a:ext cx="1086600" cy="10986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26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8222402" y="252469"/>
            <a:ext cx="756788" cy="59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6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683575" y="252487"/>
            <a:ext cx="1749889" cy="59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6"/>
          <p:cNvSpPr/>
          <p:nvPr/>
        </p:nvSpPr>
        <p:spPr>
          <a:xfrm>
            <a:off x="8057357" y="1098450"/>
            <a:ext cx="1086600" cy="23790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6"/>
          <p:cNvSpPr/>
          <p:nvPr/>
        </p:nvSpPr>
        <p:spPr>
          <a:xfrm rot="10800000" flipH="1">
            <a:off x="8057350" y="3470000"/>
            <a:ext cx="1086600" cy="23391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6"/>
          <p:cNvSpPr txBox="1"/>
          <p:nvPr/>
        </p:nvSpPr>
        <p:spPr>
          <a:xfrm>
            <a:off x="568892" y="1036181"/>
            <a:ext cx="46557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Web-сервис перевода посланий с языка цветов FloriAI</a:t>
            </a:r>
            <a:endParaRPr sz="31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11" name="Google Shape;311;p26"/>
          <p:cNvSpPr txBox="1"/>
          <p:nvPr/>
        </p:nvSpPr>
        <p:spPr>
          <a:xfrm>
            <a:off x="984093" y="2724406"/>
            <a:ext cx="3825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Команда 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en" sz="150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FloriAI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”</a:t>
            </a:r>
            <a:endParaRPr sz="15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2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2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7"/>
          <p:cNvSpPr txBox="1"/>
          <p:nvPr/>
        </p:nvSpPr>
        <p:spPr>
          <a:xfrm>
            <a:off x="429400" y="374375"/>
            <a:ext cx="6208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19" name="Google Shape;319;p27"/>
          <p:cNvSpPr txBox="1"/>
          <p:nvPr/>
        </p:nvSpPr>
        <p:spPr>
          <a:xfrm>
            <a:off x="899825" y="993275"/>
            <a:ext cx="3935400" cy="272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Актуальность 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проекта обусловлена растущим спросом на цветы в России: в 2023 году он составил </a:t>
            </a:r>
            <a:r>
              <a:rPr lang="en" sz="1500" b="1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6%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/>
            </a:r>
            <a:b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" sz="1500" u="sng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IOM Anketolog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5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5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 2020 по 2024 год </a:t>
            </a:r>
            <a:r>
              <a:rPr lang="en" sz="15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спрос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 заказ цветов онлайн </a:t>
            </a:r>
            <a:r>
              <a:rPr lang="en" sz="1500" b="1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вырос в три раза</a:t>
            </a:r>
            <a:r>
              <a:rPr lang="en" sz="15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500" b="1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Средний чек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 покупку цветов </a:t>
            </a:r>
            <a:r>
              <a:rPr lang="en" sz="15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онлайн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500" b="1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вдвое выше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чем при </a:t>
            </a:r>
            <a:r>
              <a:rPr lang="en" sz="15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оффлайн-покупках</a:t>
            </a:r>
            <a:endParaRPr sz="15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" sz="1500" u="sng" dirty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Сервис интернет-эквайринга «Т-Касса</a:t>
            </a:r>
            <a:r>
              <a:rPr lang="en" sz="1500" u="sng" dirty="0" smtClean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en" sz="1500" dirty="0" smtClean="0">
                <a:solidFill>
                  <a:schemeClr val="tx1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500" dirty="0">
              <a:solidFill>
                <a:schemeClr val="tx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0" name="Google Shape;3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5225" y="993275"/>
            <a:ext cx="3856400" cy="2486351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7"/>
          <p:cNvSpPr txBox="1"/>
          <p:nvPr/>
        </p:nvSpPr>
        <p:spPr>
          <a:xfrm>
            <a:off x="899825" y="4179575"/>
            <a:ext cx="7111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Современные технологии ИИ позволяют создать </a:t>
            </a:r>
            <a:r>
              <a:rPr lang="en" sz="15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помощника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который составит цветочную композицию, наилучшим образом передающую любой </a:t>
            </a:r>
            <a:r>
              <a:rPr lang="en" sz="15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посыл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клиента на языке </a:t>
            </a:r>
            <a:r>
              <a:rPr lang="en" sz="15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цветов</a:t>
            </a:r>
            <a:endParaRPr sz="1500" dirty="0"/>
          </a:p>
        </p:txBody>
      </p:sp>
      <p:sp>
        <p:nvSpPr>
          <p:cNvPr id="322" name="Google Shape;322;p27"/>
          <p:cNvSpPr txBox="1"/>
          <p:nvPr/>
        </p:nvSpPr>
        <p:spPr>
          <a:xfrm>
            <a:off x="4835225" y="3629500"/>
            <a:ext cx="230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rgbClr val="8F00FF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journal.tinkoff.ru</a:t>
            </a:r>
            <a:r>
              <a:rPr lang="en" dirty="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, </a:t>
            </a:r>
            <a:r>
              <a:rPr lang="en" u="sng" dirty="0">
                <a:solidFill>
                  <a:srgbClr val="8F00FF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T-Data</a:t>
            </a:r>
            <a:endParaRPr dirty="0">
              <a:solidFill>
                <a:srgbClr val="8F00FF"/>
              </a:solidFill>
              <a:latin typeface="Zen Kaku Gothic Antique"/>
              <a:ea typeface="Zen Kaku Gothic Antique"/>
              <a:cs typeface="Zen Kaku Gothic Antique"/>
              <a:sym typeface="Zen Kaku Gothic Antique"/>
            </a:endParaRPr>
          </a:p>
        </p:txBody>
      </p:sp>
      <p:sp>
        <p:nvSpPr>
          <p:cNvPr id="323" name="Google Shape;323;p2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4" name="Google Shape;324;p2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9075" y="550216"/>
            <a:ext cx="541300" cy="362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611863">
            <a:off x="753474" y="1213250"/>
            <a:ext cx="317003" cy="525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1" name="Google Shape;331;p28"/>
          <p:cNvGrpSpPr/>
          <p:nvPr/>
        </p:nvGrpSpPr>
        <p:grpSpPr>
          <a:xfrm>
            <a:off x="484218" y="387419"/>
            <a:ext cx="687900" cy="687900"/>
            <a:chOff x="456818" y="582319"/>
            <a:chExt cx="687900" cy="687900"/>
          </a:xfrm>
        </p:grpSpPr>
        <p:sp>
          <p:nvSpPr>
            <p:cNvPr id="332" name="Google Shape;332;p28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3" name="Google Shape;333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0730" y="656240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4" name="Google Shape;334;p28"/>
          <p:cNvSpPr txBox="1"/>
          <p:nvPr/>
        </p:nvSpPr>
        <p:spPr>
          <a:xfrm>
            <a:off x="1292375" y="421925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 АУДИТОРИЯ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335" name="Google Shape;335;p28"/>
          <p:cNvGrpSpPr/>
          <p:nvPr/>
        </p:nvGrpSpPr>
        <p:grpSpPr>
          <a:xfrm>
            <a:off x="575400" y="1143300"/>
            <a:ext cx="7993200" cy="828300"/>
            <a:chOff x="575400" y="1224700"/>
            <a:chExt cx="7993200" cy="828300"/>
          </a:xfrm>
        </p:grpSpPr>
        <p:sp>
          <p:nvSpPr>
            <p:cNvPr id="336" name="Google Shape;336;p28"/>
            <p:cNvSpPr txBox="1"/>
            <p:nvPr/>
          </p:nvSpPr>
          <p:spPr>
            <a:xfrm>
              <a:off x="575400" y="1224700"/>
              <a:ext cx="7993200" cy="82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300" tIns="58300" rIns="58300" bIns="58300" anchor="t" anchorCtr="0">
              <a:noAutofit/>
            </a:bodyPr>
            <a:lstStyle/>
            <a:p>
              <a:pPr marL="45720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rgbClr val="8F00FF"/>
                  </a:solidFill>
                  <a:latin typeface="Raleway"/>
                  <a:ea typeface="Raleway"/>
                  <a:cs typeface="Raleway"/>
                  <a:sym typeface="Raleway"/>
                </a:rPr>
                <a:t>Клиенты и сотрудники</a:t>
              </a:r>
              <a:r>
                <a:rPr lang="en" sz="1600" dirty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 цветочных магазинов с </a:t>
              </a:r>
              <a:r>
                <a:rPr lang="en" sz="1600" dirty="0">
                  <a:solidFill>
                    <a:srgbClr val="8F00FF"/>
                  </a:solidFill>
                  <a:latin typeface="Raleway"/>
                  <a:ea typeface="Raleway"/>
                  <a:cs typeface="Raleway"/>
                  <a:sym typeface="Raleway"/>
                </a:rPr>
                <a:t>индивидуальными запросами</a:t>
              </a:r>
              <a:r>
                <a:rPr lang="en" sz="1600" dirty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 к цветочным </a:t>
              </a:r>
              <a:r>
                <a:rPr lang="en" sz="1600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композициям</a:t>
              </a:r>
              <a:endParaRPr sz="13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cxnSp>
          <p:nvCxnSpPr>
            <p:cNvPr id="337" name="Google Shape;337;p28"/>
            <p:cNvCxnSpPr/>
            <p:nvPr/>
          </p:nvCxnSpPr>
          <p:spPr>
            <a:xfrm>
              <a:off x="993450" y="2018275"/>
              <a:ext cx="7157100" cy="0"/>
            </a:xfrm>
            <a:prstGeom prst="straightConnector1">
              <a:avLst/>
            </a:prstGeom>
            <a:noFill/>
            <a:ln w="38100" cap="flat" cmpd="sng">
              <a:solidFill>
                <a:srgbClr val="8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8" name="Google Shape;338;p28"/>
          <p:cNvGrpSpPr/>
          <p:nvPr/>
        </p:nvGrpSpPr>
        <p:grpSpPr>
          <a:xfrm>
            <a:off x="823650" y="2202375"/>
            <a:ext cx="7612596" cy="2328471"/>
            <a:chOff x="823650" y="2202375"/>
            <a:chExt cx="7612596" cy="2328471"/>
          </a:xfrm>
        </p:grpSpPr>
        <p:cxnSp>
          <p:nvCxnSpPr>
            <p:cNvPr id="339" name="Google Shape;339;p28"/>
            <p:cNvCxnSpPr/>
            <p:nvPr/>
          </p:nvCxnSpPr>
          <p:spPr>
            <a:xfrm>
              <a:off x="1279550" y="2202375"/>
              <a:ext cx="1104600" cy="1104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40" name="Google Shape;340;p28"/>
            <p:cNvSpPr txBox="1"/>
            <p:nvPr/>
          </p:nvSpPr>
          <p:spPr>
            <a:xfrm>
              <a:off x="1717350" y="2317788"/>
              <a:ext cx="1804800" cy="5079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1">
                  <a:solidFill>
                    <a:schemeClr val="lt1"/>
                  </a:solidFill>
                  <a:highlight>
                    <a:srgbClr val="8F00FF"/>
                  </a:highlight>
                  <a:latin typeface="Raleway"/>
                  <a:ea typeface="Raleway"/>
                  <a:cs typeface="Raleway"/>
                  <a:sym typeface="Raleway"/>
                </a:rPr>
                <a:t>Сегмент А</a:t>
              </a:r>
              <a:endParaRPr sz="1900" b="1">
                <a:solidFill>
                  <a:schemeClr val="lt1"/>
                </a:solidFill>
                <a:highlight>
                  <a:srgbClr val="8F00FF"/>
                </a:highlight>
              </a:endParaRPr>
            </a:p>
          </p:txBody>
        </p:sp>
        <p:sp>
          <p:nvSpPr>
            <p:cNvPr id="341" name="Google Shape;341;p28"/>
            <p:cNvSpPr txBox="1"/>
            <p:nvPr/>
          </p:nvSpPr>
          <p:spPr>
            <a:xfrm>
              <a:off x="5551800" y="2317800"/>
              <a:ext cx="1804800" cy="5079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1">
                  <a:solidFill>
                    <a:schemeClr val="lt1"/>
                  </a:solidFill>
                  <a:highlight>
                    <a:srgbClr val="8F00FF"/>
                  </a:highlight>
                  <a:latin typeface="Raleway"/>
                  <a:ea typeface="Raleway"/>
                  <a:cs typeface="Raleway"/>
                  <a:sym typeface="Raleway"/>
                </a:rPr>
                <a:t>Сегмент В</a:t>
              </a:r>
              <a:endParaRPr sz="1900" b="1">
                <a:solidFill>
                  <a:schemeClr val="lt1"/>
                </a:solidFill>
                <a:highlight>
                  <a:srgbClr val="8F00FF"/>
                </a:highlight>
              </a:endParaRPr>
            </a:p>
          </p:txBody>
        </p:sp>
        <p:sp>
          <p:nvSpPr>
            <p:cNvPr id="342" name="Google Shape;342;p28"/>
            <p:cNvSpPr txBox="1"/>
            <p:nvPr/>
          </p:nvSpPr>
          <p:spPr>
            <a:xfrm>
              <a:off x="823650" y="2859650"/>
              <a:ext cx="3592200" cy="1671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Регулярные клиенты цветочных магазинов, “романтики”. </a:t>
              </a:r>
              <a:r>
                <a:rPr lang="ru-RU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/>
              </a:r>
              <a:br>
                <a:rPr lang="ru-RU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r>
                <a:rPr lang="en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Любят </a:t>
              </a:r>
              <a:r>
                <a:rPr lang="en" dirty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дарить цветы просто так, ответственно подходят к выбору букетов и стараются их </a:t>
              </a:r>
              <a:r>
                <a:rPr lang="en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персонализировать</a:t>
              </a:r>
              <a:endParaRPr dirty="0"/>
            </a:p>
          </p:txBody>
        </p:sp>
        <p:sp>
          <p:nvSpPr>
            <p:cNvPr id="343" name="Google Shape;343;p28"/>
            <p:cNvSpPr txBox="1"/>
            <p:nvPr/>
          </p:nvSpPr>
          <p:spPr>
            <a:xfrm>
              <a:off x="4472153" y="2859650"/>
              <a:ext cx="3964093" cy="1671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Профессиональные флористы. Заинтересованы в росте своей компетенции и повышении конкурентоспособности бизнеса за счёт индивидуального и ответственного подхода к </a:t>
              </a:r>
              <a:r>
                <a:rPr lang="en" dirty="0" smtClean="0">
                  <a:solidFill>
                    <a:srgbClr val="132C40"/>
                  </a:solidFill>
                  <a:latin typeface="Raleway"/>
                  <a:ea typeface="Raleway"/>
                  <a:cs typeface="Raleway"/>
                  <a:sym typeface="Raleway"/>
                </a:rPr>
                <a:t>клиенту</a:t>
              </a:r>
              <a:endParaRPr dirty="0"/>
            </a:p>
          </p:txBody>
        </p:sp>
      </p:grpSp>
      <p:cxnSp>
        <p:nvCxnSpPr>
          <p:cNvPr id="344" name="Google Shape;344;p28"/>
          <p:cNvCxnSpPr>
            <a:endCxn id="340" idx="0"/>
          </p:cNvCxnSpPr>
          <p:nvPr/>
        </p:nvCxnSpPr>
        <p:spPr>
          <a:xfrm flipH="1">
            <a:off x="2619750" y="1937688"/>
            <a:ext cx="6000" cy="380100"/>
          </a:xfrm>
          <a:prstGeom prst="straightConnector1">
            <a:avLst/>
          </a:prstGeom>
          <a:noFill/>
          <a:ln w="38100" cap="flat" cmpd="sng">
            <a:solidFill>
              <a:srgbClr val="8F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45" name="Google Shape;345;p28"/>
          <p:cNvCxnSpPr/>
          <p:nvPr/>
        </p:nvCxnSpPr>
        <p:spPr>
          <a:xfrm flipH="1">
            <a:off x="6523350" y="1937688"/>
            <a:ext cx="6000" cy="380100"/>
          </a:xfrm>
          <a:prstGeom prst="straightConnector1">
            <a:avLst/>
          </a:prstGeom>
          <a:noFill/>
          <a:ln w="38100" cap="flat" cmpd="sng">
            <a:solidFill>
              <a:srgbClr val="8F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6" name="Google Shape;346;p2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7" name="Google Shape;347;p2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29"/>
          <p:cNvGrpSpPr/>
          <p:nvPr/>
        </p:nvGrpSpPr>
        <p:grpSpPr>
          <a:xfrm>
            <a:off x="484218" y="387419"/>
            <a:ext cx="687900" cy="687900"/>
            <a:chOff x="470018" y="387419"/>
            <a:chExt cx="687900" cy="687900"/>
          </a:xfrm>
        </p:grpSpPr>
        <p:sp>
          <p:nvSpPr>
            <p:cNvPr id="353" name="Google Shape;353;p29"/>
            <p:cNvSpPr/>
            <p:nvPr/>
          </p:nvSpPr>
          <p:spPr>
            <a:xfrm>
              <a:off x="470018" y="387419"/>
              <a:ext cx="687900" cy="6879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4" name="Google Shape;354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43925" y="461336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5" name="Google Shape;355;p29"/>
          <p:cNvSpPr txBox="1"/>
          <p:nvPr/>
        </p:nvSpPr>
        <p:spPr>
          <a:xfrm>
            <a:off x="1292375" y="421925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56" name="Google Shape;356;p29"/>
          <p:cNvSpPr txBox="1"/>
          <p:nvPr/>
        </p:nvSpPr>
        <p:spPr>
          <a:xfrm>
            <a:off x="748771" y="1828050"/>
            <a:ext cx="3982200" cy="160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Люди, желающие </a:t>
            </a:r>
            <a:r>
              <a:rPr lang="en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впечатлить</a:t>
            </a:r>
            <a:r>
              <a:rPr lang="en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необычным букетом, содержащим определённый смысл, не находят </a:t>
            </a:r>
            <a:r>
              <a:rPr lang="en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подходящее готовое решение</a:t>
            </a:r>
            <a:r>
              <a:rPr lang="en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в цветочных компаниях вследствие своей </a:t>
            </a:r>
            <a:r>
              <a:rPr lang="en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неосведомлённости</a:t>
            </a:r>
            <a:r>
              <a:rPr lang="en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о языке цветов (флориографии</a:t>
            </a:r>
            <a:r>
              <a:rPr lang="en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57" name="Google Shape;357;p29"/>
          <p:cNvPicPr preferRelativeResize="0"/>
          <p:nvPr/>
        </p:nvPicPr>
        <p:blipFill rotWithShape="1">
          <a:blip r:embed="rId4">
            <a:alphaModFix/>
          </a:blip>
          <a:srcRect l="4018" t="7275" r="2949" b="2349"/>
          <a:stretch/>
        </p:blipFill>
        <p:spPr>
          <a:xfrm>
            <a:off x="4730971" y="296375"/>
            <a:ext cx="4390675" cy="466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9" name="Google Shape;359;p2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30"/>
          <p:cNvGrpSpPr/>
          <p:nvPr/>
        </p:nvGrpSpPr>
        <p:grpSpPr>
          <a:xfrm>
            <a:off x="484218" y="387419"/>
            <a:ext cx="687900" cy="687900"/>
            <a:chOff x="456818" y="582319"/>
            <a:chExt cx="687900" cy="687900"/>
          </a:xfrm>
        </p:grpSpPr>
        <p:sp>
          <p:nvSpPr>
            <p:cNvPr id="365" name="Google Shape;365;p30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rgbClr val="FCAF17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6" name="Google Shape;366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1" y="656236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7" name="Google Shape;367;p30"/>
          <p:cNvSpPr txBox="1"/>
          <p:nvPr/>
        </p:nvSpPr>
        <p:spPr>
          <a:xfrm>
            <a:off x="1292375" y="421925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РЕШЕНИЕ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68" name="Google Shape;368;p30"/>
          <p:cNvSpPr txBox="1"/>
          <p:nvPr/>
        </p:nvSpPr>
        <p:spPr>
          <a:xfrm>
            <a:off x="1292375" y="1254950"/>
            <a:ext cx="6335700" cy="323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Web-сервис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со встроенным помощником на основе искусственного интеллекта “</a:t>
            </a: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FloriAI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” — простой в использовании </a:t>
            </a: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переводчик с языка цветов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позволяющий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"/>
              <a:buChar char="➢"/>
            </a:pP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распознать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цветы в составе букета на фотографии,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➢"/>
            </a:pP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определить их значение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"/>
              <a:buChar char="➢"/>
            </a:pP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создать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визуализировать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идею букета по </a:t>
            </a: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индивидуальному запросу за минимальное </a:t>
            </a:r>
            <a:r>
              <a:rPr lang="en" sz="1600" dirty="0" smtClean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время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Технически решение представляет собой </a:t>
            </a:r>
            <a:r>
              <a:rPr lang="en" sz="16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сайт</a:t>
            </a:r>
            <a:r>
              <a:rPr lang="en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с использованием внешних API и </a:t>
            </a:r>
            <a:r>
              <a:rPr lang="en" sz="16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нейросетей</a:t>
            </a:r>
            <a:endParaRPr sz="16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9" name="Google Shape;369;p3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3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11863">
            <a:off x="927574" y="690550"/>
            <a:ext cx="317003" cy="5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725" y="841616"/>
            <a:ext cx="541300" cy="36231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1"/>
          <p:cNvSpPr txBox="1"/>
          <p:nvPr/>
        </p:nvSpPr>
        <p:spPr>
          <a:xfrm>
            <a:off x="1074000" y="895993"/>
            <a:ext cx="69960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 нашим веб-сервисом вы сможете: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3020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 SemiBold"/>
              <a:buChar char="❖"/>
            </a:pPr>
            <a:r>
              <a:rPr lang="en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Узнать о значении цветов и их сочетаний 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– достаточно только загрузить фотографию!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302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 SemiBold"/>
              <a:buChar char="❖"/>
            </a:pPr>
            <a:r>
              <a:rPr lang="en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Составить уникальный букет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под ваш запрос за минимальное время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302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 SemiBold"/>
              <a:buChar char="❖"/>
            </a:pP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Найти флористов, готовых</a:t>
            </a:r>
            <a:r>
              <a:rPr lang="en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претворить в жизнь вашу идею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, не выходя из сервиса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302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 SemiBold"/>
              <a:buChar char="❖"/>
            </a:pP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Подарить себе и получателю букета </a:t>
            </a:r>
            <a:r>
              <a:rPr lang="en" sz="1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яркие эмоции и незабываемые впечатления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!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78" name="Google Shape;378;p31"/>
          <p:cNvSpPr txBox="1"/>
          <p:nvPr/>
        </p:nvSpPr>
        <p:spPr>
          <a:xfrm>
            <a:off x="3395100" y="222725"/>
            <a:ext cx="23538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ЦЕННОСТЬ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79" name="Google Shape;379;p3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3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2"/>
          <p:cNvSpPr txBox="1"/>
          <p:nvPr/>
        </p:nvSpPr>
        <p:spPr>
          <a:xfrm>
            <a:off x="1292375" y="421925"/>
            <a:ext cx="15867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РЫНОК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386" name="Google Shape;3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063" y="2800725"/>
            <a:ext cx="4120276" cy="224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2"/>
          <p:cNvSpPr txBox="1"/>
          <p:nvPr/>
        </p:nvSpPr>
        <p:spPr>
          <a:xfrm>
            <a:off x="5295500" y="3721125"/>
            <a:ext cx="230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rgbClr val="8F00FF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journal.tinkoff.ru</a:t>
            </a:r>
            <a:r>
              <a:rPr lang="en" dirty="0">
                <a:solidFill>
                  <a:schemeClr val="dk1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</a:rPr>
              <a:t>, </a:t>
            </a:r>
            <a:r>
              <a:rPr lang="en" u="sng" dirty="0">
                <a:solidFill>
                  <a:srgbClr val="8F00FF"/>
                </a:solidFill>
                <a:latin typeface="Zen Kaku Gothic Antique"/>
                <a:ea typeface="Zen Kaku Gothic Antique"/>
                <a:cs typeface="Zen Kaku Gothic Antique"/>
                <a:sym typeface="Zen Kaku Gothic Antique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T-Data</a:t>
            </a:r>
            <a:endParaRPr dirty="0">
              <a:solidFill>
                <a:srgbClr val="8F00FF"/>
              </a:solidFill>
              <a:latin typeface="Zen Kaku Gothic Antique"/>
              <a:ea typeface="Zen Kaku Gothic Antique"/>
              <a:cs typeface="Zen Kaku Gothic Antique"/>
              <a:sym typeface="Zen Kaku Gothic Antique"/>
            </a:endParaRPr>
          </a:p>
        </p:txBody>
      </p:sp>
      <p:sp>
        <p:nvSpPr>
          <p:cNvPr id="388" name="Google Shape;388;p3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9" name="Google Shape;389;p3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32"/>
          <p:cNvSpPr txBox="1"/>
          <p:nvPr/>
        </p:nvSpPr>
        <p:spPr>
          <a:xfrm>
            <a:off x="564650" y="1662075"/>
            <a:ext cx="364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Сервис интернет-эквайринга «Т-Касса»</a:t>
            </a:r>
            <a:endParaRPr sz="1300" dirty="0"/>
          </a:p>
        </p:txBody>
      </p:sp>
      <p:pic>
        <p:nvPicPr>
          <p:cNvPr id="391" name="Google Shape;391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6525" y="326550"/>
            <a:ext cx="4611675" cy="2173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 txBox="1"/>
          <p:nvPr/>
        </p:nvSpPr>
        <p:spPr>
          <a:xfrm>
            <a:off x="1292375" y="421925"/>
            <a:ext cx="2806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КОНКУРЕНТЫ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512100" y="3744225"/>
            <a:ext cx="8119800" cy="1179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300" tIns="58300" rIns="58300" bIns="583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Вывод: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Переводчик “FloriAI” — </a:t>
            </a:r>
            <a:r>
              <a:rPr lang="en" sz="15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новое предложение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на рынке, которое в сотрудничестве с имеющимися цветочными компаниями поможет улучшить компетентность флористов и </a:t>
            </a:r>
            <a:r>
              <a:rPr lang="en" sz="1500" dirty="0">
                <a:solidFill>
                  <a:srgbClr val="8F00FF"/>
                </a:solidFill>
                <a:latin typeface="Raleway"/>
                <a:ea typeface="Raleway"/>
                <a:cs typeface="Raleway"/>
                <a:sym typeface="Raleway"/>
              </a:rPr>
              <a:t>качественно изменить подход</a:t>
            </a:r>
            <a:r>
              <a:rPr lang="en" sz="15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к оказанию традиционной услуги – составлению цветочных </a:t>
            </a:r>
            <a:r>
              <a:rPr lang="en" sz="15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букетов</a:t>
            </a:r>
            <a:r>
              <a:rPr lang="ru-RU" sz="1500" dirty="0" smtClean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endParaRPr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8" name="Google Shape;398;p33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9" name="Google Shape;399;p33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0" name="Google Shape;400;p33"/>
          <p:cNvGraphicFramePr/>
          <p:nvPr/>
        </p:nvGraphicFramePr>
        <p:xfrm>
          <a:off x="885550" y="1249488"/>
          <a:ext cx="7640850" cy="2194410"/>
        </p:xfrm>
        <a:graphic>
          <a:graphicData uri="http://schemas.openxmlformats.org/drawingml/2006/table">
            <a:tbl>
              <a:tblPr>
                <a:noFill/>
                <a:tableStyleId>{6E454CA3-5DFD-4253-9057-DCCC544D3C04}</a:tableStyleId>
              </a:tblPr>
              <a:tblGrid>
                <a:gridCol w="152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8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Сервис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Заказ цветов на сайте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Индивидуальный подход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Значение букета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Использование ИИ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flowwow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Русский букет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Floria39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FloriAI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</a:rPr>
                        <a:t>+/-</a:t>
                      </a:r>
                      <a:endParaRPr b="1">
                        <a:solidFill>
                          <a:srgbClr val="8F00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</a:rPr>
                        <a:t>+</a:t>
                      </a:r>
                      <a:endParaRPr b="1">
                        <a:solidFill>
                          <a:srgbClr val="8F00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</a:rPr>
                        <a:t>+</a:t>
                      </a:r>
                      <a:endParaRPr b="1">
                        <a:solidFill>
                          <a:srgbClr val="8F00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FBB3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</a:rPr>
                        <a:t>+</a:t>
                      </a:r>
                      <a:endParaRPr b="1">
                        <a:solidFill>
                          <a:srgbClr val="8F00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FBB3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"/>
          <p:cNvSpPr txBox="1"/>
          <p:nvPr/>
        </p:nvSpPr>
        <p:spPr>
          <a:xfrm>
            <a:off x="832100" y="0"/>
            <a:ext cx="35196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БИЗНЕС-МОДЕЛЬ</a:t>
            </a:r>
            <a:endParaRPr sz="3000" b="0" i="0" u="none" strike="noStrike" cap="none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06" name="Google Shape;406;p34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34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8" name="Google Shape;408;p34"/>
          <p:cNvGraphicFramePr/>
          <p:nvPr>
            <p:extLst>
              <p:ext uri="{D42A27DB-BD31-4B8C-83A1-F6EECF244321}">
                <p14:modId xmlns:p14="http://schemas.microsoft.com/office/powerpoint/2010/main" val="4086045112"/>
              </p:ext>
            </p:extLst>
          </p:nvPr>
        </p:nvGraphicFramePr>
        <p:xfrm>
          <a:off x="768900" y="588885"/>
          <a:ext cx="7488725" cy="4449840"/>
        </p:xfrm>
        <a:graphic>
          <a:graphicData uri="http://schemas.openxmlformats.org/drawingml/2006/table">
            <a:tbl>
              <a:tblPr>
                <a:noFill/>
                <a:tableStyleId>{665E79FE-C2BA-4AD7-8010-9DB33F66DBF8}</a:tableStyleId>
              </a:tblPr>
              <a:tblGrid>
                <a:gridCol w="345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7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Сегмент А (B2C)</a:t>
                      </a:r>
                      <a:endParaRPr sz="1500"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Сегмент В (B2B)</a:t>
                      </a:r>
                      <a:endParaRPr sz="1500"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Емкость рынка (для  г. Калининград)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PAM/TAM = 862 737 единиц</a:t>
                      </a:r>
                      <a:endParaRPr dirty="0"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SAM = 819 850 единиц</a:t>
                      </a:r>
                      <a:endParaRPr dirty="0"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SOM = 163 970 единиц</a:t>
                      </a:r>
                      <a:endParaRPr dirty="0"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PAM/TAM = 277 единиц</a:t>
                      </a:r>
                      <a:endParaRPr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SAM =  263 единиц</a:t>
                      </a:r>
                      <a:endParaRPr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SOM = 53 единиц</a:t>
                      </a:r>
                      <a:endParaRPr>
                        <a:solidFill>
                          <a:srgbClr val="191919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7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Доходы – стоимость подписки (с учетом среднего чека):</a:t>
                      </a:r>
                      <a:r>
                        <a:rPr lang="en" sz="1500" b="1" dirty="0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</a:t>
                      </a:r>
                      <a:r>
                        <a:rPr lang="en" b="1" dirty="0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17 733 600 руб/год</a:t>
                      </a:r>
                      <a:endParaRPr b="1" dirty="0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249 руб./мес.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1164 руб. /мес.</a:t>
                      </a:r>
                      <a:endParaRPr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i="1">
                          <a:solidFill>
                            <a:srgbClr val="191919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*Дополнительный доход от </a:t>
                      </a:r>
                      <a:r>
                        <a:rPr lang="en" sz="1200" i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партнёрских программ</a:t>
                      </a:r>
                      <a:endParaRPr sz="1200" i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9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Затраты: 5 208 000 руб/год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52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Оплата труда (с учетом налогов):  4 108 000 руб.</a:t>
                      </a:r>
                      <a:endParaRPr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Сервис и обслуживание: 100 000 руб.                               Офисные расходы: 600 000 руб.</a:t>
                      </a:r>
                      <a:endParaRPr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Маркетинг и реклама: 300 000 руб.                                    Прочие расходы: 100 000 руб.</a:t>
                      </a:r>
                      <a:endParaRPr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Прибыль: 12 525 600 руб/год</a:t>
                      </a:r>
                      <a:endParaRPr dirty="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5"/>
          <p:cNvSpPr txBox="1"/>
          <p:nvPr/>
        </p:nvSpPr>
        <p:spPr>
          <a:xfrm>
            <a:off x="1292375" y="421925"/>
            <a:ext cx="40692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ЮНИТ-ЭКОНОМИКА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14" name="Google Shape;414;p35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5" name="Google Shape;415;p35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6" name="Google Shape;416;p35"/>
          <p:cNvGraphicFramePr/>
          <p:nvPr/>
        </p:nvGraphicFramePr>
        <p:xfrm>
          <a:off x="801400" y="1156600"/>
          <a:ext cx="7458100" cy="3404800"/>
        </p:xfrm>
        <a:graphic>
          <a:graphicData uri="http://schemas.openxmlformats.org/drawingml/2006/table">
            <a:tbl>
              <a:tblPr>
                <a:noFill/>
                <a:tableStyleId>{665E79FE-C2BA-4AD7-8010-9DB33F66DBF8}</a:tableStyleId>
              </a:tblPr>
              <a:tblGrid>
                <a:gridCol w="186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33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Количество заявок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1 143 шт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343 шт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Платящие клиенты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3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Конверсия сайта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20%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30%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Конверсия продаж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7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Маржинальность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25%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432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Средний чек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3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Стоимость привлечения клиента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583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864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Выручка с одного клиента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3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Прибыль с клиента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583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 шт.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Жизненный цикл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7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Общая выручка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1 184 914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8F00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96 229 руб.</a:t>
                      </a:r>
                      <a:endParaRPr b="1">
                        <a:solidFill>
                          <a:srgbClr val="8F00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Общая прибыль</a:t>
                      </a:r>
                      <a:endParaRPr b="1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68575" marR="6857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6"/>
          <p:cNvSpPr txBox="1"/>
          <p:nvPr/>
        </p:nvSpPr>
        <p:spPr>
          <a:xfrm>
            <a:off x="961575" y="421925"/>
            <a:ext cx="4911900" cy="61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22" name="Google Shape;422;p36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3" name="Google Shape;423;p36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3658" y="2132466"/>
            <a:ext cx="4818742" cy="284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925" y="973751"/>
            <a:ext cx="4479024" cy="258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7"/>
          <p:cNvSpPr txBox="1"/>
          <p:nvPr/>
        </p:nvSpPr>
        <p:spPr>
          <a:xfrm>
            <a:off x="831850" y="387900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ТЕКУЩИЕ РЕЗУЛЬТАТЫ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31" name="Google Shape;431;p37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2" name="Google Shape;432;p37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4225" y="1909004"/>
            <a:ext cx="4911899" cy="2698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925" y="1036700"/>
            <a:ext cx="4488077" cy="269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8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p38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75" y="71015"/>
            <a:ext cx="9143998" cy="31427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2" name="Google Shape;442;p38"/>
          <p:cNvGrpSpPr/>
          <p:nvPr/>
        </p:nvGrpSpPr>
        <p:grpSpPr>
          <a:xfrm>
            <a:off x="2668225" y="3213799"/>
            <a:ext cx="3807549" cy="1903776"/>
            <a:chOff x="2133375" y="3213799"/>
            <a:chExt cx="3807549" cy="1903776"/>
          </a:xfrm>
        </p:grpSpPr>
        <p:pic>
          <p:nvPicPr>
            <p:cNvPr id="443" name="Google Shape;44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33375" y="3213800"/>
              <a:ext cx="1903775" cy="1903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037149" y="3213799"/>
              <a:ext cx="1903775" cy="1903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5495" y="3248446"/>
            <a:ext cx="1790279" cy="1790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9"/>
          <p:cNvSpPr txBox="1"/>
          <p:nvPr/>
        </p:nvSpPr>
        <p:spPr>
          <a:xfrm>
            <a:off x="955499" y="353417"/>
            <a:ext cx="723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ДЕМОНСТРАЦИЯ РАБОТЫ СЕРВИСА</a:t>
            </a:r>
            <a:endParaRPr sz="30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50" name="Google Shape;450;p39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1" name="Google Shape;451;p39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bandicam 2024-12-10 18-33-02-58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1771" y="1108775"/>
            <a:ext cx="6560457" cy="3690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0"/>
          <p:cNvSpPr txBox="1"/>
          <p:nvPr/>
        </p:nvSpPr>
        <p:spPr>
          <a:xfrm>
            <a:off x="2247330" y="462281"/>
            <a:ext cx="4655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КОМАНДА СТАРТАПА</a:t>
            </a:r>
            <a:endParaRPr sz="30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57" name="Google Shape;457;p40"/>
          <p:cNvSpPr txBox="1"/>
          <p:nvPr/>
        </p:nvSpPr>
        <p:spPr>
          <a:xfrm>
            <a:off x="421063" y="3993600"/>
            <a:ext cx="17100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Щепкова Мария</a:t>
            </a:r>
            <a:b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ЛИДЕР </a:t>
            </a:r>
            <a:b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(CEO)</a:t>
            </a:r>
            <a:endParaRPr sz="1700"/>
          </a:p>
        </p:txBody>
      </p:sp>
      <p:sp>
        <p:nvSpPr>
          <p:cNvPr id="458" name="Google Shape;458;p40"/>
          <p:cNvSpPr txBox="1"/>
          <p:nvPr/>
        </p:nvSpPr>
        <p:spPr>
          <a:xfrm>
            <a:off x="2134238" y="3993625"/>
            <a:ext cx="24444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Черешенко Александр</a:t>
            </a:r>
            <a:b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ТЕХНОЛОГ, РАЗРАБОТЧИК (СТО)</a:t>
            </a:r>
            <a:endParaRPr sz="1700"/>
          </a:p>
        </p:txBody>
      </p:sp>
      <p:sp>
        <p:nvSpPr>
          <p:cNvPr id="459" name="Google Shape;459;p40"/>
          <p:cNvSpPr txBox="1"/>
          <p:nvPr/>
        </p:nvSpPr>
        <p:spPr>
          <a:xfrm>
            <a:off x="4503650" y="3993625"/>
            <a:ext cx="18819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Антипова Варвара</a:t>
            </a:r>
            <a:b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 (CМO)</a:t>
            </a:r>
            <a:endParaRPr sz="1700"/>
          </a:p>
        </p:txBody>
      </p:sp>
      <p:sp>
        <p:nvSpPr>
          <p:cNvPr id="460" name="Google Shape;460;p40"/>
          <p:cNvSpPr txBox="1"/>
          <p:nvPr/>
        </p:nvSpPr>
        <p:spPr>
          <a:xfrm>
            <a:off x="6633950" y="3993625"/>
            <a:ext cx="19188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Кострыкин Леонид</a:t>
            </a:r>
            <a:b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en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МАРКЕТОЛОГ (CМO)</a:t>
            </a:r>
            <a:endParaRPr sz="1700"/>
          </a:p>
        </p:txBody>
      </p:sp>
      <p:pic>
        <p:nvPicPr>
          <p:cNvPr id="461" name="Google Shape;461;p40"/>
          <p:cNvPicPr preferRelativeResize="0"/>
          <p:nvPr/>
        </p:nvPicPr>
        <p:blipFill rotWithShape="1">
          <a:blip r:embed="rId3">
            <a:alphaModFix/>
          </a:blip>
          <a:srcRect l="29773" t="37787" r="27765"/>
          <a:stretch/>
        </p:blipFill>
        <p:spPr>
          <a:xfrm>
            <a:off x="2415487" y="1193117"/>
            <a:ext cx="1881900" cy="2716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0"/>
          <p:cNvPicPr preferRelativeResize="0"/>
          <p:nvPr/>
        </p:nvPicPr>
        <p:blipFill rotWithShape="1">
          <a:blip r:embed="rId4">
            <a:alphaModFix/>
          </a:blip>
          <a:srcRect t="1451" b="3680"/>
          <a:stretch/>
        </p:blipFill>
        <p:spPr>
          <a:xfrm>
            <a:off x="304800" y="1217000"/>
            <a:ext cx="1942526" cy="2668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40"/>
          <p:cNvPicPr preferRelativeResize="0"/>
          <p:nvPr/>
        </p:nvPicPr>
        <p:blipFill rotWithShape="1">
          <a:blip r:embed="rId5">
            <a:alphaModFix/>
          </a:blip>
          <a:srcRect l="12816" t="3947" r="15621"/>
          <a:stretch/>
        </p:blipFill>
        <p:spPr>
          <a:xfrm>
            <a:off x="6591775" y="1201038"/>
            <a:ext cx="2003150" cy="270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40"/>
          <p:cNvPicPr preferRelativeResize="0"/>
          <p:nvPr/>
        </p:nvPicPr>
        <p:blipFill rotWithShape="1">
          <a:blip r:embed="rId6">
            <a:alphaModFix/>
          </a:blip>
          <a:srcRect l="12587" r="14104"/>
          <a:stretch/>
        </p:blipFill>
        <p:spPr>
          <a:xfrm>
            <a:off x="4443013" y="1201038"/>
            <a:ext cx="2003150" cy="270030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0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6" name="Google Shape;466;p40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41"/>
          <p:cNvGrpSpPr/>
          <p:nvPr/>
        </p:nvGrpSpPr>
        <p:grpSpPr>
          <a:xfrm>
            <a:off x="484218" y="387419"/>
            <a:ext cx="687900" cy="687900"/>
            <a:chOff x="456818" y="582319"/>
            <a:chExt cx="687900" cy="687900"/>
          </a:xfrm>
        </p:grpSpPr>
        <p:sp>
          <p:nvSpPr>
            <p:cNvPr id="472" name="Google Shape;472;p41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rgbClr val="8F00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73" name="Google Shape;473;p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15" y="656236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4" name="Google Shape;474;p41"/>
          <p:cNvSpPr txBox="1"/>
          <p:nvPr/>
        </p:nvSpPr>
        <p:spPr>
          <a:xfrm>
            <a:off x="1292375" y="421925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ПЛАНЫ РАЗВИТИЯ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75" name="Google Shape;475;p41"/>
          <p:cNvSpPr txBox="1"/>
          <p:nvPr/>
        </p:nvSpPr>
        <p:spPr>
          <a:xfrm>
            <a:off x="820725" y="1186000"/>
            <a:ext cx="7393800" cy="70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Запуск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бета-тестирования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сервиса среди пользователей, получение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обратной связи</a:t>
            </a:r>
            <a:endParaRPr sz="17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6" name="Google Shape;476;p41"/>
          <p:cNvSpPr txBox="1"/>
          <p:nvPr/>
        </p:nvSpPr>
        <p:spPr>
          <a:xfrm>
            <a:off x="820725" y="2048225"/>
            <a:ext cx="7393800" cy="70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Ведение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социальных сетей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проекта FloriAI для повышения интереса и привлечения новых клиентов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77" name="Google Shape;477;p41"/>
          <p:cNvCxnSpPr/>
          <p:nvPr/>
        </p:nvCxnSpPr>
        <p:spPr>
          <a:xfrm>
            <a:off x="10478175" y="1333375"/>
            <a:ext cx="1285800" cy="1285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8" name="Google Shape;478;p41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9" name="Google Shape;479;p41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1"/>
          <p:cNvSpPr txBox="1"/>
          <p:nvPr/>
        </p:nvSpPr>
        <p:spPr>
          <a:xfrm>
            <a:off x="5079675" y="537675"/>
            <a:ext cx="3269700" cy="53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C881FF"/>
                </a:solidFill>
                <a:latin typeface="Raleway"/>
                <a:ea typeface="Raleway"/>
                <a:cs typeface="Raleway"/>
                <a:sym typeface="Raleway"/>
              </a:rPr>
              <a:t>(Декабрь 2024 - март 2025)</a:t>
            </a:r>
            <a:endParaRPr sz="1700" b="1">
              <a:solidFill>
                <a:srgbClr val="C881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1" name="Google Shape;481;p41"/>
          <p:cNvSpPr txBox="1"/>
          <p:nvPr/>
        </p:nvSpPr>
        <p:spPr>
          <a:xfrm>
            <a:off x="820725" y="2910450"/>
            <a:ext cx="7393800" cy="4464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Популяризация 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языка цветов среди потенциальных пользователей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2" name="Google Shape;482;p41"/>
          <p:cNvSpPr txBox="1"/>
          <p:nvPr/>
        </p:nvSpPr>
        <p:spPr>
          <a:xfrm>
            <a:off x="820725" y="3511075"/>
            <a:ext cx="7393800" cy="4464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Поиск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партнёров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среди сетей цветочных магазинов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3" name="Google Shape;483;p41"/>
          <p:cNvSpPr txBox="1"/>
          <p:nvPr/>
        </p:nvSpPr>
        <p:spPr>
          <a:xfrm>
            <a:off x="820725" y="4211950"/>
            <a:ext cx="3000000" cy="70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Развитие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логистики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для цветочных магазинов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4" name="Google Shape;484;p41"/>
          <p:cNvSpPr txBox="1"/>
          <p:nvPr/>
        </p:nvSpPr>
        <p:spPr>
          <a:xfrm>
            <a:off x="4122825" y="4211950"/>
            <a:ext cx="4091700" cy="70800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Развитие </a:t>
            </a:r>
            <a:r>
              <a:rPr lang="en" sz="17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возможностей ИИ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для расширения функционала продукта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Google Shape;489;p42"/>
          <p:cNvGrpSpPr/>
          <p:nvPr/>
        </p:nvGrpSpPr>
        <p:grpSpPr>
          <a:xfrm>
            <a:off x="484218" y="387419"/>
            <a:ext cx="687900" cy="687900"/>
            <a:chOff x="456818" y="582319"/>
            <a:chExt cx="687900" cy="687900"/>
          </a:xfrm>
        </p:grpSpPr>
        <p:sp>
          <p:nvSpPr>
            <p:cNvPr id="490" name="Google Shape;490;p42"/>
            <p:cNvSpPr/>
            <p:nvPr/>
          </p:nvSpPr>
          <p:spPr>
            <a:xfrm>
              <a:off x="456818" y="582319"/>
              <a:ext cx="687900" cy="687900"/>
            </a:xfrm>
            <a:prstGeom prst="rect">
              <a:avLst/>
            </a:prstGeom>
            <a:solidFill>
              <a:srgbClr val="FD493D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1" name="Google Shape;491;p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0726" y="656231"/>
              <a:ext cx="539947" cy="5399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2" name="Google Shape;492;p42"/>
          <p:cNvSpPr txBox="1"/>
          <p:nvPr/>
        </p:nvSpPr>
        <p:spPr>
          <a:xfrm>
            <a:off x="1292375" y="421925"/>
            <a:ext cx="49119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750" tIns="77750" rIns="77750" bIns="777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КОНТАКТЫ ЛИДЕРА</a:t>
            </a:r>
            <a:endParaRPr sz="3000" b="0" i="0" u="none" strike="noStrike" cap="none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grpSp>
        <p:nvGrpSpPr>
          <p:cNvPr id="493" name="Google Shape;493;p42"/>
          <p:cNvGrpSpPr/>
          <p:nvPr/>
        </p:nvGrpSpPr>
        <p:grpSpPr>
          <a:xfrm>
            <a:off x="1804713" y="1075321"/>
            <a:ext cx="5534574" cy="3525304"/>
            <a:chOff x="2714650" y="809096"/>
            <a:chExt cx="5534574" cy="3525304"/>
          </a:xfrm>
        </p:grpSpPr>
        <p:sp>
          <p:nvSpPr>
            <p:cNvPr id="494" name="Google Shape;494;p42"/>
            <p:cNvSpPr txBox="1"/>
            <p:nvPr/>
          </p:nvSpPr>
          <p:spPr>
            <a:xfrm>
              <a:off x="2714650" y="3457200"/>
              <a:ext cx="2672700" cy="8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8F00FF"/>
                  </a:solidFill>
                  <a:highlight>
                    <a:schemeClr val="lt1"/>
                  </a:highlight>
                  <a:uFill>
                    <a:noFill/>
                  </a:uFill>
                  <a:hlinkClick r:id="rId4">
                    <a:extLst>
                      <a:ext uri="{A12FA001-AC4F-418D-AE19-62706E023703}">
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</a:ext>
                    </a:extLst>
                  </a:hlinkClick>
                </a:rPr>
                <a:t>https://t.me/annoyedmari</a:t>
              </a:r>
              <a:endParaRPr sz="1500">
                <a:solidFill>
                  <a:srgbClr val="8F00FF"/>
                </a:solidFill>
                <a:highlight>
                  <a:schemeClr val="lt1"/>
                </a:highlight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8F00FF"/>
                  </a:solidFill>
                  <a:highlight>
                    <a:schemeClr val="lt1"/>
                  </a:highlight>
                  <a:uFill>
                    <a:noFill/>
                  </a:uFill>
                  <a:latin typeface="Roboto"/>
                  <a:ea typeface="Roboto"/>
                  <a:cs typeface="Roboto"/>
                  <a:sym typeface="Roboto"/>
                  <a:hlinkClick r:id="rId5">
                    <a:extLst>
                      <a:ext uri="{A12FA001-AC4F-418D-AE19-62706E023703}">
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</a:ext>
                    </a:extLst>
                  </a:hlinkClick>
                </a:rPr>
                <a:t>https://vk.com/id817907143</a:t>
              </a:r>
              <a:endParaRPr sz="1500">
                <a:solidFill>
                  <a:srgbClr val="8F00FF"/>
                </a:solidFill>
                <a:highlight>
                  <a:schemeClr val="lt1"/>
                </a:highlight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8F00FF"/>
                  </a:solidFill>
                  <a:highlight>
                    <a:schemeClr val="lt1"/>
                  </a:highlight>
                </a:rPr>
                <a:t>+7 (952) 114-94-15</a:t>
              </a:r>
              <a:endParaRPr sz="1500">
                <a:solidFill>
                  <a:srgbClr val="8F00FF"/>
                </a:solidFill>
                <a:highlight>
                  <a:schemeClr val="lt1"/>
                </a:highlight>
              </a:endParaRPr>
            </a:p>
          </p:txBody>
        </p:sp>
        <p:pic>
          <p:nvPicPr>
            <p:cNvPr id="495" name="Google Shape;495;p42"/>
            <p:cNvPicPr preferRelativeResize="0"/>
            <p:nvPr/>
          </p:nvPicPr>
          <p:blipFill rotWithShape="1">
            <a:blip r:embed="rId6">
              <a:alphaModFix/>
            </a:blip>
            <a:srcRect t="1451" b="3680"/>
            <a:stretch/>
          </p:blipFill>
          <p:spPr>
            <a:xfrm>
              <a:off x="5682875" y="809096"/>
              <a:ext cx="2566349" cy="35252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6" name="Google Shape;496;p42"/>
            <p:cNvPicPr preferRelativeResize="0"/>
            <p:nvPr/>
          </p:nvPicPr>
          <p:blipFill rotWithShape="1">
            <a:blip r:embed="rId7">
              <a:alphaModFix/>
            </a:blip>
            <a:srcRect l="5094" t="5268" r="4896" b="826"/>
            <a:stretch/>
          </p:blipFill>
          <p:spPr>
            <a:xfrm>
              <a:off x="3041125" y="1075325"/>
              <a:ext cx="2019749" cy="21503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7" name="Google Shape;497;p42"/>
          <p:cNvSpPr/>
          <p:nvPr/>
        </p:nvSpPr>
        <p:spPr>
          <a:xfrm>
            <a:off x="-5084" y="4774004"/>
            <a:ext cx="406800" cy="38010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endParaRPr sz="13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8" name="Google Shape;498;p42"/>
          <p:cNvSpPr txBox="1"/>
          <p:nvPr/>
        </p:nvSpPr>
        <p:spPr>
          <a:xfrm>
            <a:off x="-5081" y="4889325"/>
            <a:ext cx="4068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minine Stylish Marketing Plan Marketing Plan by Slidesgo">
  <a:themeElements>
    <a:clrScheme name="Simple Light">
      <a:dk1>
        <a:srgbClr val="1B373F"/>
      </a:dk1>
      <a:lt1>
        <a:srgbClr val="FFFFFF"/>
      </a:lt1>
      <a:dk2>
        <a:srgbClr val="FEF0EE"/>
      </a:dk2>
      <a:lt2>
        <a:srgbClr val="FBD4CF"/>
      </a:lt2>
      <a:accent1>
        <a:srgbClr val="FF9887"/>
      </a:accent1>
      <a:accent2>
        <a:srgbClr val="FF655A"/>
      </a:accent2>
      <a:accent3>
        <a:srgbClr val="EAF2F0"/>
      </a:accent3>
      <a:accent4>
        <a:srgbClr val="CAE5E2"/>
      </a:accent4>
      <a:accent5>
        <a:srgbClr val="A3D9D3"/>
      </a:accent5>
      <a:accent6>
        <a:srgbClr val="779F91"/>
      </a:accent6>
      <a:hlink>
        <a:srgbClr val="1B37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740</Words>
  <Application>Microsoft Office PowerPoint</Application>
  <PresentationFormat>Экран (16:9)</PresentationFormat>
  <Paragraphs>155</Paragraphs>
  <Slides>17</Slides>
  <Notes>17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1" baseType="lpstr">
      <vt:lpstr>Arial</vt:lpstr>
      <vt:lpstr>Assistant</vt:lpstr>
      <vt:lpstr>Raleway SemiBold</vt:lpstr>
      <vt:lpstr>Raleway</vt:lpstr>
      <vt:lpstr>Bebas Neue</vt:lpstr>
      <vt:lpstr>Livvic</vt:lpstr>
      <vt:lpstr>Delius</vt:lpstr>
      <vt:lpstr>Helvetica Neue</vt:lpstr>
      <vt:lpstr>Zen Kaku Gothic Antique</vt:lpstr>
      <vt:lpstr>Livvic SemiBold</vt:lpstr>
      <vt:lpstr>Roboto</vt:lpstr>
      <vt:lpstr>Calibri</vt:lpstr>
      <vt:lpstr>Nunito Light</vt:lpstr>
      <vt:lpstr>Feminine Stylish Marketing Plan Marketing Plan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Marie Rhine</dc:creator>
  <cp:lastModifiedBy>Маша</cp:lastModifiedBy>
  <cp:revision>5</cp:revision>
  <dcterms:modified xsi:type="dcterms:W3CDTF">2024-12-10T19:32:49Z</dcterms:modified>
</cp:coreProperties>
</file>