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2" r:id="rId4"/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11315700" cx="20104100"/>
  <p:notesSz cx="9947275" cy="68151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5BF4534-6420-4EA9-B9A5-750F870F7E69}">
  <a:tblStyle styleId="{15BF4534-6420-4EA9-B9A5-750F870F7E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ru-RU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4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5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6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7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8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9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9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0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7.png"/><Relationship Id="rId4" Type="http://schemas.openxmlformats.org/officeDocument/2006/relationships/image" Target="../media/image4.png"/><Relationship Id="rId5" Type="http://schemas.openxmlformats.org/officeDocument/2006/relationships/image" Target="../media/image2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3.png"/><Relationship Id="rId4" Type="http://schemas.openxmlformats.org/officeDocument/2006/relationships/image" Target="../media/image26.png"/><Relationship Id="rId5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6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6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3.jpg"/><Relationship Id="rId4" Type="http://schemas.openxmlformats.org/officeDocument/2006/relationships/image" Target="../media/image4.png"/><Relationship Id="rId5" Type="http://schemas.openxmlformats.org/officeDocument/2006/relationships/image" Target="../media/image2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9.png"/><Relationship Id="rId4" Type="http://schemas.openxmlformats.org/officeDocument/2006/relationships/image" Target="../media/image22.png"/><Relationship Id="rId5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16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5" Type="http://schemas.openxmlformats.org/officeDocument/2006/relationships/image" Target="../media/image2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Relationship Id="rId3" Type="http://schemas.openxmlformats.org/officeDocument/2006/relationships/image" Target="../media/image35.png"/><Relationship Id="rId4" Type="http://schemas.openxmlformats.org/officeDocument/2006/relationships/image" Target="../media/image4.png"/><Relationship Id="rId5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3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4" type="body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5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6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7" name="Google Shape;4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7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7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7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7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7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7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7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7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7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7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7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7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5" name="Google Shape;75;p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8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8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9"/>
          <p:cNvPicPr preferRelativeResize="0"/>
          <p:nvPr/>
        </p:nvPicPr>
        <p:blipFill rotWithShape="1">
          <a:blip r:embed="rId3">
            <a:alphaModFix/>
          </a:blip>
          <a:srcRect b="8318" l="-911" r="6517" t="0"/>
          <a:stretch/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 txBox="1"/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9"/>
          <p:cNvSpPr txBox="1"/>
          <p:nvPr>
            <p:ph idx="1" type="subTitle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9"/>
          <p:cNvSpPr txBox="1"/>
          <p:nvPr>
            <p:ph idx="2" type="body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4" name="Google Shape;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0" name="Google Shape;90;p10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0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10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0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2"/>
          <p:cNvSpPr txBox="1"/>
          <p:nvPr>
            <p:ph idx="1" type="subTitle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12"/>
          <p:cNvSpPr txBox="1"/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12"/>
          <p:cNvSpPr txBox="1"/>
          <p:nvPr>
            <p:ph idx="11" type="ftr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3" name="Google Shape;10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/>
          <p:nvPr>
            <p:ph idx="1" type="subTitle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6" name="Google Shape;10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/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13"/>
          <p:cNvSpPr txBox="1"/>
          <p:nvPr>
            <p:ph idx="11" type="ftr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13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14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15" name="Google Shape;11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4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4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15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/>
          <p:cNvPicPr preferRelativeResize="0"/>
          <p:nvPr/>
        </p:nvPicPr>
        <p:blipFill rotWithShape="1">
          <a:blip r:embed="rId3">
            <a:alphaModFix/>
          </a:blip>
          <a:srcRect b="31480" l="9099" r="12464" t="15719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4" name="Google Shape;134;p16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png"/><Relationship Id="rId4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28.png"/><Relationship Id="rId9" Type="http://schemas.openxmlformats.org/officeDocument/2006/relationships/image" Target="../media/image30.png"/><Relationship Id="rId5" Type="http://schemas.openxmlformats.org/officeDocument/2006/relationships/image" Target="../media/image21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/>
          <p:nvPr/>
        </p:nvSpPr>
        <p:spPr>
          <a:xfrm>
            <a:off x="888100" y="6122175"/>
            <a:ext cx="1691400" cy="854400"/>
          </a:xfrm>
          <a:prstGeom prst="roundRect">
            <a:avLst>
              <a:gd fmla="val 16667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7"/>
          <p:cNvSpPr txBox="1"/>
          <p:nvPr>
            <p:ph type="ctrTitle"/>
          </p:nvPr>
        </p:nvSpPr>
        <p:spPr>
          <a:xfrm>
            <a:off x="985537" y="3720597"/>
            <a:ext cx="7400100" cy="31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/>
              <a:t>Приложение для онлайн</a:t>
            </a:r>
            <a:br>
              <a:rPr lang="ru-RU"/>
            </a:br>
            <a:r>
              <a:rPr lang="ru-RU"/>
              <a:t>физкультуры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br>
              <a:rPr lang="ru-RU"/>
            </a:br>
            <a:r>
              <a:rPr lang="ru-RU"/>
              <a:t>SOK</a:t>
            </a:r>
            <a:endParaRPr/>
          </a:p>
        </p:txBody>
      </p:sp>
      <p:sp>
        <p:nvSpPr>
          <p:cNvPr id="141" name="Google Shape;141;p17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b="1" lang="ru-RU"/>
              <a:t>Предлагаемая идея</a:t>
            </a:r>
            <a:r>
              <a:rPr lang="ru-RU"/>
              <a:t>: разработать приложение, в котором можно будет настраивать график тренировок, фиксировать их прохождение и получать за это баллы, что позволит закрыть ФК без очного посещения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/>
              <a:t> 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42" name="Google Shape;142;p17"/>
          <p:cNvSpPr txBox="1"/>
          <p:nvPr>
            <p:ph idx="2" type="body"/>
          </p:nvPr>
        </p:nvSpPr>
        <p:spPr>
          <a:xfrm>
            <a:off x="888112" y="9142678"/>
            <a:ext cx="5297959" cy="11756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D7C0"/>
              </a:buClr>
              <a:buSzPts val="5400"/>
              <a:buNone/>
            </a:pPr>
            <a:r>
              <a:rPr b="1" lang="ru-RU" sz="5400"/>
              <a:t>КОМАНДА #5</a:t>
            </a:r>
            <a:endParaRPr b="1" sz="5400"/>
          </a:p>
        </p:txBody>
      </p:sp>
      <p:sp>
        <p:nvSpPr>
          <p:cNvPr id="143" name="Google Shape;143;p17"/>
          <p:cNvSpPr/>
          <p:nvPr/>
        </p:nvSpPr>
        <p:spPr>
          <a:xfrm>
            <a:off x="15199850" y="6122177"/>
            <a:ext cx="4092299" cy="4544200"/>
          </a:xfrm>
          <a:prstGeom prst="flowChartOffpageConnector">
            <a:avLst/>
          </a:prstGeom>
          <a:solidFill>
            <a:srgbClr val="2C2B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99850" y="6122177"/>
            <a:ext cx="4092300" cy="3589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/>
          <p:nvPr/>
        </p:nvSpPr>
        <p:spPr>
          <a:xfrm>
            <a:off x="747100" y="1494225"/>
            <a:ext cx="14636700" cy="1236300"/>
          </a:xfrm>
          <a:prstGeom prst="roundRect">
            <a:avLst>
              <a:gd fmla="val 16667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8"/>
          <p:cNvSpPr txBox="1"/>
          <p:nvPr>
            <p:ph idx="1" type="body"/>
          </p:nvPr>
        </p:nvSpPr>
        <p:spPr>
          <a:xfrm>
            <a:off x="1331488" y="1594727"/>
            <a:ext cx="136395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</a:pPr>
            <a:r>
              <a:rPr b="1" lang="ru-RU" sz="8000"/>
              <a:t>ПОКАЗАТЕЛИ ПРОБЛЕМЫ</a:t>
            </a:r>
            <a:endParaRPr b="1" sz="8000"/>
          </a:p>
        </p:txBody>
      </p:sp>
      <p:sp>
        <p:nvSpPr>
          <p:cNvPr id="151" name="Google Shape;151;p18"/>
          <p:cNvSpPr txBox="1"/>
          <p:nvPr>
            <p:ph type="title"/>
          </p:nvPr>
        </p:nvSpPr>
        <p:spPr>
          <a:xfrm>
            <a:off x="1296263" y="758339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Актуальность проекта</a:t>
            </a:r>
            <a:endParaRPr/>
          </a:p>
        </p:txBody>
      </p:sp>
      <p:sp>
        <p:nvSpPr>
          <p:cNvPr descr="data:image/png;base64,iVBORw0KGgoAAAANSUhEUgAAAikAAAA8CAYAAACjFyofAAAAAXNSR0IArs4c6QAAFJxJREFUeF7tnQWMHDcUhl9SpmvKzEwqM6TMKafclJmZ25SZmatykzIzpMzMzNymzKDPkq9zc571jPf2MlF+S5GS7OzY/mw//35+9vYYPHhwX1MSAREQAREQAREQgRoR6NWr18AeiJSePXsOqFG5VBQREAEREAEREIFhm8Cgtra23hIpw3YnUO1FQAREQAREoI4EJFLq2CoqkwiIgAiIgAiIgEmkqBOIgAiIgAiIgAjUkoBESi2bRYUSAREQAREQARGQSFEfEAEREAEREAERqCUBiZRaNosKJQIiIAIiIAIiIJGiPiACIiACIiACIlBLAhIptWwWFUoEREAEREAEREAiRX1ABERABERABESglgQkUmrZLCqUCIiACIiACIiARIr6gAiIgAiIgAiIQC0JSKTUsllUKBEQAREQAREQAYkU9QEREAEREAEREIFaEpBIqWWzqFAiIAIiIAIiIAISKeoDIiACIiACIiACtSQgkVLLZlGhREAEREAEREAEJFLUB0RABERABERABGpJQCKlls2iQomACIiACIiACEikqA+IgAiIgAiIgAjUkoBESr5ZfvvtNxt//PHdfz/44IM255xzNmy52Wef3d577z0766yzbIMNNqhlK7eqUL/88os98cQT9sILL9jrr79u77zzjr377rt2zz332FRTTdWqbPVeERABERCBYYOARIpESvWe/tJLL9lxxx1nt956q/35558dXjDSSCPZM888Y5NPPnn1F+sbIiACIiACIvA/AYkUiZRq4+GSSy6xXXfd1YmTqaee2uaff36bY445bMYZZ7TpppvOJp54YuvZs2e1l+ppERABERABEehMQCJFIqX8uHj88cdthRVWsGmmmcZOO+00W3DBBct/WU+KgAiIgAiIQDUCEimtFCkvv/yym8wfeugh+/LLL2200UazWWaZxfr162frrrtue9Yrr7yyDRo0yPbdd1/3J5SIedl7771tgQUWsLvuuqvDI6uuuqrdf//9we/h2SBeJJ+eeuopO+OMM+yxxx6zr7/+2kYZZRSbfvrpbY011rAtttjCRh555E7fWX755e3VV1+1p59+uj1up1F/u+GGG1xd55lnHrvvvvs6PXrYYYe5baPNNtvMTj755C4pY1nmsXFy9tln21577eXijOBE+S699FL7+OOPbYwxxrDFFlvMDjzwQCfY8unee++1c845x217fffdd47lDDPMYOutt55tvvnmNtxwwwWz5/nTTz/dHn30Udcm4447rhOF9IkJJpig/Tuea6wOeL1WW221Do+ltPvbb79tc801V8PsLrzwQltrrbWS8mKM7L///rbEEksYdevRo4d7TzY+jLivccYZp/39G220kd14442ujQ444ID2/6/a/il91H9nueWWs4EDB3ao899//20LLbSQvfbaa7bIIovYbbfd1uHzquWLtXHK55dffrltu+22tvjii9tNN93U/orPPvvM2Zcff/zR2RPi7UhV+0zK2Knap5uxmWXHmQdTpf6hetCfe/XqZVNOOaX16dPHsWcuUCpFQCIlj6mrAmevu+4622qrreyPP/4ItgQG/fzzz3dbIwMGDHDCgGBTglBDaZlllnFBqhj0jTfeuMMjs802m33wwQfB74VEykUXXeS2bP7555/gdxAVt9xyi4066qjtn3/66ac200wz2XbbbWeIC8p+7rnnunx5ji2fbbbZxlZaaaVOk2mKSEkpYxXmseFx8cUX20477WQIwIkmmsgwvPnU1tbmjDnbXD6deeaZts8++xS+nnZnQs+nq6++2hmvv/76q9NnY445phN5Pp+qBt2/MIUp30UU5wVIvpB5kVIlr3///deJY8Td8ccf78YNqUikXHXVVe4ZthrvuOOOdtGX0v5dLVKo98477+zKnxcpKeWL9dOUz4tECm1A0Ht2sVSlHX1ZUsZO1T6dajOrjDPqU7X+Zeox77zzOs5ejKe04TD0HYmUVogUVttzzz23/frrr864Y7TwUrCqvv322+2ggw5yq5VTTz3VNtlkE2eMmYC+//57u/POOztto3zyySc288wzuxU5q1pW8j4hglhls4LDY4IoIaH+l1pqKffvrCflzTffdO8npoRV9u677+7y/vbbb90kwcqUclNmxIhPfvBdccUVzqNAPULpyCOPtB122MF9lDIB8L2UMlZlHhvk3pAjHH/44Qfn8Vl00UUNYfLAAw84sfbNN984UXbllVe61/EcnpXff//dCck99tjDCZyvvvrKCbqTTjrJPZc/Nfb++++7CRfusOPd4403nr3xxhvOe/bII4+4VS0euTJcl1xySeftynpSUph6Rn5lvPDCC3dqd59XVqSk5IWnEQ8E4+Lhhx92fTIkUmhnVvsYeDxOk002mStmavun9NEiT8rPP//sxDpjkrGeFSmp5Yv105TPQyLlvPPOc7aAfoYgHmGEEZLGIeVJGTuxdsj36RSbWXWcpfTjUD1YDOIZxXZi+0kwZvGmFCUgkdJIpETxZR7IHkFmG+CUU04xvB/XXnttp9cwqW299daGB4QJiMSExkTG5Ia3JJv86nzttdd2HoxseuWVV5zoGH300Q1vh09FIoVVPu/DGDHZ5rcefF5jjTWWO1I8/PDDu1eecMIJdsghh9iWW27pXNhHH320zTfffMYq/6233rKDDz7YDbwRRxzRXnzxRSeOYoanaLsnpYwpzBu1rze0PMNqas011+zwuF/JUd8PP/zQeZOYXGlXBCPbYvkAYtqJ9sp6C3jp4Ycfbscee6wtvfTSxmo7mxBC9BOE6d133+1OTcW4hkRKClNfDoQrQiXUN0MiJTUvvFKrr766qy8rTTws/joAtnvoa7j5EScIZbxcPqW2f4xlqI8WiRTfjkxEhx56aAeRklq+Kjao7LN5kUKfpB3ptwhotqRJqe2YMnZi7RDq01VtZtVxllL/RvXw/ZlFjERK2d5qEimtECnEKzz//PPOrR9yk7NiZgXIiosJjv1KJnZWXqzU8ZZkY0KYvJ588km3B8++fTZdc801LqYDwYBhj4kUvAFsKR1zzDFueyGfUPyc2iERKIsHh8S+P54fJgpEChNJNnFnCv+H18C/O2Z4ikRKShlTmJcRKewdswrOi7mffvqp3WuF2IvFbJAX8TkwQeyx3eYT7U77h7byQmWMcQ0Z9BSmPm/6MFs+TLy77LJLhyKFREozeSHgyIdYHISx73/PPvusE3OIuN1228369+/foRyp7R9jWVaksEDgTiXGJ+OK2IOsJyW1fKVNeYUHvYjo3bu3Y0p8HN7arBeU16W2o39/lbETa4dQn65qM6uOs5T6h+qBOMFTjbBGwGInsRl4q5SiBCRSGomU1MvcCJCiU5ZJrB7ZGsoahay4YYJkZTPJJJMYQXf51TkBh0xueDgw6jGRwkp88ODBbrJk4IeSfwYBtOyyy7pH/KqFyZgBFkoYZwzU+uuv71beZfZneU8+cDaljKnMi9rIG1omHvpBKOEtQqywz82kSuLftB9bZwhQtjEQo8SasFIlMcEy0fo06aSTuq2im2++2Zg4YinFoKcw9eWAAV41PIDZmCM+D4mUZvLCjc/WKH00lPyWJ2I+m1LbP6WPhjwpxGMRREvc2EcffeS8PFmRklq+WF9I+Tzr6fDfD3nxUtsxZeyk9OmqNrPqOEupf6P+hDeU2EPGPos9pVIEJFLymLoicJZ4Alx6ZVLWO8JWDh04azA4WUIg25577ulOk+QTJ25wf+dvvC3a7vFlY2XM3n4oESDLyirrUt9vv/3cyZOiwE/ec9RRR7k//tRDygTAe1LKmMq8qI28oWU1xaV1ocSJHU5EeE78nfZga6JRyouUMvXNvi/FoJfJI9Tu2ZgnTkVkg4SLREpqXrzPn/QhloexSGwHCaOOkUe0E6eDOM+m1PZP6aN5kcKKHk8JCwVil1h45EVKavmK+pGfcLOfjz322EbcRSxlRYqPmeK7eFizp05S2zFl7KT0aepZxWaWqU+oT1WxlbH+BG/sObGISqUISKS0QqT4VRNxC0xaZROraSYBJgbiPDiCSvArgoPtI78N49/HthFqH0GU/7xIpEwxxRTO8DfypLAVRRDv9ddf7/InETOBa7iMSKHO1D1meIq2e1LKmMo8JlKKTibxvQknnNDY5mL7i1Uzx4tZTWPoEZSwI6iZeBW2i/ic7Yq8SPH15dTKiiuuGO0uMa4h13gKUwrC7cIEzOLBYEvDxyj5QoY8Kal50f9xhdM/Ee/E8GRjUpiA2U6BL8KAScen1PaPsWy03YP3DC/aKqusYs8995yb5JnsQyIltXytFCn+CDKn2DiRg7fUB3aSb2o7epFSZezE2iHUpyljFZtZdZyl1D9UDzyoxJZx2IDgZOw7doDFqFKUgERKK0SKH1BHHHGE7bjjjtFWyD7A0UomK+7lYJLDaIfuRuE7dPp11lnHCRW2grKpSKSwnYBBxeOx/fbbdyrb559/7tztJOIApp12Wvd3Jg3upuD4HFsZocSplMsuu6w9wDJmeIpESkoZm2Eeqos3tAQQMznmjwuyncfEQ+IkDcw42UNMzgUXXGB9+/bt9Fq/J54XKUwWsA7FfITKFuMaMugpTMmbE0KcOGJLMnQXT0ikpOZF/YlJ8d6r0Oke+jv9ngBlvBZ5sVR1zMVYNhIpBPmytUlbZ+M5QiKlq/tnJaOSezgfOIvX1P9GGf0QLw0ptR1Txk6sHYpECuUsazOrjrOU+sfqQb9l23TTTTd1hyuUogQkUlohUgiMJD6E46tMYPkAKVZcnJTgojC2cbKJ0z6s0HAfs2rkXUUBlbwDbwdCCONcRqT4ANhZZ53VHWnNB4T6Uzx4CTgC6ydnAmrZ3uA4HUG8ebc/sRgIKlYMbFEhaGIDtkikpJSxGeaNRAqfZWNz/LPEnRBEyiV4xJ7wm0XeA8Ukivchm2gnDBP82DrL3qXC6hVRSpAoJ4Sy3gpWXcQksRqjHMQExbiGDHoKU8pPmTmhFupjfB4SKSl5ffHFF+7EGZ4p714PiRQ8O4g9xhQTqv+NqNT2j7FsJFIQTHgwaSMWBZz0IoVESmr5oiY84YHQEWS2IBi3WU9pSjtSnOx2UtmxE2uHRiKlrM2sOs5S6h+rBwtDtoe5kwbvlVKUgERKK0QKgXO4OtmO4dQNKz4mICZyvBBMUgRU5m/L9GVhVUNcA+5GPBv5u1F4jl8bZnXL5OVX8mVECl4BysQEwD0pTJaIKUQI2xYMTLaP8idQeLdfBeAxQMwwYSJicL1zBJlycCsoXh1c8rEBWyRSUsrYLPN8P/CGljaAFfXFo0VcBIHDBAnjTckeC/dbc4hLVkkE1hJDwZYAx5gJOsXLwn0gTPwIGwQJbY2HismOI7asytm7JliVdkD08G+ONSMqY1xDBr0qU+pMe9JHKJff0spzComUqnnxTmKxiC/IHtsvuszNi3NEAvd7kFLbP8aykUjhVB4Bvvnj0CGRklq+qAlPeCAkUhj/LDIQidgo7FdKO2ZFSpWxE2uHRiKFPMvYzKrjLKX+oXqwMKGfcOwYkcK8wBUOeJ59YlGDAMf+Mi8otROQSGmFSOGd7DkSSJf/lWCfH5d3cSU1K/F84tIvJn1S6G4UTtxwPLhKyp6g4VIhBos/bZJ/D54cDFk+/gAvCfEmeFhCidgLXJn+mHTM8DS6Fj+ljM0wLxIpTJqs1hEX+UTMECd//IVitOeGG27Y6Tk4MpEhMGhPn7KnuNhWwVvBccV8QswgdPxprBjXIoNehSneGyZWEheU8bMNoRQSKTxXJS8ENyKNsYJ3z1/HXiRS6H+MHxKraH+vR0r7x1g2Einkj+Dk1ttsComUZm1ClbEee7boxlm8sVwfkL3OoEo7+nz9+6uMnVg7xERKzGb6slUZZ1X7Mc/HAmd5hv6NtzBr+yVSCnutREoeTVec7vHvxKPA3SK48PGc4KLm14JZARJEWXROHtc3Jy04thq6G6VZkUL5WCVTNsQO4gOBwRYQe+z8Kfp9GQLV8BJwbT4rDSZVPAYIEybZbHBvzPDEfrsnpYypzItECvViqwZXOEKDOnNxHvvVxJawWswmYnJ4lsBnTqSwwmNLj0kVUUh8B1wQHnhXsvfesI3m2wQvDUGYbPsR0OjvC8kawqLAxEYGvSxT6ocHjzzYbvTbKnlORSKlSh/zW0rcLcIE51Oj3+7xcQg+SDt1zKX0Uf8dvIgIkvwdOUUihTJ2Vf+MCZFGnxeJFG77xZtC38teYFi2z+RFSpWxE2uHmEiJ2cwsj7LjzH+nSv2LRAqxbYwhAuMJVM7/do9EikRKM2O627+LIaPTsq3Csc980KYXKaETP/nCIiYQHUU/4tftlRtKMiwy5ENJ8VVMERhiBIbE2InZzCEGQxk3S0CelGYJdvX3WW0TB8A2woknnugu/8kniZSupt75fUPC0La+VspBBFpPoLvHThmb2fpaK4cWEZBIaRHYSq9lkLFtwi8KE4tCbAPHADm9kL0e379UIqUS3qSHu9vQJhVSXxKBGhLojrFT1WbWEJOKVI6AREo5Tq19yt9p4nPhKCNxENwXEUoSKa1tD97eHYa29bVQDiLQ/QS6Y+xUtZndT0E5dhEBiZQuAtnUazjCi/BgdUDkN5dacWqgKEmkNIW71Je7w9CWKogeEoGhjEB3jJ2qNnMoQ6ji/k9AIkW9QQREQAREQAREoJYEJFJq2SwqlAiIgAiIgAiIgESK+oAIiIAIiIAIiEAtCUik1LJZVCgREAEREAEREAGJFPUBERABERABERCBWhKQSKlls6hQIiACIiACIiACEinqAyIgAiIgAiIgArUkIJFSy2ZRoURABERABERABCRS1AdEQAREQAREQARqSUAipZbNokKJgAiIgAiIgAhIpKgPiIAIiIAIiIAI1JKAREotm0WFEgEREAEREAERkEhRHxABERABERABEaglAYmUWjaLCiUCIiACIiACIiCRoj4gAiIgAiIgAiJQSwIdREq/WhZRhRIBERABERABERgmCbS1tfXpMUzWXJUWAREQAREQARGoPYH/AJOBZGk1wOwTAAAAAElFTkSuQmCC" id="152" name="Google Shape;152;p18"/>
          <p:cNvSpPr/>
          <p:nvPr/>
        </p:nvSpPr>
        <p:spPr>
          <a:xfrm>
            <a:off x="0" y="0"/>
            <a:ext cx="52578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AEAAAABqCAYAAAAMXleOAAAAAXNSR0IArs4c6QAAAwxJREFUeF7tm89qE1EUxs+dmYwjJlBBtGkXFf9AQdABE6i7+BguhHbpU7Q+hcvqyldwZ3cWEiEWBEGoqZgmQmsXjRAnyVw5QmBIJ+nMhDtO7nyzzeTk3N/5vnPuJDeCcn6JnK+fAAAKyDkBWCDnAkAThAVggZwTgAVyLgBMAVgAFsg5AVgg5wLAFIAFYIGcE4AFci4ATAFY4H9YoONu3PZptD3tsw2Sb8rNxl4auaWugLZb2RYkdkzvD5med2GNXrHEvtwqN+uvtQLAVSd/8FYaxkax26ZS9zh0fT8fPOrLgv1CKwDjqtu9c1r6/o24+tMurQBErXoQhjYAgl7nqnP1o1wLD4CrLmm0S0S1WV4f2VdCrbDQADpupSZJvDcH3nDp6NAKqzov/PT++rDUaVtXf51cEMVCAoha9fPlFeotr/5bNNtCCwDjqhsDr3/96NCZVvWztTv9wbWiI0nu8D5AIwDVTUm0W27WQ3scb2xO760TSflDCHrOO7xjtyq1AiAG3qtbnz85kwTGkueqrzYbL8evaw9g3Oh80zohQzyb3NdrDSDQ6PZWmvWnYb7QEsCNr1+cYKMLSn4SgpYA/ILNPaAlSG5d9iirHQCeApONbta2VzMAlRov9rKqB4FoBSDKA47WPQAAEhCABXTaCicQAEEBUIBGT4OwQAIC6AHoAegB+nwllqAFYB+AJogmiCaIJqjNDyOYAgkIYApgCmAKYApgCuhyQiTBEMDDEMYgxiDGIMagFmOw7Vb5SGzsSxBtzgLgF+x9SdSKF1i2Zh3LmRZrrj9McDfnY7GG5w3jJCukdErddugB6rO1u72RbVtx4vm2bfmm1SgffHwS531879wAplUybiLz3M8n037fLO8DABQAC6TfA/h0+Kz/AM3j7ajv5QPZvlVIvwd0Hj7+EDVJ1ff5hniX+hhUvag04s81BtNIUPVnAIBqwlmPDwVkvUKq84MCVBPOenwoIOsVUp0fFKCacNbjQwFZr5Dq/KAA1YSzHh8KyHqFVOcHBagmnPX4UEDWK6Q6v7+pgjGYTjTZ8gAAAABJRU5ErkJggg==" id="153" name="Google Shape;153;p18"/>
          <p:cNvSpPr/>
          <p:nvPr/>
        </p:nvSpPr>
        <p:spPr>
          <a:xfrm>
            <a:off x="0" y="0"/>
            <a:ext cx="609600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AnEAAABqCAYAAADTAwdJAAAAAXNSR0IArs4c6QAAHw5JREFUeF7tnQmUV1Udx+9/hhkGmUlEVAZcwLTUEqeAwsqEFrN9L61OSdluaftyKqFF27M67QtYlrbvZatYdqDAGigV0xQXmNEQQQFhtn/ne+PS4817/3ffOvOXzz2HI/i/7737Pnf73t/vd++rGRIEIAABCEAAAhCAQNMRqDVdiSkwBCAAAQhAAAIQgIBBxNEIIAABCEAAAhCAQBMSQMQ1YaVRZAhAAAIQgAAEIICIow1AAAIQgAAEIACBJiSAiGvCSqPIEIAABCAAAQhAABFHG4AABCAAAQhAAAJNSAAR14SVRpEhAAEIQAACEIAAIo42AAEIQAACEIAABJqQACKuCSuNIkMAAhCAAAQgAAFEHG0AAhCAAAQgAAEINCEBRFwTVhpFhgAEIAABCEAAAog42gAEIAABCEAAAhBoQgKIuCasNIoMAQhAAAIQgAAEEHG0AQhAAAIQgAAEINCEBBBxTVhpFBkCEIAABCAAAQgg4mgDEIAABCAAAQhAoAkJIOKasNIoMgQgAAEIQAACEEDE0QYgAAEIQAACEIBAExJAxHlU2vbt2w/zyEYWCEAAAhCAAAQgUBkBRJwH6nvuuWedMeZEj6xkgQAEIAABCEAAAqUTGBkZOQ0R54EZEecBiSwQgAAEIAABCFRGABHniRoR5wmKbBCAAAQgAAEIVEIAEeeJGRHnCYpsEIAABCAAAQhUQgAR54kZEecJimwQgAAEIAABCFRCABHniRkR5wmKbBCAAAQgAAEIVEKgchHX17Ng1v/ebGiWMbU9f3fvWt+gv3X3rllRyduneAgiLgUsskIAAhCAAAQgUDqBSkRcX8+8hSPGnNoyUj+93tKyIPhWLYMDu0ba2jvCb1obGekfaWm5vMWYK7t7Vy8vnUTCAxBxY10DPB8CEIAABCAAgSCBUkXcxp5559fq5mxTqx3eOrDbTNqy2UwYGDDt2+81+nc4DbdPtP9roLPL7O7sMkMTO3YNTu7s+L+ga13a3bvKWuuqToi4qonzPAhAAAIQgAAEGhEoRcTJ8lY3tSv04M7+jeaALXdFijafqpGw2zn1YLO768Bdwx0du4ZbWy+a2btmqc+1ReZBxBVJk3tBAAIQgAAEIJCXQOEizlrfTG2JxFtX/6a85dt7vRNz26fPNKZev71Wm3BKlVY5RFxhVcmNIAABCEAAAhAogEChIq5vztyVteGhnoNuualDLtMyksTcXcceNzQ8oa1/xto1R5TxjKh7IuKqIs1zIAABCEAAAhDwIVCYiNvUM/+KlsGBBT4CTkJsuL3dxr0p6d8T98TJtQ4MJLpe9wq5tvbbZ/Sunu3zonnzIOLyEuR6CEAAAhCAAASKJFCIiNvYM39ZzZizDr5xvd20EJfunT7D3HfwIUPDbe0TlEcbFuotLetrIyPanTqr3tIyXf+/dXBgqKtv4wRthIhLEnJ3njDH1E19SRUxcoi4Ipsd94IABCAAAQhAIC+B3CLObWJoJOC023TrUUdb8SbR9b9jQ0afBefOkKsN7jx3pG3ieRKEU269OdYyd9/UaWbb4Uf1m5a2k8uOj0PE5W1qXA8BCEAAAhCAQJEE8ou4OXNXtu3csUAiLipJwN11zHHWYtZiJlzsK7asoBsZvFQxdtNuWN8RdySJ4uOG2tovmdm7enGRYML3QsSVSZd7QwACEIAABCCQlkAuEdfXM/+sujHLDr12Xey5b3lcnk7INRKJctHuOLS7v3vd1d1pXz5NfkRcGlrkhQAEIAABCECgbAK5RJw2M7QO7F4oEReVNh97vA7rXTWjd/WirC8iIVc3wzfLrRoVI+csfTVTX1Tm57oQcVlrkOsgAAEIQAACECiDQF4RV5ewksAKJ8WrbT1ytpnRu7qWt+DaONE6OHDGYdesHfV5Lt27r2d+6RscEHF5a5HrIQABCEAAAhAokkBmEedcqXEbGhQHt7uza3kRsWpu80Sc21YWv4HJnZcV8aw4uIi4Ipsd94IABCAAAQhAIC+BzCLOfZmhu3d1ZBlkHasZs7iIj9c7l2qcYJTF776p01bkcdsmgUTEJRHidwhAAAIQgAAEqiSQQ8T9z8WpwuqA3lq9bneQ6o/OcJM7tQhXqoPRN2du3+Q7+6ZHfcprz+aGVd3rrj65LHiIuLLIcl8IQAACEIAABLIQyCzi5OI0pjZLDx0x5lT9t2Vk5Lg9hdDBveuLtIzpk14dW7csiIq/kyVu15SpiLgsLYBrIAABCEAAAhBoSgKZRVzVb7vppHm3dd6x6fAoS5xE3M6p0wqJv4t7LyxxVdc4z4MABCAAAQhAoBGB5hFxPfPrcceM6Cy6ofaJiDjaOgQgAAEIQAAC+w2BphJxcRsbitxEgSVuv2n7vCgEIAABCECgqQk0hYhzx5lE7YR159HVTOts3096Zakx3KlZqHENBCAAAQhAAAJlEWgOETdnbl/H1i3T4zY1FL0TNgo2Iq6sJsh9IQABCEAAAhDIQmDci7hG32fVUSaKhyvqPLpGABFxWZoX10AAAhCAAAQgUBaBcS3i3JcaOvs3mqhdqfoqxMDkzttnrF1zRFmA3H0RcWUT5v4QgAAEIAABCKQhMG5FnPtKgw4P1ue2wqmqD98j4tI0J/JCAAIQgAAEIFAVgXEr4jb1zL/CGLOw0bdZBzq7Sv3UVrASsMRV1SR5DgQgAAEIQAACPgTGpYhLEnD6zNb26TNNzdQXdfeuWeHzonnzIOLyEuR6CEAAAhCAAASKJDDuRNzGnnnn10xtSZwFrmo3ah536q5du8yhhx7qVV/HH3+8+ctf/uKVl0wQgAAEIAABCEBgXIk4Z4GL+zKDE3B1U18ys3fN0iqrL4slDhFXZQ3xLAhAAAIQgMD+RWBciLg9mxiWNYqBcwLOGFNZHFywKeQVcVdeeaV52MMetn+1Lt4WAhCAAAQgAIHSCIy5iJOAMyODl9aGh3oOuuWmjvbt9456WXce3FgJOBUIEVdaG+TGEIAABCAAAQhkIDCmIs6dAxd3jIjeZ6wtcI7pWIq41atXm8997nNm5cqVZvPmzWbSpEnmQQ96kHnOc55jzj77bNPR0TGq6m+88Ubz8Ic/vGGT+PrXv26e97zn2Tw//vGPzUtf+lIzb94884c//MGrKTW65stf/rJ561vfap761KeaSy+9dJ/7feADHzAf+9jHzMtf/nJz0UUX7fP8Jz3pSeZ73/vePvmHh4fNox71KHPdddeZxzzmMeaXv/zlPr//85//NJ/97GfNn/70J3PnnXeayZMnm4c85CH2fc444wyvd3GZrr/+evPRj37UrFq1yvznP/8xM2bMsM9+y1veYh74wAeOutfvf/9786UvfclcffXV5u6777Z18eAHP9iceeaZ5hWveIVpbW3de815551nxDwpvepVrzIf//jHzRe/+EXz9re/3bz4xS+29S9W3/zmN83tt99uurq6zGMf+1jz3ve+N1e50pYpbTuJqutG7+/uH8xTq9XMlClTzKxZs8zTn/5089rXvtbWsUt5OKVtO+HyXXvttebwww8f9Uqf/vSnbd0oHXvssbZ9BFOa5yYxj2PsrsvSp6LqKKpuovJ94xvfMM961rP2+SnLGBbXTtKW42lPe5r54x//aN71rnfZP1HpC1/4gnnHO95hFixYYE444YRU/bQsznFjcaM+lWY8ShqHyhwLfeacuPfcunWr+cxnPmN+9atfmZtvvtns3Llz1Ku4Nph1fMvSZ9L06ST2aX4fMxHnBJwsb9rEEJXGi4BT2cZKxC1btsy86U1vMiMjI5GM1NF//vOfmwMOOGCf33/zm9/sFWhxDaJZRJwYnHvuufY1wiLuhz/8oZHoGRgYiHxNidSvfvWrpqWlJbFf3HTTTebUU08127ZtG5VXwlnice7cuXt/+/znP2/e+c53xt5Xzw6KtrQDyvLly80b3/hG88xnPtN0d3dbURdOD3jAA8wVV1xhhYJLacqVtkxJgiJcviJEXPie8+fPN7/73e+MxJ1SVk5Z2o57f4l1xbx+5CMfsaIynB73uMeZf/zjH2b37t2jRFza5yYxzyLiGvWposSTu0/WMayocnz3u9+1i93Zs2ebtWvXRt72iU98ot1YpsXg3//+98JEXB7OaUVcmn6fNBiWPRZmFXH33HOPXbyqfI1SGSKuqnkoqW7Cv4+JiHM7UCdt2WyivoeqQroP29eNWT6zd/XitC9WdP6xEHH/+te/zMknn2wGBwftylbWIE3WW7ZsMVpxyUpz3333WYGjgTyYnHXi0Y9+tF2xBJMmmDVr1tiBarxb4nbs2GF6enqsSJOlKyjiZJGSqBIDvYc4yEKpfHrn973vfebee++1q7azzjorsUnI4vWzn/3MiI8shUceeaT597//bc455xzLS1agb33rW/Y+GkxkmdMk/bKXvcxaHSW0ZL2TFfJTn/qUzdcoFlIrf1kA3vCGN5gPfehDo8qnZ0kgaPLR81SmU045xUi4rVixwrzuda8zd9111z7WzrzlSipTkqAoSsQFJzAtYGSB/va3v23rVEnWYuVRysIpa9tx779w4ULz5z//2UhQXn755fu89saNG601R3UlC1DQEpfluUnM04q4Rn2qUSdJKocbV4KWuDxjWJKIixM54XJIbKsOtDj79a9/bcfUYHL1JWEuD4as3MHk2yfC1puyOEfVd95+H2ZdxViY1J6i3vOTn/ykWbJkiZkwYYL58Ic/bBe4hxxyyN5FelQbLLsus/TpxMkoRYbKRVzSDlSV3Z0DNxa7UOPY5RVxUffVYHH00Ueb0047zbz61a8edRyJrDxaXZ100kl20g665nQ/t/I66KCDrNhQw3ZJAk9CTgJDq8tmFXEf/OAHrXtTk/f73//+fUSc3FVyW2kV/YMf/GAUYrlxxfXEE0+0E25SkkiT9USur4MPPnhvdmfpCQrIq666yt5brl651MKWPk0U11xzjXWLylIYlZImBydOdK1Wgc997nP3uY2zMLS3t5tbb73VWmPzliupTEkDbxkizt2zXq/bPiLhHCXi0nDK2nbc+ytMQAsLLaYkVIJHCbkF1AUXXGDe/e537yPisjw3iXlaEdeoTxUt4vKMYUWJON1HiywtrqLGQzeOvuAFL7BW+3Dy7RNhEVcW56j6ztvvw+9cxViYpV0vXrzYjvVhL4crf1kirsp5KGmeCv9emYjz2cCgwtnvoXZ2VfJR+zSwyhBxwedPnTrVfP/7399rXdBvWsnL/B/nspF1QiJQSTFcWv27pEYul6qEj1xmzSjiNm3aZHf0Llq0yFqkNLAEhZTM6r29vftYFIPvKQvdEUccYSdbiRzFVfkmWT9l8VQcogTkhg0brCh+0Yte5HULxeNpkFq6dKl1h+cRcYr/0movLOK3b99uY/aUJPKTYiCVL6lcvhOWb+xkVndq8P4Sb6oLxQOqLiTK9b5tbW323Z3YTcMpa9txE8/pp59unvGMZ1hrqKyuin906clPfrJRfIzCHNSHg5a4LM/NMtmpLFGxWkl9qlHjTipH1ASaZwyLK0uWcqxbt86OHbJiy9oWjCN+whOeYP7617+an/zkJ3asKULElck5bZ/y6feN6r2ssTCpHqPeU14RWXrjBHcZIi6pLrP0aa9JxDNTJSJu73dQBweGptxy04S4Hah3H3X0rqFJB2w1LbUzq/oSgyenwmPihoaGjBqH3G1ascukrwDpv/3tb3sHGLnzFMSpxq7GGZVcHglAWfRckviRdU7WKFkNfEVc+BmaGI855hjrztWEpdgwl8re2PCa17zGbnJQrMptt91mTedBEadAd03uPklxY8F4tkbXqG4kqpUUdzVnzhwrIsMCTiJKLmlZYyQStalCglHXy0KnJNP/m9/85sjHJQkmJ05Ul2onUUkiTuX4zne+YyQelPKUK6lMUUHlskJqctRmkpe85CWWk4tXSzvhNApal+VasU3ieeCBB+7FkYVT1rYTFEay7MilLqEiAaAkd7pEmyYZLZ4UKB8UcVme6xvIH9wopLJEibikPtWoXyRNulETaJ4xLK4sWcqhezlBGQwj0eJI7XbmzJlWeEfFzvr2iaAlrgjOSeNauL7z9Pu4Z5U5FmZp17KUqv9PnDjRepg057mxWu9QhohLqsssfTqpbtP8XrqIS7mBYUPNtC7q7l21Ic1LVJE3ryWuUWyUdl0qdk0dRnE/2k2lJF+/XEeyqGkyiEr60oMEoKwUEjlKEhKHHXaYFRJyDQaD3oMNPSomrhFLuQgVa+YGujJFnFbOWuG88pWvtLFgEmFhEef4+NR/3Co76trgwKXfFZOmmDrFrjmXdV9fn5E1RrujGqUiRJwmn1/84heRj9FOWJXF1X/ecvlOWI3eWYOeXOBKRYo43U9xh9phGIxxdCIuDaesbScsjJ797Gdbga0Fk8IaXPCz+rGs5GERl+W5WSa7KBHn06eKFnFZxjAtZhXjFUyaqGUND76Xb0ycu48TALK8aXOJknZ9qz297W1v27ubOMzAt084EVcU56RxLSji8vb7uGeVORZmadeKM9RCXv2tUYraIa38ZdRllj6dVLdpfi9VxKUUcGNyiK8vrDJFnMrgYqjkLlL8htJRRx1lg/QbWeLkLlTA7o9+9CPz+Mc/3l6nuC6JQrkMZO0Lxsrpd9+NDerA/f39ViBceOGF9t6Kw5J4SRpMsx4xImuSrEpyVWmXmNzJGsCjRJxbAQXL5FufSfnkipVlTVY2uURVD0FxIveZrISyVCrOSewlnBWXJrenftdEUYSIa+S6nD59ut1ir52zGtzylst3kAuWSYHjskRKuKkuZIVbv369FVxZRVzw/lqMaAOHFhDa3KNFithqMlZyIi4Np6xtJyziNFnIxaMNKgoGl8VaoQ0S9/oTZ4lL02aTLE9JMXFp+lTRIi7LGFaWiJMw1IJW7eeGG24w06ZNs/1Wx58oLMOFpmQVcVVxjqrvvP2+Ub2XNRZmbdcalzXWaF5S2aJSXhGXpi6zjiVJc5Dv76WJOOdCbXSEyHjcwBAHrmwRp11uOpcnGMOm4y4kZCSgXv/6148qmgSWdmMqyQ0rt6eSm1jkPpT4CSdfERe8TgJBK8ygyCzDEifLhtxxz3/+862bWROkUpSIc++hnZ2ykpWVJORULrmSJYol0uRGk+vsa1/7mi1rODleRYg4WXhkhXAuSvcsuZI1gChp96zaQt5yZRFxrjwSc3LvSvy7hUcRIi7IVptJFCKgAGdtagmKuDScsradsIhTHajfaWHzla98xe5oVviC+qA2vIRFXJbnZp3s3HVp+lTRIi7rGFZ0Odz9tMnosssus2cuSsApvlJ1JG9HXPLtE1VxjupTefu979hZ5FiYtV2rrCqHNnpJeOt8UHduZFHu1DR1maVP+/L2yVeKiPMRcFuPnG2PEakZs7i7d/Vyn8KOZZ4yRZxiMeQKksUh6PZ7z3veY4/HeOhDH2obajiw/ROf+IS1EskaIwHoJnm3gyfu6IosIk4DnSaloMgsQ8S98IUvtKtirZa1QtbOyzgRp3cXA7k7JWJcoLtrJ7LiaTeaLCRylzRK4ieLWmdn56gzohSTpx2wSrfccot1mzkLqKxDsnoGk6yiqgMdjaHdiXFnySVNDsHdqeGYRz1P7nDFXUlcyhKmOJG85UoqU6M616pYIk7tWEe1aAIvWsRpMaMVuA661q7hoIjT3305ZW07UXFmsr6pjcj6rLbmwhSiRFyW52ad7Nx1afpU0eIp6xhWdDnc/bRLXVYWhWpoE4PqQ7FVGifyiriqOEf1qbz9PvjuVY2FWdu1xjrNl/JASMwpZtmlokRcmrrM0qeL1DKFizgfAff/Haj1ReNtA0Mc3KJFnHbcyUUncaaJXoH7im/TbkgXcybryyMe8Qh7qKgmCokBCRbtSpX7TAOkYubcDkjlk5hRXokg52ILv5OviHPuVFkY3Llnv/3tb80jH/lIe8syRJx2kGozRzDGL07EiZlcaBIP4qTYOe3QVYCvOre4yvSu41bEqlGSS/q4444zirnQBg6JBR0boQFNQklcZXGRxVPJuWE0EcgiJPGiIGm5ghUXJWuMrHT62oO2xEtghd3aSYLJiTi5pFS3EqwS0wrw1+5MbbaQJSi4UytvuZLKFFXnKpvErSaXn/70p9aNrx2A2uxQhIiTGFab0LEiqhfVt86IUj0FRVwaTlnbTpSIu/jii60lWP3OnSKvxUCUiMvy3KyTnbsuTZ8qWjylHcN8JrckHkkTuTYKydWt9iJvRtTZcMFy+PaJqjhH9am8/T74vlWNhUn1GPWeGmu0oNYCPer4pqS6L6Mus/Rpx1sGAIU/aX7SPJUlFSri3DEibTt3LIj7CsPmY48ftztQGwHMK+KSKkciQFY4BaoHkwKkNXG53Y7h+2hVqcleAkG7rNSglHRArg4ajUqNRFyjcsp8LYHikm9gatw9oz67pbwSPuEDVKPcqcqr2ChtftA2+KgkwSlhEdxVG1ceuekU9yaBHU6ygsoNo+BlJd1TOzHDSfUgAar8ElcuBTeRuP+XNKA4EadBS246icJwUlyPAuu1Ei+iXEll8qlznamkL00oZRVxjdqhzk2U+8vVaRZOWdtOlIhzLlXVvQ4BVrybUpSIy/LcLJOdnhOsqzR9Ko59UjniJtA0Y1ijeg+PO2k3NrjrtSA9//zz7T/jjqoIliNNn6iCc1SfKmI8Cr5zFWNhUnuKek8tXNXfgwevB8tdlIjTPdPUZdZ5aPyJuDlzV7YMDS449Np1kX3x/wKu7eTxuAO10QBShohTELxiGZ7ylKdYq4LcdFFJViC5VRUwrQBvXScXq2LH9Me5WeW+0qpSg5tcBJr4o1IaESeLgqxb+haoXITBLfg+E3ojplEiTi5hCbbwmWdxIk73lztafHTgpSxvcqvKqiaTuAJ+w27WRmWShUvstDoSa9WJrF866y18RMkll1xid7cpSFpHXmiFL7ethKNEt+L5xEhWOInf8BlUSZODEye6Ti5aPUsCUdYN1YvqWzF3sigEU55yJZUpqs7VJmSFUJ0p5shtfClSxKke1J7VVyQQg99OzcopS9uJEnG6j3ZOq43q4Fgn7uNEXNrnZpnsgiIuS5+K6iNJ5Wg0gfqOYVWIuDvuuMN6PeRp8Nm17tsnquIctzDK0++juJc9Fia1p/B7ahGrcVgLVrnFo879LErEZanLLPPQuBJx+hJDy+DAgsOuWTv6a+x7DvEdPGBy/3g8A85n4Mgi4nzuSx4IxBFw4kTWHa20SdEE4ETLSENAk60mTy2gdQRTeMNQmnuRFwJjTaAQd6o7SkQu1KiDfJsxBi5cMYi4sW6q+9/zESd+dQ4nP07kMtZCrthFhSDoO5w6PJoEgWYmkFvEuY0Mnf0bTVf/plEs7g8CTi+FiGvmZt6cZUec+NUbnPw47a+5JNwU56rNN4qFk1U7/HWc/ZUN7938BHKLOLlR23ZsXzDthutGuVH1DVSJuJppnl2ocVWKiGv+xt5sb4A48asxOPlx2l9z6agidxC6GOjYIsWY6pgKEgSanUAuEZfkRtVGhsHJnatm9K4e/VXhJiOHiGuyCrsfFBdx4leJcPLjtL/m0iHl+samLHLa2ayzLrXzkASB+wOBXCJOVrhJWzYvnHLr6O9Huq8x1Ezr7GbbiRpVsYi4+0Nz5x0gAAEIQAAC9x8CmUVcX8/8s+rGLIvazDDcPtHceYI9RXlD3ZgV1eGqb5jZu2ZpGc9DxJVBlXtCAAIQgAAEIJCVQGYRl2SF29114K6shcpy3Uh7+4ThtvarynLdIuKy1ArXQAACEIAABCBQFoE8Iq4uN+qkLZvLKluq++75FusKRFwqbGSGAAQgAAEIQKBJCeQScXHnwo0FC0TcWFDnmRCAAAQgAAEIjBUBRJwnedypnqDIBgEIQAACEIBAJQQQcZ6YEXGeoMgGAQhAAAIQgEAlBHKJuPESDydSOlh4uH0iMXGVNBseAgEIQAACEIDAWBPILOL65sxdOdaFDz9/pKV2OUeMjLdaoTwQgAAEIAABCJRBILOIK6Mw4/meuFPHc+1QNghAAAIQgMD+RwAR51nniDhPUGSDAAQgAAEIQKASAog4T8yIOE9QZIMABCAAAQhAoBICiDhPzIg4T1BkgwAEIAABCECgEgKIOE/MiDhPUGSDAAQgAAEIQKASAog4T8yIOE9QZIMABCAAAQhAoBICiDhPzIg4T1BkgwAEIAABCECgEgKIOE/MiDhPUGSDAAQgAAEIQKASAog4T8yIOE9QZIMABCAAAQhAoBICiDhPzIg4T1BkgwAEIAABCECgEgKIOE/MiDhPUGSDAAQgAAEIQKASAog4T8yIOE9QZIMABCAAAQhAoBICiDhPzIg4T1BkgwAEIAABCECgEgKIOE/MiDhPUGSDAAQgAAEIQKASAog4T8yIOE9QZIMABCAAAQhAoBICiDhPzIg4T1BkgwAEIAABCECgEgKIOE/MiDhPUGSDAAQgAAEIQKASAog4T8yIOE9QZIMABCAAAQhAoBICiDhPzIg4T1BkgwAEIAABCECgEgKIOE/M27ZtO8czK9kgAAEIQAACEIBA6QTq9fr1tdKfwgMgAAEIQAACEIAABAongIgrHCk3hAAEIAABCEAAAuUT+C9R5FzmZyWKcQAAAABJRU5ErkJggg==" id="154" name="Google Shape;154;p18"/>
          <p:cNvSpPr/>
          <p:nvPr/>
        </p:nvSpPr>
        <p:spPr>
          <a:xfrm>
            <a:off x="0" y="0"/>
            <a:ext cx="5953125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AocAAAB0CAYAAAD3jZh8AAAAAXNSR0IArs4c6QAAIABJREFUeF7tnQl8FcUdx//7chBIqBEQCUQJVCyKQhTSxl5iD2vvS9va2gq97aX2tIcF1Najh/bUnkAvbbWtPW1rW21tKy1YA4rSagUUSIBwSAKGvGP7+U0Y3Gx23+7O7tu85P3m8/ED+HZnd74zO/ub/zFrCQsJkAAJkAAJkAAJkAAJHCJgkQQJkAAJkAAJkAAJkAAJaAIUhxwLJEACJEACJEACJEAChwlQHHIwkAAJkAAJkAAJkAAJUBxyDJAACZAACZAACZAACQwlQMshRwUJkAAJkAAJkAAJkAAthxwDJEACJEACJEACJEACtBxyDJAACZAACZAACZAACRQhQLcyhwcJkAAJkAAJkAAJkADdyhwDJEACJEACJEACJEACdCtzDJAACZAACZAACZAACdCtzDFAAiRAAiRAAiRAAiQQhgBjDsNQ4jEkQAIkQAIkQAIkUCEEKA4rpKPZTBIgARIgARIgARIIQ4DiMAwlHkMCJEACJEACJEACFUKA4rBCOprNJAESIAESIAESIIEwBCgOw1DiMSRAAiRAAiRAAiRQIQQoDiuko9lMEiABEiABEiABEghDgOIwDCUeQwIkQAIkQAIkQAIVQoDisEI6ms0kARIgARIgARIggTAEKA7DUOIxJEACJEACJEACJFAhBCgOK6Sj2UwSIAESIAESIAESCEOA4jAMJR5DAiRAAiRAAiRAAhVCgOLQ0dH79u27v0L6nc0kARIgARIgARIYwQQKhcLFjY2Nt5eiCRSHg8XhIyIyoxSgWScJkAAJkAAJkAAJJEWgUCicSXGYFM0i9ezbt4/iMAXOvAQJkAAJkAAJkEA8AqNOHHa2treI5FpErJYBNPamgT+rNzV1rDr093jQTM6mODShxnNIgARIgARIgATSJjBixSFEYEFy5wNYpmCfZWcy7U54mWx/X6Gmts75/6xCvtvOVN1vi2zKiL2yqWPNnWkBpzhMizSvQwIkQAIkQAIkEIfAiBOHWhRaYi1Fw2t7e6S2d59iMKa3R/2J/6dLvnbM4b/3N4yXgw3jJTemri9b31BnFQpdhYx1w7SONcviQAxzLsVhGEo8hgRIgARIgARIYLgJjBhx6BSFVf0HZezubhnftc2YH0TjgQkTpXfKNElDJFIcGncVTyQBEiABEiABEkiRwIgQh52tCxbaYt0BV/G4XTvr4ohCN1unSLTFXloqKyLFYYqjmpciARIgARIgARIwJlD24lALQ7iKJz68wbihQSfC5bx3+sxcvqZ2y9SO1YlvOUNxGNQD/J0ESIAESIAESKAcCJS1ONTCEC7kxkc3FuWlYwsh8nK1taL/jThEuKGdcYh+FeGcHSfOFVtkxbSO1YuT7CCKwyRpsi4SIAESIAESIIFSEShbcYgYQ1vyG4MshhB0e6bPVAkmgIT4QduyclYhv0qsTLMzi7kq259r3PxIdTGhCHG567jZYoksbupYvSIp8BSHSZFkPSRAAiRAAiRAAqUkULbicFtrG2IM249ev3bQdjQahjNWUEQ2WSLL/MTc4b0PC/aVEIsNXVuLJrPsPXaG9DVO6Gpad09TUvApDpMiyXpIgARIgARIgARKSaAsxWFna9siW2Q5Ygz9rHw75szL5atruizLujSKhU/VbduXV+WyUyavX1vtBVe7l5O0HlIclnIYs24SIAESIAESIIGkCJSlOITVcOzu7oV+cYZw+2bH1Rtb9pTL2s7dNXbPrma/ayRtPaQ4TGrIsh4SIAESIAESIIFSEig7cahjDf2shj1Tpg7sTSj2GXG+cAILopXPXXvkxocbvayTOvZwasdqK4kOoDhMgiLrIAESIAESIAESKDWBMhSHAy7lpo7Vnm3vbG1LLFmkc+78u2sO7G/32iLnSddyPBGqG0FxWOqhzPpJgARIgARIgASSIFB24nBra9vycbu7F3m5e5+YMEng7k3Kmoetcqxs9ja/pBfENeZqaq5IYmNsisMkhivrIAESIAESIAESKDWBshOHnXPndx6xZfMU7G3oLioO8IjGW5ruu/ecJMDofRQnP7BO7YXoLt2zTujrr6+/iuIwCdqsgwRIgARIgARIYCQQKDtxuK21zQY4fCoPf1oi1VUHD1ZDvMFymOQn7oLiG5H4crBhfCIbYtNyOBIeB94jCZAACZAACZBAWYnDw/sRitWiu6Yg9nQ59G9LpMUSe1mcRBR3l8NSWb+jc4rX95opDvmAkAAJkAAJkAAJVBqBshKHwwEflkrEN3q5sbfPmddn19ReEGUfRb820HI4HL3La5IACZAACZAACUQlQHHY2mb7bZuTZGY0xWHUocnjSYAESIAESIAEhoNARYtD/SUWr4SUJ7+xXDWjqWPVpridQ3EYlyDPJwESIAESIAESSINARYvDYl9i0ZttJ7VtDsVhGsOZ1yABEiABEiABEohLoGLFIfZTtEQWpeFSRidRHMYdqjyfBEiABEiABEggDQIVKQ61MGzo2ipeWcpJf1eZ4jCNocxrkAAJkAAJkAAJJEGgosQhtsopSH4JLIbITvb6CkvSn83TnUTLYRLDlXWQAAmQAAmQAAmUmkBFiMOtrQuWZPL5k+yq6rOrsv258Z1bq722rtFJKCJy59SO1WckCZ/iMEmarIsESIAESIAESKBUBEa8OITw05tka0iZQmE2/m5nMu36/0EMjunt8dzPEMfoBBRbJJEvorg7jOKwVEOY9ZIACZAACZAACSRJYMSLw23zFjxWle1vru3tGcRFfyu5ur/fVxDiBLiREWMIq6ElsjiJDa+9OojiMMlhy7pIgARIgARIgARKRWBUiMOG7duavRJL/KBBEB6YMFEOjj+iL1vfUCcimyyxFyf5WT5aDks1ZFkvCZAACZAACZBAKQlUnDjcMWdeLl9TW62hltJa6Ow4Wg5LOYxZNwmQAAmQAAmQQFIEKkocwmK4r6m5N19bW33IYihWodBVyFg3ZKR6ZRJfQvHrGIrDpIYs6yEBEiABEiABEiglgYoSh06QEIoocC/3TpkmmXxub76q6rppHWuWlQI4xWEpqLJOEiABEiABEiCBpAmMCnFYu7+3ubZ33yA2SERBQWJKVX+/+tOv6BhEiESx7S2WZV2adGJK0uLw7rvvlptvvln+/ve/S2dnp+zfv18mTJggT33qU+UFL3iBnH/++XLUUUclPV5YHwmQAAmQAAmQwCgnMOLFYefJp9wsVqbZ2U+2ZTUL/nMU7G84dtfOamxn485s1odBJO6aNTtnZzK9SVsRkxKHe/bskXe9613yu9/9rujQHDdunCxdulTe/e53j/IhzOaRAAmQAAmQAAkkSWDEi8MgGPgqikiupSDW+fgyirImHhKKXhnO2oq4f/KUbslkzkkqgzkJcdjT0yNnnHGG/Pe//5Xq6mp585vfLK9//evlhBNOkPr6eunu7pZ//OMf8tWvflX+/e9/KzQf+9jH5JOf/GQQJv5OAiRAAiRAAiRAAorAqBeH7n6GWLSyBy4s1Iy5yO/byjine9YJfdlx9d1T1645JomxkoQ4hMXwxhtvVEIQLuVnP/vZnrdm27Z85CMfkW9+85tiWZb88pe/lNNPPz2JZrAOEiABEiABEiCBUU6g4sSh7s/O1rZFtsjy4G8sJ7MxdlxxuHHjRjnllFOg5uVrX/uashoWKzjurLPOklWrVikR+dvf/vbw4bfeequ85S1v8Twd8YsQnzfccIN89KMflTe96U3qetddd518//vfly1btsj48ePluc99rlx66aUqxtFd/vSnP8k3vvENueeeewRu8Lq6Onna054m5557rrztbW+TqqqqIfeyYMEC+fOf/zykrssvv1w+97nPyVvf+lZ1D7roNrzoRS9SQtlZ8vm8PPOZz5QHH3xwUNthRb3++uvl/e9/v3zmM58ZdM4f//hHec1rXqOssP/85z8H/Xb//ffLV77yFbnrrrtkx44dis+cOXMUwze84Q1D7lnfW5Q2mZyjLxyFtz5n79698uUvf1luu+02wdg6cODAkHZ873vfk1e96lVFx5nXWMKCpLGxUVpaWuTlL3+5XHDBBYqZu+/0vx944AFpbh4UBaJ++tKXvqTGGMqsWbPUeHKWqP2iz0U9sK7Dyg5r+6RJk+TFL36xfPzjH5ejjz5aHXbRRRfJd7/73aJtx4/vfOc75fOf/7xEHY9R69c3Ytrmhx9+WE499dSi7UF7zz77bHVM0Hh0VxR0vN9zjHpWr16t5hjEUaM/xo4dK8cff7x6Ht/+9rer+cOrlLIf/Z7dwAHhOOCHP/yhGvsLFy5UC3RdMMe2t7cLPEF33HGHzJs3T/0UlYPJHF1s7ne2TT/7L3vZy+Svf/2rejbwn1fBnIq5FW36wx/+cPiQMP3jrC9K+03mnSh9x2Mr0HLo7PTO1gULbbHu8LMg4pN6+yc3dUmm5rS429zEFYfXXnutLFmyRL1E77vvvkECy28g33777fLa175W/fyf//xHmpqaBk38XudpcbhixQr5wAc+IK985SvVeZiI3OUpT3mKmtzw4tbl61//ulxyySW+zxZePs6XrulLpdjLePny5XLhhReqe3AKYxNx+LOf/UwJgP5DCU7uhqE93/72tyWTyRz+yaRNJufgglF545x9+/Ypcf/II48UnQNNxaG70ra2NoH4hmhE0W3FS7+vr0+uvvpq9RJ1l+c973lqrB88eHCIODTpF9T/4x//WF0rl8sNud4RRxyhFigYz1HFW9TxGLV+3Kxpm3EuXtpa+Pl1+nCIQzyrF198sVr0ehWItF//+teCGGpnKXU/llIcQvTieXAKLhMOJnN0VHH4k5/8RAn0GTNmyNq1az376IUvfKFaUGMBjUTIKM+ZrjBq+8O0wz3vFJ3s+OMQAhVrOdQkYEG0sv3XH71+7ZDlKeIPu2fN7svX1FwVd4ubuOIQFipY/2CtgtUjTIGggZjECxgTCSYl58u52ASoV72YFCAmYL17znOeIxCEd955p7znPe+RXbt2yUtf+lLl6taiA5ZEvMwxSXz4wx9WwnLnzp3KxQ2Bi/KXv/xFWUHD3EtUyyGytltbW5WYg9UyjjiElXT+/PnyxBNPqBcrBCcsGqgXFrdPf/rTavUPC9yiRSqc1bhNJuIQ/RKVN27wi1/8okpWQtzqVVddpRYAyGzXAheibM2aNRJFHDrHEl70sAD96Ec/UoxQILpwjLPPYVFBtj0mcXeC1datW+XEE09UYw6WC6fl0LRfNm3aJM94xjNUf77vfe9TYxjtxsIJCwfcC6w4sBC7S7GFhbNNbkt2sfHovEZQ/aZt1tfQVqZnPetZauw6i+7vtMUhYqdPO+00yWazykL9oQ99SPXz7t27BdZweC7QV3juMA/okkY/lkocfutb31LtxDjDM1FTU6NiyE04mMzRQfOM+9nHuwN98vjjj8vvf/97dZ/Oop9TLPRgnYZXKWr/mLTfqx1B806YdyaPeZIAxWFre4st+Y2Nj270/AYzYg/76xtumtaxenGcgRNXHCJm8N5775Vly5aplXbYgpch3KtXXnmlvPe97w0lXnCQnnjwd6zqtAVSX1evKGtra+XRRx9VK/u//e1vKpMabl24Cp3WNJyHiWX9+vXKDQdrnPOlGsUFW+xlfMUVV8g111yjRMlll10WSxzCpQnXJlbGP/3pT4cghyhGe08++WQlLHQJmoC9BK/JOSa8cY+LFy9W7XFbcfX9xxWHuh7Evk6ePFktFrzEIRYWEPEQAnhB4Fi3mPnsZz8rn/jEJwaJQ9N+0WMDWz3BCucsWOigH/Fyg8X92GOPHfR7kHjzsxwWG4/OCwTVb9pmfQ0ILQhELNpg4XGW4RKH8DDA8g2hhAWnM9wE96et4kceeaT873//U4sZlDT6sRTiEHMfWGN+xAIZoSkophxM5uigecbr2cciH4t7r7Gj++h1r3ud8qCY9I9J+4u1w2/eCfvO5HEDBCpeHAJC59z5d9ft3d0Ogeguh1zLq5rW3TN4yRRxBMUVh5is8AJ1Cqswt6Afdrxgtbs3aIJAvXriQawYrBbuibu3t1emTp2qbgETe1A8E46D1RPXdgrcoHuJYjnctm2bskgioxuuQ8S7xbEcwvXa0dGh3OBeLjlYNY455hglcCCQEWeHYtImk3OC+t+LN86B1QxWQeeE7iUWTC2HmJxh/UGMKkQ6RBfGCKwkTj6IiX3FK16hLHiwKiMeVRfEACK+Di5FWA+dlkPTfsFYWLdu3SD3VxBD/XuQePMSh0Hj0XntoPpN26yvgfEL1zIWTHBpe/V32pZD9CtclX5hBbA+z5w5U90qYqdhSUZJox+TFIdY2EPQwvsDSxsWPHgGdTHlYDJHB80zXuIQzwyYw2sE66AzBhQLrX/961/yi1/8Qs27Jv1j0n6vdgTNO2GfdR43QIDiUES2ti5YUrt//yWTHnpwiGu5v2G87J55fFfTunsGAvYMS1xxiAcPAb542WIlF7bAZQe3Gaxpes/DoAkCdeuJB2ILq1yvAnEIkYj4H7zMUfBvvGRgDYJgQgIHxBNivLBiRoFL84Mf/KD6e5jYERwXJiEF7UNyCuJfHnvsMeUudYpDiNIvfOELKpkHAfDO4pWQgoQKiJwwBbGXcEGbtsmUQ1TeuD+s8MF/zJgxSiideeaZagN1XUwsh16MYIVDvBKuhXg+XZxCChYJuMbxgsALBgVhCBCDEK8QMgh0d4pD035BiAVc8b/61a8iZ+8HiTcvcRg0Hp3Mguo3bbO+Bp5jWN9g7YbF1lmKWQ7d/YrF4nHHHafcwBD1SB4xHfOwziIxCuxwD15FH3PLLbeocYqSRj+GbXexucFp2dPHeVmtTTmYzNFBc7/fs68FnHMBAaMBrJ/Tpk1TCzntKYraPybtLzZf+s07YeZxHvMkgbIWhwN7FKLkWkSsFhF7U1L7DjoHAcRhVTZ7iVfcIcThruNmiyVVM+IkpcQVh4hpgyvMzxXoNaghyvDgwq3nfCkETRCoS088mBR+85vfeD4zyEBGAgssRBBi+DusQch+LVZKIQ6xuoV15R3veIeKj4RYc4vDlStXqkxlCBXwgHCGWIBFFv+GpcyZrYx4NLALU5wrZxOhZ3KOCW+0BXFwEM0QC8VKFMuhXz2IOUXgvVdMpo7Pe/WrX60WILgfuBB1QhFiFmE5cotD037R58GChjqjlCDx5haHYcaj8/pB9Zu2GdfAPIAsbCzOsMB0JpDh9yji0HnPCBNB/CJEgcn4DdMfeB5hbdNzDK4f5jy/vg3iHKYdznaHFYc69hqLMFhLndn7YdrjxcFkjg6a+/3EoV5QOsUtFth4trFtmt5VwKR/TNof1E9e806U553HlpnlEO5ddIqdyfjN3HdO7Vg9YLtOsGxtbVtene0/b/L6tQNBLY5SLuJQB5RjctmwYYPv9g7Oe9fWMGSJIkgYL16UoAkCx+iJp5h7ZcqUKWoLFCTKQGzALQjLHSY+TBbPf/7z1UsJ8YhwS+N3CFwvcWgacwiLJSyXcE8iJhMTLxh5iUMEVZ900kkquNqvOMWhttYgvhKiN2wJ4ptUzKEJb90GWHRhTcZLF+5xrxJFHDr7DyIEMXwQDgi+hzhBv+PF4hx/WhziOnCzYUsMbJ0EqxTciFhk4D8/y2HUfpk+fbpKJrrpppvkJS95SdjuVMeFFRVRxqPzBoLqNx2LuAYyvpGIAncgXN06dk9fP2zMIaz/XV1daswghhlF94HJmNf9UcxyiLANPK8///nP1XyCkkY/OsdzsXYXG0TurWyw+wMSA+H50YlazvZE5WAyRwf1k584xCIaiwo8yw899JDa/gn9ge1nEHqj3f8m/WMyDrzaETTvRHrgeXB5uZU7587vrDmwfwq+k4xvIzu/i6y3lYnr3vXq822tbXfU9vYsnPjwhiE/l4s43L59uzLh4+EMk5SC+Au8qLCXG4QNJnFdgiYIpziEoISw1NuQ6DrgbsULCwWZrcjihXsQLsHvfOc7cs455wxhqWOFkhSHsDq98Y1vVNdzxvJ4iUPcEAQkJme4QeASQzwc+EBQIrnEKQ71RIk9EWFxDFuC+CYlDk14O9sA1z8SjTCxI0NXWzNM3Mp+4l5v3I4kGCT3eIlDjCW4KtEPyOaEmwmuT4hGJDa5xaFpvyA7Gl8O8oq7C+rbIPGm+zzqeNTXDarftM2oX4tvhD3guXCXsOLQeZ5+lnWYi8mY10l2zmQ55zUgRDGvoKDfMEZQ0uhHv/HsbncUcQgLqN6lAe3Re3uactDiMMocHdRPxZ59JBFiYYX9ZiEMMXe69zY06R+T9ge1w2veCXrG+ftgAmXlVoblsObA/nYvkYZtZXacOFcssc9I2rXcOffUnXV790zySkh5YsIk2XvsDJnasXpgkzbDEtetjMvqjEPEimEF6o4d0rcGYYjkE1hiYCWACNCTkvPlHGYrGxzvjPfR10DsCeLBILAQW4h70qt8WIxgqXAWrPwhELDdQJTkmKCEFHw+ECtXiGasYpE9jeInDv26zyvmUMcoYjsfCGCdUKHrgJUSGXywdsG1okvQxJWUODThre8RfYaQAVh+MT7mzp17+P6TFIfIkIelCdsoYcw6x59z2xdYCxErihhE8NSxTV7i0LRfIGTwYkNiAzK9nRY0jB8svmB9wHh3J1gFiTfd56bjMah+0zaDt85O99r8Hb+biEOIAvSNFtomY/5Tn/qU2gYK1nwsTtxJb4gPRrvhoUDctF6gptGPfnOju91RxCGOhRsW7lhneJApB2dMY9g5Oqifij372JEBBgeE7yAGHn3j3NtQs4jaPybtD2qH17xj+Oqu2NPKSxy2LlhoZbO3ecX+oYcGtpWpj73noLu3t7W22X5b2ShxeEzLlrif0UtCHML9B+sKrF+YKGEtQ3IFXuwNDQ3KagdLISYf/TUJr0zAoAcLfPTEA5M/9rrCRI2JEcG+yDxFNjAsPs6MV+1mwMQBKxESVhC0DLcv4sggZmFVxNdLsJUKBCWyUZFVa+pWRoYwgtqdMUlJiUMkteC+wP3pT3+6imWEsEASCAQVRC7csxDtmODSFocmvCGI0J/Yngfi1iv7Pa44xAIAfYLtazBJgx/2U0QCg5841PGgEIn6qy0Y017i0LRf4KJGnCmEIL78AEszYpMQ64gXHa6Lf+OabqESJN70M2U6HoPqN2kz+hmLGjBFm3X4h3v+CysOtXsV1l29Zym2/cF2WUFziteCCB4JPFe4T9wjFrRYiCFLGfeKZwoxv25PSRr96OVW9mp3VHGItsHiphdluI4pB5M5Oqifgp59GBnAH+8FWHb13oZODlH7x6T9Xu0ImndwjzBaIMwCYwvzNos/gTIThwN7DsJyWNvbM+SuIdQeb56eyBdLdOVIRrHEWjr5gXXKje0uSEY52DB+xXDvc6jvC8IEL1xY4ooVbDuAmDK4XN0laIJwikOICLj5IOrcBXEnSCSABQsFn4g677zzhhwHQQLxhhcuxKQusA7htzjiEHVBbLo3UU7Ccoi6ESuHJBds1OtV8GJEu3XWplP8RBG8QX3i9XI14Q2LBYQ9XizY6gd/+omFKDGHxcYi9rFDEog7s9VpOdSuZYwHuA11GISXODTtF5yHNsGCBuu6u2CxgoWMV+ZskHhzBsibjMeg+k3aDEsoRCUKNobHZuJexTQhBSEJWPSZjnmch6QjzGd6JwP3/cFShTHqjpNMox/9xrSz3cXGvd/n8xCmgkU7hDE8FqYcdP1R5uigeSZIHOovdeGe/bbCMnnOoo6DoIQU3IN73sH/ozgsNmIH/1ZW4hC3Btdy/Y7O9vFd24a0Aq7lPdNn9mXH1XfHteSpawV8Pm/gmDaxJP73lZOwHDqBYG8pvMjgjkHWKlaiiJtDjA62fIC7U++75wYZNEHgeD3xwAoIIQprJAQeVnmw6CBOBLGDWEE6yw9+8AN1LIKWkRWMlSZcrhBReAEg8QDXx4sYLxYEm8cRh7CgQgi63YBJiUO0DfGJcH/BFQlLIdzLs2fPFrgQkRTidjcH8U3KrYx7i8obn8zDJuoQ9HATeY2RoBeEs7/9JmnEQWFRgcQPBOJ7fVvZ/TURZJej37Cxrl5k+IlDk37R941nB/2JpBeIUjw3cJUhFlXvped+ZoLEm+ZgOh6D6tf3E2Us4hmFZQeLFLj/3Bt76zqjiEM8+2CE76TDXa23LzEZ8/r6sG7q/kAiExLY4GrGwhb/ua24afSju//92m0iDvFVJVgPMfacHxiIysFkjg7qp6BnH7HviMuGFdm5Q4MXh6jPWZT2m8w7FIfhhSGOLDtxWGxbGdywjj20xV4a95N2SIDJ5LJTYDX0KknFG6LupMVhtG6OfrTfqjd6TTyDBEiABEggaQLDMUdjcQLrG5LhELrkTlRMuo2sb/gIlJ04xN6GcC03dG0VL+shUGnRJiKbLLEXR01Q0a7kTLa/78jNj9R5ubBxne1z5vXla2pjfzqP4nD4BjivTAIkQAKjkUDa4hCeH8SGIpQI32fHBvcso5dA2YlDoO5sbVtkZfuvn/TQhjqvOEBtQYSLOV9X15evqr41I/bKYiJxYEPt/ELbti8Xy2ouJj5RP7bO6Z0yLfbm13ro0HI4eh8itowESIAE0iaQhjiEIER87ubNm2XJkiUqvhpb8GArHudn9NJuO69XegJlKg7bW2w7d1cVXL4eG1M7scCK2NM0LZevqa22CoUuWBPtTKbPFtmUKRRm25bVDDGozxm7u1tZJP1EJ47Texsm4bqmOCz9IOYVSIAESKDSCKQhDrE9mN58HHyxVRhi0LENFsvoJlCW4nDAejggEGv39zZ77Xvo7hbEIkLUHWwYP+gniEC9obaf+9h5ghaGIpLo11hoORzdDxJbRwIkQAJpEkhDHOIzkEhwhAUR2b/Y1xLZ+Cyjn0DZisPDAlHyG6uy/bmJD22oLmbtS6KrSiUMcW8jTRwmwZN1kAAJkAAJkAAJjDwGd0rTAAAEDElEQVQCZS0OtUCUQvZGyy7MHrdze6Nfkkoc9LA6IsYQLuokXcnOe6I4jNNDPJcESIAESIAESCAtAmUvDrVALEjufGxWjQzjcbt21iUhEiEKD0yYOJB4gnjFjHVu1MznsB1FcRiWFI8jARIgARIgARIYTgIjQhxqQIhDPCwSc9ley7branv2VY/p7VFfVAlyO2sxiPqemHiUSmJRCSxir4i7Z2JQJ1IcBhHi7yRAAiRAAiRAAuVAYESJQ6dIxLY0BZHTVUZyJtOuf4NlEX+3RCD8xBbJFWpq6/TvsBAOZDPbKzJSvbKpY9WmNDqC4jANyrwGCZAACZAACZBAXAIjUhy6Gz2wh2GuZeD/W+rPgtiHv+uWEWuziK1EYKncxkEdQXEYRIi/kwAJkAAJkAAJlAOBUSEOywFk0D1QHAYR4u8kQAIkQAIkQALlQIDiMKVeoDhMCTQvQwIkQAIkQAIkEIsAxWEsfOFPpjgMz4pHkgAJkAAJkAAJDB8BisOU2FMcpgSalyEBEiABEiABEohFgOIwFr7wJ1MchmfFI0mABEiABEiABIaPAMVhSuwpDlMCzcuQAAmQAAmQAAnEIkBxGAtf+JMpDsOz4pEkQAIkQAIkQALDR4DiMCX2FIcpgeZlSIAESIAESIAEYhGgOIyFL/zJFIfhWfFIEiABEiABEiCB4SNAcZgSe4rDlEDzMiRAAiRAAiRAArEIUBzGwhf+ZIrD8Kx4JAmQAAmQAAmQwPARoDhMiT3FYUqgeRkSIAESIAESIIFYBCgOY+ELfzLFYXhWPJIESIAESIAESGD4CFAcpsSe4jAl0LwMCZAACZAACZBALAIUh7HwhT+Z4jA8Kx5JAiRAAiRAAiQwfAQoDlNiT3GYEmhehgRIgARIgARIIBYBisNY+MKfTHEYnhWPJAESIAESIAESGD4CFIcpsac4TAk0L0MCJEACJEACJBCLAMVhLHzhT6Y4DM+KR5IACZAACZAACQwfAYrDlNhTHKYEmpchARIgARIgARKIRYDiMBa+8CdTHIZnxSNJgARIgARIgASGjwDFYUrsKQ5TAs3LkAAJkAAJkAAJxCJAcRgLX/iTKQ7Ds+KRJEACJEACJEACw0eA4jAl9hSHKYHmZUiABEiABEiABGIRoDiMhS/8yRSH4VnxSBIgARIgARIggeEjQHGYEnuKw5RA8zIkQAIkQAIkQAKxCFAcxsIX/mSKw/CseCQJkAAJkAAJkMDwEaA4TIk9xWFKoHkZEiABEiABEiCBWAQoDmPhC38yxWF4VjySBEiABEiABEhg+AhQHKbEnuIwJdC8DAmQAAmQAAmQQCwCFIex8IU/uaen57LwR/NIEiABEiABEiABEhgeAvl8/q7GxsbbS3H1/wMCRWMZwD2o/gAAAABJRU5ErkJggg==" id="155" name="Google Shape;155;p18"/>
          <p:cNvSpPr/>
          <p:nvPr/>
        </p:nvSpPr>
        <p:spPr>
          <a:xfrm>
            <a:off x="0" y="0"/>
            <a:ext cx="6162675" cy="11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AiQAAABqCAYAAACMPkpFAAAAAXNSR0IArs4c6QAAHa5JREFUeF7tnQmYjdUfx393MLZRyNIQZSnamCwZkSXZkkq2LFmzZydSiSwJWbM+hUohWaLQYguhsQxCJfsysg5mLGOZ//M9Pa//nTv33ve+793v/Z7n8Sj3Xc77Oee853t+y3ktwkICJEACJEACJEACfiZg8fP9eXsSIAESIAESIAESEAoSdgISIAESIAESIAG/E6Ag8XsTsAIkQAIkQAIkQAIUJOwDJEACJEACJEACfidAQeL3JmAFSIAESIAESIAEKEjYB0iABEiABEiABPxOgILE703ACpAACZAACZAACVCQsA+QAAmQAAmQAAn4nQAFid+bgBUgARIgARIgARKgIGEfIAESIAESIAES8DsBChK/NwErQAIkQAIkQAIkQEHCPkACJEACJEACJOB3AhQkfm8CVoAESIAESIAESICChH2ABEiABEiABEjA7wQoSPzeBKwACZAACZAACZAABQn7AAmQAAmQAAmQgN8JUJD4vQlYARIgARIgARIgAQoS9gESIAESIAESIAG/E6Ag8XsTsAIkQAIkQAIkQAIUJOwDJEACJEACJEACfidAQeKkCZKSkvL7vYVYARIgARIgARIIAwIUJE4aOTExcUBERMSoMOgHfEQSIAESIAES8BsBi8UykYKEgsRvHZA3JgESIAESIAEQoCDR6Qe0kHCgkAAJkAAJkID3CVCQUJB4v5fxDiRAAiRAAiSgQ4CChIKEg4QESIAESIAE/E4gIAXJyZhy74tYHnJEJ0JkfXR83Bxf0KPLxheUeQ8SIAESIIFwJxBwggRixCKWIZFJV+y2ze3ISLkVmXlOwfi4tr5oPAoSX1DmPUiABEiABMKdQEAJkoSYctVSxbI257HDkvXCObttc754SbkRlYOCJNx7Lp+fBEiABEggpAgEliApVXZzpqvJsff986dDyBQkIdX/+DAkQAIkQAIkoAgEjCDRXDX59u2WDCk3KEjYQUmABEiABEggjAgEhCDRXDWwjDiKHdHahBaSMOqdfFQSIAESIIGwIRAYgsSOq+Za7jx240goSMKmb/JBSYAESIAEwoiA3wXJyZjysy0ibWxdNRAe9mJJKEjCqHfyUUmABEiABMKGgF8FiSNXTUpUDoHwiI6PS9cQFCRh0zf5oCRAAiRAAmFEwK+C5FTpcscjk5MesLWEQHRAlFCQhFFP5KOSAAmQAAmENQG/CZJTMeXXikg1W9GhWUfQKhQkYd03+fAkQAIkQAJhRMAvgsRZVo1mHaEgCaNeyEclARIgARIIewL+ESSlyiZkupp8v62rBpk1iYWLSKrIHAS60kIS9v2TAEiABEiABMKEgM8FCVw1ETdTYvPv3ZXFlvG/j5e+fjtT5Hx8PC9VZHYoCpLNmzfLwoULZdOmTZKQkCDJycmSO3duKVasmDz//PPSunVryZs3b5h0Pz4mCZAACZAACfxHwKeCRM9VczNb9tPRu7dHJ8SUbxNqguTixYvSqVMnWbVqldO+ly1bNhkyZIh07tyZfZQESIAESIAEwoaATwXJqZjyqfhoHj6eZ120QFaLpFaPjt+2LtQEyZUrV6R69ery999/S8aMGeX111+Xpk2byqOPPirZs2eXc+fOyW+//SaffPKJ7NixQ6EZMGCAvPPOO2HTEfmgJEACJEAC4U3AZ4LEmasmIaa8ihspGB/XFs0RaoIElpF58+Yp8QF3TeXKle32utTUVOnfv7/MnDkTpitZtmyZVK1aNbx7KJ+eBEiABEggLAj4RJBoAsPet2qQVaO5ajTioSRIDh8+LE899ZTcuXNHpkyZoqwjzgqOq1OnjmzZskUJlxUrVqjDe/XqJbNmzdLtlB07dpSxY8fePW779u3K8gILDCwxefLkkbp168rbb78t+fPnV8e9+OKL8uuvv6p/wx97Zdq0acpqExsbK4899pjX6mL0OZcuXSqtWrVKU2WIuZw5c8pDDz0k9evXly5duigxiKIdX7t2bSUOrcvt27flmWeekf3796dhb33MH3/8IZMnT5YNGzbImTNn1HUff/xxVYfXXntNt31sD4iLi1P9ArFFaJ+sWbPKI488Iq+++qq88cYbkiXL/0OtwB/t0L17dxkxYkSaS/3yyy/qHFjdtm7devc37XnLlSsna9asSVe/YcOGyZgxY6Rdu3YyYcKENL8bqZu9drg7nhMS7vLHvxm5rjOgzu5pfd4XX3whr7zyivqn6dOny1tvvSUtWrRQ3PHMX375pZw4cUJy5MghVapUkffee0/FdGnF3T7DMei5MZiYmCiTJk2SlStXCt6tV69eTddFrNvbUf9xZ1zgmqtXr5YZM2YI2hbueIzTEiVKSLNmzaR9+/aSIUMGw+8CnuCDGJKEmNiHUuX2YXuuGi2rRnPV3H2BhVAMyfjx4+X999+XBx54QPbs2eNSR/3555+lYcOGCsdff/0l0dHRpgTJggUL1GR869atdH393nvvVRPUww8/LN98842a/IoUKSK7du2yOy5q1qypJjpMxjt37jQsSFytiycEie0DlC9fXjBhQ6g4m1xmz54tPXv2VKdbi0HteosXLxYIvpSUFLuMGjVqJJ9++qlERES49G7B/Xr37q3Eqr0CEfH9998L4opQfClIjNbNVUFi9LqeFiRz5syRHj16yMsvv6zGFQSKbbnnnntk7dq1amyguNNnXO33HIP/tYKzMXj58mUlGA8dOuR0fHlbkEydOlUGDhzosA54D7iyeHTpJRFmB3ndQgJXTYabKZXz7d2V0Zrt7cjMcuaxUpIqqUMKxm8bav1bKFlIsGqGlQMraFgqXCmY8CBgrl+/LniBYuVrW5xNTjj2yJEjUqFCBbl27Zq8+eab0rVrV5W9A4GDc5HlU7p0abXSx33w8r106ZL8+OOPUrFixTS3O3nypLKKYBXwzz//qJWkdfFkXYw+p72VDiZ4WBu+/vprGTx4sLokxBcmeEeTC7KdYmJilNjAisdWkGAFXbZsWcUTLxwIF1gycCxWa7gPYoWwemvTpo1uMyOeCJxv3rypVu99+/ZVbXDhwgW1+sIqHvfCfWDF8KUgMVM3vRUn6m/muq4IEkfWn+eee062bdsm1hPUV199pUQ6xDcmOFiHnn32WYEIWbdunRon58+fl3r16ik3qzNBotdnOAY9OwbHjRunAv4Rhzdq1CglKvFO0xYA9trbUf/R66+OLIfoM7Ce3bhxQ2VE9uvXTwnbs2fPKlc7FqAo69evV5ZxFmMEvCpI9Fw1KdmjThTYta2QbZVDSZAgBgQWhaFDh6rVsKsFYgKugw8//FC6detmWJAMHz5cRo8erVKJsbK3LnjhPvnkk0pYwBpTuHBhNbAwoDDIYAWxLtqKoEmTJsoCYFQ0GK2LEbHj7MWCmJx8+fKpl4eeINHqCGHxwQcfpBMkMONPnDhRYClatGhROgaYvBArBK4Qe3oFKyxwhSjERGhr4tWY58qVSw4ePKhewr6ykJipm94LHjzMXNdbggTXxWpcs0Rq99EsFZGRkXLs2DFlnXIkYvX6jNF+zzH43zvL0Rhs27atGnuOLBC+ECQbN25U4xzu3X379qWzhmKRsXfvXuU2hzWVxRgBrwkSzVUTdfqk5Dh9Kk2tHLlqtINCSZBg9YaVodEOqg2uQYMG2TUP6lklsMLfvXu3EhcQGXoFx+IcrBRhBbGOXYCo+f333+W7775T2UJGBYnRurgrSCBEYGlAbABebhAJmPQzZcpkd3I5deqUWs3g2bB6RtyJrYUEpuL4+HhlisUL0bbAmlGoUCFlYcFEhhgWZwWrcrjHPvroI3VP2wILT9GiRdU/I54IFipfCRIzdXNFkJi5rrcECWJ/YPWyFYJJSUlSoEABdVv0mTJlypjuM0b7Pceg8zEISy+sXY4WRr4QJHrvUVjCMRaMLkD1rhsuv3tNkMBVkyk5KTbPgf1pNkBz5qoJRUGCSQ6BT5gYsQJytSDuAe4VrBjs7UmiJ0jg8oF5cfny5S5n6mgThvWki5c2gjYLFiwoCOi0Fx/hjbponPSu7Sx2ARYgxMb06dNHEDODYm+1C74IcEWMzPHjx5Up2FaQIEAWIseVgvgDuHecFVilEKCH+uBFaq9ox3z77bdSq1Yt9ZL7+OOPVWA0AjKti15Qq169rYNazdTNFUFi5rreEiQQoDCr2ysQJBAmiP9AALjZPsMxKMoK66kxCOssxnLmzJnVQgtjAptKasWMIDEyLrRj0TfwjoRrFYsPBLdjIYJYPVhOUOBaQl1ZjBHwiiA5GVPufYtYhjjJqtkSvXt72kAFq3qHkoUE8QRwmRgJdELnhgCAqwGuAPizbYveRA3fKs7/6aefVGaMK0Ub8NZuHkx8yLxBOjLcFvaKN+riCUGCa8C/i/prcR22kwtWpbB+dOjQQcUTQEzYEyQaT1c4OrIkWZ/rSvsgYwbxO7D0oE6ff/65yrCBuEK/gGiF6IQFDv+P1aOjLBu9elsLEjN1c0WQmLmutwQJxPcPP/xg9/LIlsAuyhp3d/sMx6BnxiBidrBQgAvTWTES1GpkXOBY9AtkQSLDx1mhINEja/93jwsSZ66aK/cXkKT7C4ptVo1t1UJJkGhphlDyf/75ZxpXiKMm01a7yApBYBziCIwKkgcffFAFXM6fP19eeOEFl3oHJjcEVkIQHThwQKUI16hRQ6Vpwl2huRB8URejgsQ6sBGrFMTJINgUwaJ4HohCCC1tcsHKFyvgl156ScX4wH2CNnIkSDQLCWIM8EJyt2jt48xCAhcQAo2XLFmi2gH//cQTT6i/HRVPpP2aqZsrgsTMdb0lSBwFwuJ+999/v0onRTA6JkCzfYZj0LNjEG0DawSsxhCLcJPaK0YEidF0eKT0wpoKlx8WaBiX2D4BsUZw/+F3vGsoSMy9IT0uSOCqiUy6Us32w3muuGq0RwglQfLvv/8qlwcmRVf8ioh/wGSJfUMw8WECtFf0rBLVqlVTu74iQBOptK4WBGJBxGB/Bgw2xF/AwoJVnqPirbrgfnrX1psItU3pEBCHoFTt+AYNGkjz5s2lcePGMnLkSJWJhOJIkGjmYOz/ASuFu0ULdnYUtHz69GmVxYOCdixevLj6b4gnuP7gPsOeJWgf9BOIKTyrJwSJmbrptQPqbua63hIkEPkQ+xD91gVuOYhPFGTooA3M9hmOwf/IemoMau0EVwmCkbFAQpagtseQGZeNUUGCDBtk1Hz22Wfq3WFbtLghChJzb0iPChI9V01KVI51BeLj0kdF2tQ9lAQJHg0pnLCUwPeJNF57LhgcBzGCTARsfoWsCgw8R6ljehM1YlYgKhAMichwXE8rEEcQSbAkID4BgXtaQYYIBBHcGIh/gYjSC4z1Vl08IUiQoYTVFFKnwV6bXLB1P6w+YAELELIqnAkSLX4D6aKYqBAga11gYUHwMDbcgntLr7z77rsqRRgWD7xUbYMrESuCe2K1jlgi24nT9vp6MSRGXrxm6uaKIDFzXW8JElxXi82xvgdiAyDgIfYQH4Axa7bPcAz+R9ZTYxDXQpvA3QYLFt6PpUqVutt8vhAkmtUS1tdKlSql6Z6wZGLhg20HHCUj6L0Xwv13jwkS7cN59rJqXHXVaI0RaoIEpkWsYrG6xcQCZY3ARAymqKgopbhhEUG8BgJgURxlX2iM9EQAfJyIMcCEi51YYQVAPAX8r5joMKDw/0hds50MIYJwPkzOWKnb23vEeuB4sy5613a0DwkCRpHqi5ch+GPfAuwxoR2PLBgco8UJaM/jyEKCYFdM6rjW008/reJNIPYQ4IYXI15AMCdDfGLi1StYneM62AMG+5BAiELsILsGrgJcAzFArljVcC9PChIzdXNFkJi5rrcECfo22EP4wQKI4Etk1SDjCVYS60wOs32GY9CzYxDthbR7iH97WYu+ECSaCxuLNVhcEQCNwH+4f5FGjsUmrCfY8RkpyhC01otBvfdCuP/uOUFSquzmTFeTY21dNdqH8+xtgOYIfqgJEjwnJi5MjlDRzgrSbuEjhTvBWdGbqHEufKlwL8DyYlswUDCI7GV4aLvL4hxHKXZGBIk7ddF7TmdZNlodsdcHXE5Y9Vofj5eG7deXHQkSXAu+YQS/YjMzewV7x+D7Q7iPKwUbt6FPaJH5tufAUoWNvFx5oXlSkKAeRuvmiiAxc11vCRJMbMj6weRhWxA7hQwcrIZR3OkzHIP/0fXEGIRYxHhAWj7+ti2+ECQY3y1btkx3b4xRLG6wuMM7UyuOtglw5f0Qjsd4RJBorpp8+3ZLhpQbaTiee/jR6zezR21xxVWjnRiKgkR7NuznASEAMz0itmF6hP8fvmqkscHsr7eHBa6lN1Fb3w+uAexlgZUf7gV3DOIQsMK3VxD3glgEpLG5kjHizbroXduRIEGMACYcBPRiq3Dbb9nAUgXxYe2uAgtnggS/I3YDPOEGg0UErpuSJUuqrzcjoM3WlaP3UoH7R2sfBOIiOA5uHAhS/HH1mxieFiSot5G6uSpIjF7XW4IEK1wsDmCVxEQC6w2slYhzgf8fFhStaM9mts9gzHMMujcGIRyxsSREItzK9t6RvhAk6BNz585V/QaB/8h4g0UZblosSLC4QDwa+gwWfbCa2Nu7Se+9EK6/uy1INFdNzmOHBd+rsS7/d9VkKBIdv+WIq5BDWZC4ysCfx2HShX8UAVxwIenFL/izrrw3CRghoG0dj4BTrHYDtXAMBmrLsF7eJOC+INFx1VhE2kbHx80x8hAUJEZoefZYKHzENMBkjW9HYFMjFhIIFQLBIEg4BkOlt/E5jBJwS5B42lWjVZ6CxGgzunc8XoCIMzl69Kj6MjFWjthlEumm1lvIu3cXnk0C/icQqIKEY9D/fYM18D8B04JEc9XY243VrKuGgsQ/HQJpr4ge1wpSYOFfR3odCwmEEoFAFSQcg6HUy/gsZgmYFiSnSpc7Hpmc9ICjrBq93VidVZgWErPNae48bJ+OgFqs0hANj83UkIHCQgKhRiBQBQnHYKj1ND6PGQKmBMnJmPKzLSJt7GXVnHm89K3bmSI3Gsmqsa04BYmZpuQ5JEACJEACJBC8BAwLEmeumvPFS8rNbNlPR+/eHu0OEgoSd+jxXBIgARIgARIIPgKGBYkjV40WNyIi61JFXE7xtYfMIoKPSVSLjo9L9zNET0pUjiOpIusc4Y6Q1M+j47c5/N1IMyUmJg6IiIgYZeQcHksCJEACJEACJGCMgCFBollHbF01+HDexQeLXjd2a+dHW1JTs9jGp+CMxMJF5FbmLA7vdTN7VBYzqcaOakNB4slW5bVIgARIgARIwD4BjwiSQIKbEFNeKEgCqUVYFxIgARIgARLQJ0BBosOIFhL9TsQjSIAESIAESMBdAhQkFCTu9iGeTwIkQAIkQAJuE6AgoSBxuxPxAiRAAiRAAiTgLgFTgsTdm7p6vpMsG6eXYAyJq4R5HAmQAAmQAAkEBgGDgiT2IZFbSMn1arkjUtUiliFOBMk6i6QOdVyJjEeMfF3Y2cMwhsSrTc2LkwAJkAAJkIAiYEiQ+IpZqG2M9tdff8no0aNly5YtcvbsWSlQoIDamr1v375SrFixdFhXr14tM2bMkO3bt8vFixfVB+5KlCghzZo1k/bt20uGDBnSnLN06VJp1aqVlCtXTtasWZPuesOGDZMxY8ZIu3btZMKECXd/T0xMlEmTJsnKlSvl8OHDcvXq1XTnfvHFF+rrv7169ZJZs2bpdoGOHTvK2LFjRatT7dq1ZeHChWnOwxb1eP79+/dL5cqVZcWKFep3M+foVogHkAAJkAAJBAUBChKdZnLXQnLo0CGpWrWqXLp0Kd2dsmbNqibjsmXL3v1t6tSpMnDgQIe1atSoUTphYEaQXL58WapUqSKon7PiDUEye/Zs6dmzp7qtq4LE0TlBMcpYSRIgARIgAV0CFCReFiQtWrSQ5cuXy3PPPaesFIULF5aDBw/Km2++Kdu2bZP69esLPviFApEAi8mNGzekdevW0q9fP4mOjlZWlZkzZ8r48ePVcevXr5ennnrqbs3NCJJx48bJkCFDJGPGjDJq1Ch5+eWXJW/evBIREaGui/qifpogscU0YMAAmTZtmnTv3l1GjBiRjqIja0dycrLExMRISkqKsv64IkicnaPbw3kACZAACZBAUBCgIPGyIIHg2LNnj3K/3HfffXfvNmfOHOnRo0eaCXnjxo3SqVMn9dXdffv23RUH2kkVK1aUvXv3KpcIXCNaMSNI2rZtK4sWLRJ7FhdvCpLhw4cr99XgwYPVV4VdESTOzgmKUcZKkgAJkAAJ6BKgIPGyILG+/M2bN+XChQuyefNmNSEfOXJEpk+fLs2bN9dtKByAOBGIj6FDh0rv3r3dEiSw0MD60aRJE/n000/T3d8bFpJTp04py0716tWlS5cuyjqkJ0j0znEJHA8iARIgARIIeAIUJD4SJLdu3ZLcuXOru1ksFilVqpSalG3FSFJSkooRQWDrsWPH5MyZM8q9gfNhOUGBq6VPnz7pBIleb7MOaoUIwTUyZ84skydPllq1at2tn7csJJ07d1YBrlu3bpXjx48rN5GeINE7R++Z+TsJkAAJkEBwEKAg8YMgwS2LFCkibdq0UTEYiONASUhIkDp16qiMF2fFE4IEcRkQA4hncVY8FUOye/duFUTboUMHFUuzdu1aXUHiyjnBMcxYSxIgARIgAT0CFCQ+EiS4zbVr15TFA9YPuF0Q1AkLAGIqUJDSCwtC9uzZ5b333pMaNWpI/vz5JVu2bCrVF78vXrzYoYXEaNov6oJ7f/nll6pu9oq7gqRu3bqyYMECeemll2Tnzp2ya9cuZYlxJkiMnKPXwfk7CZAACZBAcBCgIPGhILG+FURJgwYNBKm/iJOA4ECGDTJqPvvsM2ncuHG6msGiAauBIwuJUUGCG6AeDRs2lKJFi8qGDRuUGELxVAwJnhFuKTzPyJEjVXYRijNBYuSc4BhmrCUJkAAJkIAeAQoSLwoSbIgGS0dUVFS6vUMQR1GzZk1196NHj0quXLmkUKFCar8SbFRWqVKlNDVbsmSJIDPmzp07MmjQoDR7lZjJssHFEaPy7LPPqg3RIEwQ16IVTwmSpk2bSnx8vIqDiYuLk8jISF1BYuQcvQ7O30mABEiABIKDQEALkqwXzqWjeC13HkkVmVMwPq6tLxC7szEaxEXJkiUF8Rpdu3aVbt26Sb58+QRCBTufYp+P4sWLy44dO9SjwEWDSRtZKBMnTlQ7up44cUK5PLAxWL169ZT1BLucImUXAamIPzEjSK5fv64EEVwotmnEnrSQ5MyZU7AjLNxCCGLVijMLiZFzfNEHeA8SIAESIAHvEwhQQVKumtxJ/dDR49+JsKwqGL/NybdsPAfOHUGCWsybN0/FiaSmpqarFNw08+fPF2yvjrJs2TJp2bJluuMgOjCh43ik6WoF2TjYR8SMIEGGDzZks96YzfrGnrKQ4JoQUKtWrUrzXM4EiZFzPNfSvBIJkAAJkIA/CQSkIPEnENt7uytIcL1169ap1FpskHb+/HnlnomNjVV7iVhvG49j586dK1OmTJEDBw7Ivffeq/bt6N+/v1SoUEGl/SIGAwIE1hFYTWBNMSpIYGXBveEi2rRpk8AiYVs8JUiQ4gzxUaZMGZcFiZFzAqmvsC4kQAIkQALmCVCQ6LDzhCAx3zw8kwRIgARIgATCgwAFCQVJePR0PiUJkAAJkEBAE6AgoSAJ6A7KypEACZAACYQHAQoSCpLw6Ol8ShIgARIggYAmQEFCQRLQHZSVIwESIAESCA8CFCQUJOHR0/mUJEACJEACAU2AgoSCJKA7KCtHAiRAAiQQHgQoSChIwqOn8ylJgARIgAQCmgAFiWuCpENAtyIrRwIkQAIkQAJBTsBisXxvCfJnYPVJgARIgARIgARCgAAFSQg0Ih+BBEiABEiABIKdAAVJsLcg608CJEACJEACIUCAgiQEGpGPQAIkQAIkQALBToCCJNhbkPUnARIgARIggRAgQEESAo3IRyABEiABEiCBYCdAQRLsLcj6kwAJkAAJkEAIEKAgCYFG5COQAAmQAAmQQLAToCAJ9hZk/UmABEiABEggBAhQkIRAI/IRSIAESIAESCDYCVCQBHsLsv4kQAIkQAIkEAIEKEhCoBH5CCRAAiRAAiQQ7AT+B4el7F2J2IwBAAAAAElFTkSuQmCC" id="156" name="Google Shape;156;p18"/>
          <p:cNvSpPr/>
          <p:nvPr/>
        </p:nvSpPr>
        <p:spPr>
          <a:xfrm>
            <a:off x="0" y="0"/>
            <a:ext cx="5219700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AiwAAABqCAYAAACf6QqxAAAAAXNSR0IArs4c6QAAGlpJREFUeF7tnQe47ET5xt/Q6xWlS68iHUFBei/SlN4VRECaUqQJSO9FpOhfuIggKtJ7771KlaoU6aC0S1XY//PmnOCePZtNJtnNxuNvnuc+XO7OTL75zSTz5ptvJpFIEIAABCAAAQhAoOYEoprbh3kQgAAEIAABCEBACBYGAQQgAAEIQAACtSeAYKl9F2EgBCAAAQhAAAIIFsYABCAAAQhAAAK1J4BgqX0XYSAEIAABCEAAAggWxgAEIAABCEAAArUngGCpfRdhIAQgAAEIQAACCBbGAAQgAAEIQAACtSeAYKl9F2EgBCAAAQhAAAIIFsYABCAAAQhAAAK1J4BgqX0XYSAEIAABCEAAAggWxgAEIAABCEAAArUngGCpfRdhIAQgAAEIQAACCBbGAAQgAAEIQAACtSeAYKl9F2EgBCAAAQhAAAIIFsYABCAAAQhAAAK1J/A/LVjGjBkzde17CAMhAAEIQAACI4zAJJNM8lpok/6nBct77703d6PReCwUGvkhAAEIQAACEChMYMtRo0adEVoawYJgCR0z5IcABCAAAQiUIYBgCaWHhyWUGPkhAAEIQAACpQkgWEIRIlhCiZEfAhCAAAQgUJoAgiUUIYIllBj5IQABCEAAAqUJIFhCESJYQomRHwIQgAAEIFCaAIIlFCGCJZQY+SEAAQhAAAKlCSBYQhEiWEKJkR8CEIAABCBQmgCCJRQhgiWUGPkhAAEIQAACpQkgWEIRIlhCiZEfAhCAAAQgUJpA9YKlIW0t6dTSpher4J1ImqxY0YFSCJYy9CgLAQhAAAIQKESgL4Jld0lHFzK3fCEES3mG1AABCEAAAhComkBfBMvBkvatuqWD10Ow9Ak8l4UABCAAAQiUINAXwXKipB1LGF2mKIKlDD3KQgACEIAABPpDoC+C5SxJm/WnvUKw9Ak8l4UABCAAAQiUINAXwXKJpDVLGF2mKIKlDD3KQgACEIAABPpDoC+C5RZJS6W0d9xI+nd/WOS7KruE8nEiFwQgAAEIQKCLBPoiWB6WNF+bRrwfSZN0sXE9qQrB0hOsVAoBCEAAAhDoRKAvguV5STO2serlSJqu7v2FYKl7D2EfBCAAAQiMQAJ9ESzvSBrVBubjkTR33SEjWOreQ9gHAQhAAAIjkEC1gqUhjaWBGJWoDcw7I2nxukPuh2C555579Mc//lG33XabXnnlFb3//vuabLLJNNdcc2nVVVfVd7/7XX3hC1+oO7qe2/fCCy9o3nnn1SyzzKKHHnqo59drvsAHH3ygu+++O77uE088ob/+9a/629/+puuuuy62hwQBCEAAAqUIVC5YfCz+WykmXxVJq5VqTgWFqxQsY8aM0Q9/+ENdfPHFHVv2pS99SaeeeqpWWmmlCgjU9xL9ECyPPPKIjj76aF1++eX617/+NQTO+OOPr/vvv18zzthuBbS+HLEMAhCAQA0JVC5YZpb0bAqIcyJpoxpCGmJSVYLlo48+0sorr6wHH3xQURRpgw020Oabb6755ptPE0wwgZ577jndeOON+sUvfqGXX35Z4447ri666CIttVTaBqy6ky1vX9WC5cwzz9Quu+wSC5VZZ51Viy66qBZccMHY8zXHHHPoy1/+ssYay05FEgQgAAEIlCRQuWBZQNKDKUb/XyRtV7JBPS9elWDZc8899ctf/jIWIp4YV1999bZt+8c//qG11lpLftOfaaaZ9Oc//1njjDNOzznU8QJVCpa77rpLq622mmabbTadeOKJ+uY3v1lHJNgEAQhAYKQQqFywLCPpphR6R0XSnnUnW4VgefPNNzX33HPLXpZ9991Xe+yxR0csTz75pDbaaKNYuOy6665D4lnuvfdenXzyybrzzjvleieccELNOeecWmeddbT11lvH3pok2UOzxRZbaJFFFtENN9ww7JrO/6c//UkHHHBAfJ3WcqussorOPffcIeU+/fRTLb744nr88ce15JJL6oorrhhWb4iNLvzee+/pwAMP1CWXXKJ33nlHX/3qV2NObldzDIuFxOmnnx7H/Uw//fTacsst4yW2dl6PUBscO/SXv/xF9913n6aaaqpcwzbhG8rp7bffjj1pV155pZ599lk5XqY1WdR++9vfzrSjqA1ZFXvp66STTtIdd9wRj7MpppgiFnR77723pp566rj4j3/847g/stI222yjY4455vNsjz76aCwKb731Vr3++uuaeOKJNc8888Rj1eO+Xcpjj8tljfmDDz44XvLbaqut9POf/zy+VBGGVbb9mWee0de+9rWOmN0P66233pD2pN337Soqwi2pJ/Rec7k8/RnKOKsNWeOU3ysnULlgWdv3e0ozfxpJh1WOIPCCVQgWTz477rhj/GB++umnNckkxY6n+c1vfhMvWXz22WdtW+kH1GWXXaaJJpoo14OriGCxDT/60Y/i+tsJllAb3RZ7m26//fYhbbJXycJs2223jb0ensx+9rOfDWu3uR522NBhFmqDl+Askrbffnt5QjvttNP061//Ws8//3zM0stC22233TCvWKeJLo3Tu+++q6WXXjoO4O2UuiFYsvoq7frnnHNOLAT//e/hZz46GNzi10tkoROKr3fBBRfIAuaTTz5pe3lPuubfLELz2tMLwZLGsKq2u03XXHPN52Ikrc/6JVhC7zXbn7c/QxkjWAInv/5nr1ywbCHptynt3iGSTuk/k84WVCFYdthhB5111llaccUV4wd2kfTUU0/FyxSOr/Cb92677RZPGv/85z91/fXXx16bDz/8MBYTnnTzPLxDBYt3M3ny9mTz1ltvDRMsZWx0XM+hhx6qDTfcMK7/vPPOkx+Gntinm246NRoN7bPPPnFMj9t50EEHxd4dC5uHH3449rg4lbHh97//fdxP9ny0SxZGFkhJShMsnTgdd9xxsUfLdh9xxBFae+21NeWUU34+QS+//PKxl6esYMnqq7Qx6Fgqx+6YsdtqEWf77PXzsqaF5QILLBB7R1pTsuy50047xX3Zml588UUtvPDCcd0WJh6r9qJ5LJn5/vvvH3vb7H363ve+FxcPtSdr0grxsIQw7EXbE36/+tWv4vt7iSWWGDY2k/HSD8FS5F4L7c/mMZTFOKvvizx3KdNTApULlp0lnZDSpM0i6eyeNrcLlVchWLxc4+2wfvh7kiqS9tprL51yyinxZHHTTTdp7LHHHlKNf3OeL37xi/EWXE+IWTdwqGA55JBDdNRRR8UTiwVDq4eliI12zVucrLnmmjr77KHDJbHPDbUb396WJHnSs1fEgu3YY4/VD37wg/inIja4vJekXIdFkPvoG9/4RrwUZ4+YPTv2Kow33nixOHLwbbMgbF0S6sTJy1jnn39+PGG3W07plmDJ6qu0MZiUayeuHV/lIPFJJ51U11577bDdUlkTyn777acTTjgh3v1mBq3pD3/4Q9zHvkbicQu1J2vMhwiWEIa9aHvCx2LFosXHHXgprTn1U7AUuddC+xPBUmS2+K8pU7lg2V/SgSl41oyky+qOrgrB4gnNMSc/+clP5Id2kWTPgs8EOfLII2N3fWtynIF3tjg5gNQxM1kP7xDB4mWThRZaSMstt1x8fQuMVsFSxEYvY/lNzQ9iP5Cbk5e3Ntlkk/ifHOsx+eSTD/ndy0RuY7MQLGKD42X8Vm+BYsHiCbM5OcbE//bGG28M4d/Ow5LFyV4Le0+8S8xLH62pG4Ily4ZO4899alHWrj+yxm3WpO2lMO+Sa/YGNNdpETrDDDPEHjYHXPtsolB7ssZ8XsESyrAXbU/YWNx6WcgvCV4mqYtgKXKvhfYngiXrrvuv/r1ywXKspP9Eaw5lt3QkDfcb14xvFYIleeC0Bh+GoPDZHw7W9APZk1q7lOSxx8JbqLMe3iGCxTEcDsD1YWp///vf46WMVsFSxEYv5TiuwwG3yy677JBmObDXyxMWKhYsrSmZJJq9FUVs2H333eOYFQc22nvVLlmk2QNkAeW3Xad2giWLk0WKA5x9potFgfvJ5+4kqRuCJcuGTuMu6Y9LL71UyyzjmPr8KWvSnnnmmWOPWJ7kLf5ePgq1J+mTrGtkBd2GMuxF25M2+EXBXlN7oFp3F3bysLQycAzd7LPPHi8pW+Q7YD9JRbgVuddC+7OIYAlpd9Y44feeEqhcsIyWtFVKk+aPpEeS3xoDp+EuLGllSYtImk0D3xqaWNJ4kj6U9K6kFxyKIOluSddF0pO9RFaFYPEE5YnKMShXX311oeY4juDjjz+O37QWW2yxtnV4ieSll16K4zAsKLolWPzG7bdjL5l4acaTSTvBUsRG7z7xG7WXGCxOmpPXu+eff/54e7e3ebemww8/XP7TvMRQxAbHxnhHTNoyja+bXKt5+adVsOTh5LgICz1PQJ1S0RiWPDZ0um4efmnlsybtpO48N4APV7Q3L9SeIhNvkX5sbUMv2u5r+N7wrizvzvPOGsetNacQwdJczs8ixw0lwc1FuOXpm9ZnUp4yRcdXnja0tjvPWCRPzwhULljOk7RuSnNmiqQXGtKkkraU5HgXi5TQ9Kgkv9KeEUnvhxbOyl+FYPEx/Pau+AwWb+mcdtpps8wa9rsnbQcndvKw2J3ubcEXXnihVlhhhdKCxdtYHdHv7dU+D8ZLUvYGpAmWIjY6HsQnALd7o/fk68ndeXw8fmvyFlvvJHKgrk8Gdipig+NyvLaeR7B4+7O3gjslD8hQTt7K62taWHoZpF0KFSyhNqQNwISfx+y3vvWtoHGaNWknHhbzM8c8KdSeLJHeaUmoDMNetN18LNQdbOvjCrxM1XomU94YFu/4evXVV+MxZ/Ht1NwPRbgVuddC+7N5jGQxbteGrHbnGYPk6RmBygXLdZJWSGmO/dzeReQYl258GOc1SftKGh1JjW4hrEKweMnjK1/5SvzNIAddOvCwU/LblCdPu28d9+JzQeyet2jww8a7jlqTH0beceH0wAMPxGWzHkJZS0Lf+c534iWQ9ddfP946nOyQSRMsRWx0ELGXexw0vNlmmw1plndUebeIH9J+WDefMeOMjnmxOGvelVLEBr/N+9Thr3/96/GOq3bJLvTf/e53QwIfE76hnFy/r7PuuuvGcUfecWN3vVPRJaEiNrRrp5flPH7axUtk3XNZE0rSNu8gcp/lSaH2ZI35ToKlDMNetN18kiMRvDzm+6415RUszeWSOBIHz3s51KkItyL3Wmh/lhUsWe3OMwbJ0zMClQuW+waXedq16P4Ov5Uh4DWVzSPpjTKVJGWrECy+VhId77/7EC17XNolb1veeeed43gJCxV/KNFejSQw1AepeYJr3SWU7HSZZppp4i2o3iac9RDKEiz2XDhI0m5pHw7lXTJOaYKliI2bbrpp7F3xTqozzjhjCBKLlWQbuMWCPT1JMiefz+K4Hi/nOADXqYgNDli2oPSZMObd6na3B8hBt94lY4+OxU3zQz6UkwNKHbDoYF4LFy97JamoYAm1Ie3e8STmA9UctO2Pcza/0Xsc+IA3C2rHSbUeZpY1aXsnlsepPx7prdv2ODYne/AsQj0mLNSdQu3JGvOdBEsZhr1ou9uf7CpL2ypeRLB4SdmHJDaL0iLcitxrof3ZTcHSrt3dmEOoozCBygXL05JmL2xu8YLPOBYmSv+OUe6aqxIsnmDXWGONeLeQk13iFgx+c/JBco498W+eEL1sZG+CzwXx9lInx3N4q61Py3XQnLcU+sHvydY7W/zwcIyLJwUfLtc8oRY96da7NCwIkpiYBGqaYClio9voAEcLLMfH2OvgdngpygLG3heve5uRg13tBfHvbu/o0aNjEfXYY499fvpqERvcLm+ndVCjRZAnVU/GtsnLUt7W7AnWwb/um8QbkjzkQzi5/xxz48m5nXAtKlhCbOh0c5i3GVuceLzas+YlTMfceGw57sH/7wmvVTRnTdoO1vZY9DKYx7L728LIgtDCzbFEXi7zNl73r1OoPUUm3iL92Mqw2233OPGY873uvvA9bs9Ia8orWJKlES+dHn/88XE1zXFjRbgVuddC+7OsYMlqd+6Jgoy9IFC5YLGXY4petCRHnd42sngkvZojb2qWqgSLDfCD2m9KSQxEmlGO2bAr2A/15uTJ3ctBfsNtl7wGb89M8lacJwituZ6bb7453rrcXM7H8F911VVDLpcmWJwp1EYLOQdXWhg0J0+G3kXjpRgvdVngeeux38rd/uS033ZbxUNt8HXtPfE17J1ql3zirQWNbU1SEU7JbqN258643qKCxWVD+ypt/HnseZz6sL7W5N1NFpPtdqplTdquyx4zB2+3fgk7uY4Dr71jrHkHS4g9RSbeIv3YyqXbbbcnywLPyYc13nLLLW27q2jQrV8MfDBj61hOe7lp55kqcr+7TEh/Njc6i3Ge511ru9PuAf69EgKVCxafrz3Ur5veTgfMXiPpksEPJj4vaYyk8QdFzzSS/GnilfzcljT0ZLT29fo892Uiqf0MnoN5lYIlMcdvTg5q9EPIsRleGvAbspcd/C0V31TJ8ktrE1zWE7fPWvEk64nUy0SONfGf5rfePDdwc/2tgsUeBouTVtd/J8Hi+kJsTMSCXcV+e3ecjwWKA2rdLv9xnIfjKuz5sLcn+ZaQJz4LANtZhlNS1rFGji/y+S9+e/SEbfFokeIJPDnnpvUhn5eTPUL2fjk42gejuc9bU1HBkteGHLdEnMVLY8k481ZkL0t6p5hjHuwVaZeyJpSkjL1UrttLTvaoWIT6i9hekvn+978/bKkoxJ4ygqUMw2633fEh/oaQBYSFu7cQt0shgsVeSvfdxhtvHC81NX/+oAi35udZ3mdSUqYX4yvtedep3XnvB/L1hEB1gqUh+YM1eXbt2ANygI/wj6SP8jS7MbDM9NPBoN2xMsrsE0kDYe8FUj8ESwEze1rEwYZ2ySeCpacXC6i8yq81B5hFVghAAAIQKE+gUsHi88lf6mCz/cn+ROuBRbcjNyTvq/R57cNfRf9zYYumOSPp5SL8ECwSgqXIyKEMBCAAAQiUIFCpYPEe2ntSjP1A0nbRwPJPqdSQ5pF0h6RRHSo6JpIGthUEJgQLgiVwyJAdAhCAAATKE6hOsJS3NX8NDWmNwdiX4cEKA9W8LWmaSPo4f60DOREsCJbQMUN+CEAAAhAoTWBkChZjaUjnSlqvA6K1i3h0ECwIltK3HRVAAAIQgEAogREtWLw05A/KpHlZToqkfMdnNmFFsISOMfJDAAIQgAAEShMYuYJl0MvygKSFUjDdHw18VDEoIViCcJEZAhCAAAQg0A0CI16wHCZp7xRS70YFvlmEYOnGuKMOCEAAAhCAQBCBES9YNpB0Tgckk0XSOyHIECwhtMgLAQhAAAIQ6AqBES9YlvW39zqgmj7qfDbMsKIIlq4MPCqBAAQgAAEIhBAY8YLF8SuOY0lLs0TScyHEECwhtMgLAQhAAAIQ6AqBES9Y/OW5Gzqg8lksr4WgRLCE0CIvBCAAAQhAoCsERrxg8TksPo8lLU2Y93tFSQUIlq4MPCqBAAQgAAEIhBAY8YJld0lHpxB5PZKmDqHlvAiWUGLkhwAEIAABCJQmMOIFy2WSVk/BdFskLRWKEMESSoz8EIAABCAAgdIEqhEsDWl6SbNImkHSjIP/9d/957RIOrl0U1oqaEjjSnqzw0cQj4+kXUOvi2AJJUZ+CEAAAhCAQGkClQmWMyVtnmLuQ5G0YOmmDBcsW0o6vUO9a0XSpaHXRbCEEiM/BCAAAQhAoDSBygTLJpLO7mDuKpF0TenmDFbQkMaS9LikOVPq/EDSFJH0Yeg1ESyhxMgPAQhAAAIQKE2gMsEyhaSXNbBM0y49KmmRSPq4dJMGvtR8kKT9OtQ1OpK2LnItBEsRapSBAAQgAAEIlCJQjWCxiQ2p07KQs5waSduUas7AddaWdGGHrzQ3JC0QDXzJOTghWIKRUQACEIAABCBQlkClgmV+SQ9lWHyapJ1Cz0ZJ6mxIO0k6TtI4Ha5zViRtUZQcgqUoOcpBAAIQgAAEChOoTrAMellGS9oqw9wnJO0m6coodphkp4a0qKQDJK2akdu7huaLpFeza22fA8FSlBzlIAABCEAAAoUJVC5YJpX0sKSZc5j8lKSLJN0h6TFJb2vgy8oTSppycEu0j95fWdJiOer7TJJ3Bl2eI29qFgRLGXqUhQAEIAABCBQiUK1gGfSyLCzpOkmTFTK5eKEdIumU4sUHSiJYyhKkPAQgAAEIQCCYQPWCZVC0+CvK10qaPNjk8AKfSto2krwcVTohWEojpAIIQAACEIBAKIH+CJZB0TLH4MFuS4ZaHZD/OUmbRdLtAWU6ZkWwdIsk9UAAAhCAAARyE+ifYBkULZGk7TRwborPaulWel/SsZKOiiT/vWsJwdI1lFQEAQhAAAIQyEugv4IlsbIhjS9p/UHxskRe69vk89kqv5Xkg+EcpNv1hGDpOlIqhAAEIAABCGQRqIdgabayIU0naXmffCtpbg18OHEqSRNLGk/SJxo4Uv8NSS9IelLSvZJujqRns1pc9ncES1mClIcABCAAAQgEE6ifYAluQsUFECwVA+dyEIAABCAAAQnBEjoKECyhxMgPAQhAAAIQKE0AwRKKEMESSoz8EIAABCAAgdIEECyhCBEsocTIDwEIQAACEChNAMESihDBEkqM/BCAAAQgAIHSBBAsoQgHBculoeXIDwEIQAACEIBAYQIHjxo16ozQ0j7sjQQBCEAAAhCAAARqTQDBUuvuwTgIQAACEIAABEwAwcI4gAAEIAABCECg9gQQLLXvIgyEAAQgAAEIQADBwhiAAAQgAAEIQKD2BBAste8iDIQABCAAAQhAAMHCGIAABCAAAQhAoPYEECy17yIMhAAEIAABCEAAwcIYgAAEIAABCECg9gQQLLXvIgyEAAQgAAEIQADBwhiAAAQgAAEIQKD2BBAste8iDIQABCAAAQhAAMHCGIAABCAAAQhAoPYEECy17yIMhAAEIAABCEAAwcIYgAAEIAABCECg9gQQLLXvIgyEAAQgAAEIQOD/AZ6WeYi6PJWfAAAAAElFTkSuQmCC" id="157" name="Google Shape;157;p18"/>
          <p:cNvSpPr/>
          <p:nvPr/>
        </p:nvSpPr>
        <p:spPr>
          <a:xfrm>
            <a:off x="0" y="0"/>
            <a:ext cx="5295900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AEEAAABqCAYAAADjnDywAAAAAXNSR0IArs4c6QAABwhJREFUeF7tnHeoXUUQxn9j72JFxW6MBaNorGDvGktEERsaiBqjxoaKBcsfih1sWLGjIhas2FuCNSrYSzQRGyqxYm8rn7sJ15ez59y7Z2+ewg48Ho97dnb2u7uzM9/MeUYRrGBAAUGboOyEAoJ3BmUnFBDKTph+MZbjUI5DOQ7lOHRGysUnFJ9QfELxCcUnDOAPimMsjrE4xuIYi2MsjnFGarncDuV2KLdDuR0G5XZwMAewKbANMAwYCiwMzA/8BnwPfA28BbwOPA1MMPir31WyvjtGB8sBRwCjgQV7XNCXwC3A2QZf9Di268f7BoKDuYGTgOOAObu2qPrBH4Gz9NOPndEXEBysCNwdtn3L9f9r+APAvgbf5VSaHQQH6wCPhvOe09Zpup4HtjD4JZfyrCA4WAN4Clgkl4ERPbcZ7JVrjmwgOO/0XsEfhTp5NTi7CcC74VaYB1gKWBfYHdgJmK1Bj46FnGZryQnCHWEBMaM+BMYZ3N9ktYOVgUuBbWue/QRYxeCnJn1Nn2cBwcEI6hf3MLCn+VigK3EwC3ARcHjNgOMMzu9KYc1DrUFwftu+A6wUmecxYIT5gKgnCUBo5+wQGfimeT/USnKAcABwfcSKj4E1Db5NtdLBCsDbNbHGcPO+KFlygPAmsHrEgh0NHky2Lgx0cBOwX/hzKvBax8/DBp+1maMVCA42VnwfOwbm84TW4mAI3lm+2nbBVca0BeEq4KDIKrczeKQ1AjNBQTIIDmYFlOAoExwoU6w5XpgJy+tuijYgbAQ8G5nmHIMTujNh8J9qA8LpwGmRJWxung/4X0gbEJQkbV2xSiU2C6bEBYOFWBsQxAItVGH4iwYbDNaCUuZNAiHwBR9EJrzKYEyKMYM1JhWEHQERHFVyvMF5VR84WBzYDtgMWA0fDYpjFAv1M/ANMEXxADAeeMjgh36DkwqCkppLIsYpUbq98zMHmwNHhxRZiVG3ImCk61wDRaZ9kVQQLgCOiVi0qYUo0sHSAayRLa0X43wlcEIvmWi3c6aCcCtxZmeYwRshpL4TfwRyySRgpHlaPpukgqBwOJYXLAssAyiF1lnPLV+JbGmbOXYalQrCy3hCtUqG1xCt4h/FDyjSFNOkBc0XdouSJNFquwBLNiCnGsR6BkrVW0sqCO/XkCjPAQqpO+U+QLeGyJdacb5GcRRwcrg5Ys8LyE1y1CFSQdA3IKfXJH8CYwyuaXpw4OfOl+l0pHS0YiLOUlxkK0kFQduxyeE5YJTBjakWOpB/eQFYIqJDWeyKBqpQJUsqCLGQudOQyw0OTbYsDHTeR9xTo2eswRVt5kkFQRRXXYFFDm+o+Spza3FwL7BzRNErBnLGyZIKgji9Og9+kXnnlkUcbE89V7mcwUepk6WCoPh++ZpJVSvUdZhFAvUuZ6wqVZWMNrg2dbJUEMT2qtGiSv4A5jLQzZBNnM8h9ogovMJgbOpkqSA8iU+KquRzaw52erbXwfHAOZGBTxls0bPSMCAVhLpv5TWDtVINio1zsBtwV+TzyRavgDWakgrChcCREe0TDdZvnLnHBxxsCTweGfaNVbPeXc2SCoJ6kFQsrZJJ5qO9rBKaP5SzVMkv1iJZSwWhjlmaarBYVgQABxsCykuq5CeDeVPnTAVBeUMsgxMBIrY5Ky3WECt8ZbDoTAVBkznfUhfLH7LXHRzsA9wcWeh7BqsMBgiK5xXXV0mW5olOxc638MWqWk8YbDUYIBwWWmqq5h5vnlHOJg6eUNdaROFlBrInSZJ8QjgO6kwRuVIlSqOHGExOsmrAIOedno5fzPkdmMJZTJsmGYQAxMTQcVa1VrXinpgJhAOBq2t0CfBYMajRhLYg1NUfVDNY3TyXmCzO/8uTl2o4zVZOUYa1BWEBfAoba9y+12DXZAT8LVTne6T6FIMz2szRCoRwJM4MjdwxO9SUrUbvniV0yCpAEiNdJb+K8DX4tGflHQNygKDKtFjkOs7xVOAM++eL7U4crI1v96kLglrdClkc4zQlDvYHbmhYnphjEa+135qDucLrAXKqdcUbUXyrGeh3K2m9EzqAUJ/x3g3WaPuqhKfXANR7qGtPb8SITdaVq+BLKXNT8UXTzFD4TUUiJwi6w1VOj1WmUm2sGpe1JyobCMFJqpNN217nuV9yqcG4nMqzghCAUNPFdQ0d7ylr+B041uDilMF1Y7KD0OEjRgVOsKlS1c2aVHc8xPxbctmlbyCEXaFg6mB8wFNH0VctTGy1jtaFBg9lX3mHwr6C0LErNI8cpl7i0O9Vw42gIGj2Af1K6mh/RjFCP18D7AR1poDQz28xh+4CQtsEKse38F/QUXZC2Ql+H5adUEAoO2G6Ty7HoRyHchzKcSi5w4AwtTjG4hiLYyyOsTjG4hhnZDDK7VBuh3I7TD8XfwN9K1x6NFlM/wAAAABJRU5ErkJggg==" id="158" name="Google Shape;158;p18"/>
          <p:cNvSpPr/>
          <p:nvPr/>
        </p:nvSpPr>
        <p:spPr>
          <a:xfrm>
            <a:off x="0" y="0"/>
            <a:ext cx="609600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Ad8AAABfCAYAAACpx800AAAAAXNSR0IArs4c6QAAIABJREFUeF7tnQeQJkUVx98dUSRHQXJGpECQLBxKkHggcARByZJzEBCQKJIEyVlyOHJGQXLOQUSS5HCSziMjoPXrqt6anZ1vuuftt9/unv+uuirYb3pm+tdv+t/v9euZIaNHjx5hKiIgAiIgAiIgAh0hMM4444wagvgOHTp0ZEeuqIuIgAiIgAiIwP85gSFDhgyT+P6fG4GaLwIiIAIi0FkCEt/O8tbVREAEREAERMAkvjICERABERABEegwAYlvh4HrciIgAiIgAiIg8ZUNiIAIiIAIiECHCUh8OwxclxMBERABERABia9sQAREQAREQAQ6TEDi22HgupwIiIAIiIAISHxlAyIgAiIgAiLQYQIS3w4D1+VEQAREQAREQOIrGxABERABERCBDhOQ+HYYuC4nAiIgAiIgAo3F99///rfNNNNMjcmdffbZtu666zaupwoiIAIiIAIiMLYRkPiObT2q9oiACIiACAx4Ar0S3wceeMC+973v1TZy3nnntbfeesvk+Q54W9ANioAIiIAIdIiAxLdDoHUZERABERABEYgE+lV8H374YTvppJPs/vvvt/fee8++9a1v2dxzz21rr722bbnlljbhhBN29dTVV19tv/zlL+2HP/yh3XbbbT168JBDDrGjjjrKNt98czvuuON61PvpT39ql112Wbd6X3/9tS211FL27LPP2o9+9CO78cYb7YQTTrDf/OY39uMf/9i45pAhQ0Kdzz//3Kaddtrw3y+//LJNNdVUXef6xS9+Yddcc43ttddett9++3X9/W9/+1s43913323/+te/7Nvf/rbNP//8oR0bbLBBt3vpVPuKF21yfzmPzKOPPmonnnii3XfffaE/p556altllVVsn332semmm67HKf7617/aaaedZtT78MMPQ3/PM888tuGGG9oWW2xh44wzTo9+jH/4+9//bjPOOGOPc/7xj3+0/fffP/x9rrnmCuculyZ2F+s2qZPqS2x75MiRduCBB9puu+3W4/6a9kvqelXPxoUXXmjbbrutLbfccnbttdd23cPbb79tSyyxhH300Ud2++23B1vHXnOfn5SdxHtt9/k6aRe77LJLiOSlyq9+9Ss7+uijwzjiYRjrFa/DeDT55JPbrLPOamussUboQ8aVYmnyXFEvZT9V9trbNrWr/1N9MJB/7zfx/dOf/mS77rqrffPNN5V8ENnrr7/eJppoovB7ykA84ss97LzzzuH8UXz/+9//BvHHgHlweIAorcT3kksuCccsvvjidvPNN3cJxpVXXhn+/uWXX1a2j+SzM88804YOHdrR9sWbaXp/KSO+9NJLw0Dw1Vdf9Th0sskmCxMmxDCWk08+2fbee++Wp4VPcYCL/Y9A0xdHHHFEuF65/OQnP7Gnn37avvjii0rxbWp3nL9pnZSt1omvp19S12sivtj+rbfeGiZM/KsbZKuen5Sd9NX5OmkX7RTfOoZV4lvmu+iii4b+ik5C0+cqZ2xtKr45baoSX489pextIP/eL+L7/PPP25JLLmn/+c9/bK211rLdd989DJQffPBBED08yM8++ywIIwNHjoE0Fd9PPvnEFlpooSCOeF1RfLkWXioeMbP/e+65J9xblfi+8cYbwUvA8PH2YhY4f19kkUVCGxAR2oFHz3VuuukmO+CAA8K5jz/+eNt000073j7P/dUZ8SuvvBImH7R3hx12sO22286mmWYae+655+zXv/613XvvvbbggguGCABlzJgxNscccwSB3GSTTWyPPfaw6aef3t599107/fTT7dhjjw3H3XnnnfaDH/ygGx88Nc7HoMNkp1jefPPNkIOwzDLL2F133dVDfD1256mTEsNW4uvtl9T1csX3jDPOCM8ifcVkabzxxmspvnXPT52ttBLf3p6v03ZRbCM2fsopp9iOO+5ohx12WI/me9tc1a84K0SVLrroojCOUOgrnBXPc5UztjYR31Q/elkMZBH13lu/iC8eDzM0HvI77rijW3iRhsTZ2xRTTGEvvfSSjTvuuG33fA899FA78sgjgwEffPDB3cSXeyDk9rOf/cwWWGCBMLPEIy6GnfHmVl999SC6559/vq255ppdfUDYk/DniiuuaFdccUWPvrn44ott6623DudGSHIegKaTi7r2ee6vzsDitVZYYQXDcyuW999/P7RzkkkmsVtuucVmnnnmMKGh/YT9CR9H7z/WY2L2zDPPdIs8xId2tdVWCxMmJmkIY+wT6p566qlh4va73/3O9t133x7i67E7T52UGLYSX2+/pK6XI77wJmpAnzDpYXmkaJdlTyX1/LSyl1aDb2/P12m7aIf4ptpc169xPGICG8XX81zljD1NxDe3Te2yJ6/wDYR6/SK+eCZPPvlky9AhM7vZZ5898IkZ1Z4BptXgQfY1HhXruoQuWTsper6xYwg7I8ysWx5zzDFdmd2PPfaYYWQIDWt2rN0Vy7LLLmtPPPFEywxvPES8ZETktddeC2s4nWyf5/7qjBV2Tz31VFjfxpPtbWF9DB4HHXRQWJoo9uPKK69sw4cPD941HjJrw7HQT6yXslyBjZXXfD1256mT6stW4uvtl9T16sR32LBhwZbJQSBywMSF6EUsVWKZ+/xU2UFfna/TdtFb8c1hWNWviC4RQib8OA5MbHFgiFKkStVz1U7xbdKmovjm1Eu1bTD+3i/ii/czevToMMAy264q8ZjLL7/cVlpppS5xSkHOSbjaZpttQvLVgw8+aK+//nrwWqvEl1Az4WLutaqwzvTiiy/apJNO2u1nkiF4QHIKHjYh6pz1Hc7XjvZ57q+uLSQ+EfK67rrrjME8p3z88cdhcoIHywSEUD+TEdaM8b4oxYSk4qBNaJqwNcJIohuFkDViu9566xlrciwHlMXXY3eeOikxbCW+3n7x2E5MuCr2VVXkokosc5+fXPFt1/k6aRe9Fd+cNtf1K5Ek7IjJP1G4WJo+V+0U3yZtKopvTr2cMWWwHdMv4st6IOGSv/zlL2GQrCrzzTdfmInHkK5ngCkaVuxsPDQ8jK222ipkRyN+rcQ3Zj6zHokQs2ZLwdgxftboWO8hO7pYYvtyjAHxiJnVzExTJSW+Oe3z3F/dfeX0Z7E+GbV4KmTS1pVW4svEiSUBwqMsS7A8EZM1WAsjalIlvjn3WbY7Tx2v+Hr7xfNsFMU3rrdPOeWUISJVzJ4ti2+OfdX1aV+fr1N20RvxzWWY6lf6jaS4mDfiea7aJb5N2+QZj1Nj42D7vV/Ed5ZZZglCVuf5EpblVZZXXXWVLb/88r0OyxKSJCOXkOXjjz8eBhkGm1biiydHSIf7RCBZhyyu+ZJkhGgyUGF4DJyxRA+G7SSITE5JDdipNd8m7fPcX10bYn+S+b3qqqsmm0uoGAGFHeuc9C9bkchsZ3sRvxPSrxPf8847L4RHSXTZaKONQuIeSxQIOv+qxNdjd546qb5Meb5N7CZn8MxZ891pp53snHPOCclvMZGneO4m9pUjvu0+XxzMO2UXHvFt2uYqOyIqRB4FiZskxxEt4lkhauF5rnLsp27N19umpvWSg8ogPKBfxJfQJAJ4+OGH2/bbb98D2zvvvBPCvRTWV+ecc85eiy8z4p///Oc2YsSIbutarcSXtV7WfAlt3nDDDZXZzuuvv354CEgewouOhVD6I488EjIfyYDMKakBOyW+Tdrnub+6NpBpSj/BjJBvqhAyJkx81llnhf4ol7iGXCe+hPWxCyY3ZOkSHibphsGXJK4q8fXYnadOqi9bia+3X1LXyxFfokwxs5y+jHuo47mb2FeO+Lb7fFF8O2UXHvFt2uZUvzLukLy52WabhQRPz3PVW/H1tqlpvdSYMhh/7xfx5UUUbLP5/ve/H7afFF+mAESSm0i2+c53vhO2q7CVJ2WIKXFCKEmCYqbICxPGH3/80F9V4jtq1KiQif3pp592hcarthqxnxShINmBAQsBoHDvtGG22WYLIlxOhsDrJjEJj23PPfcMdTrZPs/91Rk3nhIvNmGbDxmXZKfHAm8yZ5mxs36/8MILh2QzohpMXJZeeulupybSwWDClgoyluNe4Kq1R7xd1u1Z64NlfIVpK/H12J2nTqovW4mvt19S18sRXzqBECYvvSnusY7nbvL85Ihvu89XXEPshF14xLdpm1P9iuPCshx7s4laeJ6rnLGnzvP1tqlpvcEorql77hfxJWS72GKLBW+SB4UBFqEiy5m3TDHgsSZcle3qfcMVGcUkTpW3BVWJL0kMvACjuFWo1Us2EFEEA2PCA6OQxMV9ktVMO/GKESaSIUgwQlRIMCq+ESv1oKUmF03a57m/OkMizMu+W4SW7VdkzLIexXosfYjI8v+IIhMtwsxMgAjbM2OfYYYZwvo5ywKs3eLB4hWz15qtWhNMMEHIYC6/Jejcc88NkQVsiGtwHxNPPHFLz9djd546qb5sJb7efkldL1d8ef5YamHSiZ1iw/HcTewrR3zbfb6i+HbCLjzi27TNVf3KpJRxjO1FiC9jzO9///uQ/e95rnK2cdaJr7dNTeulhGww/t4v4gsoEmMwnpjZWobHmgBJIdGL8gwwxVkd/81gXn4xQ1l8//nPfwYh4QUgeOV4wJRW4otnzgsmKOzZjfsjWYchqYvzVBXq8Fo/XqmZM/tMiW9u++K9NL2/lHET7kUI2QpRLognwhoz22n3xhtv3OM4+prJEQJN1nIseLT8VhbfGGLkN0LfrJVSWnm+Hrvz1EklypQbXnyZiKdfPM9Gq9dLslTC28OYNLK/vdiWnOcnZSd9db6i+HbKLmJbc1+y0fQZzbEjxicSVxlHPM8VUY6c6xT7FXt99dVXw/PYmza1w55S9jaQf+838QUKIVnCzyTKkERAwg2haNZm+Vf1bl+v50voGqEl7FksZfEl5Im3xd5fBqhY6t7tzGskSTZi/TEKAPXYc0r7CMXi6RJ+5itPeMkkRxTD0Z4BtCjaue0rtr3J/eUY8UMPPdTVnwyAJLSRWU4ST/nrVxdccEEIcb7wwgshe5z1RkLwTEqYkJFMBROEG2+YMHXV+3HJVKcPeTFLFPQ68W1qd7HdHlvNYcYxRfFtajdFG2jybLQSX968hvdL/8GdZxDuHvuqan+083afr/zShk7ZBW3MFd+mbW4limT3s8RFciOJcsXs9KbPVZOdFrE/i+LrbVPTernP0mA6rrH4DqbG6V5FYCATIOmE8G5ZfAfyPeve/n8JyF7b2/cS3/by1NlEIJuABrNsVDpwABCQvba3EyS+7eWps4lANgENZtmodOAAICB7bW8nSHzby1NnE4FsAhrMslHpwAFAQPba3k6Q+LaXp84mAtkENJhlo9KBA4CA7LW9nSDxbS9PnU0EREAEREAEkgQkvklEOkAEREAEREAE2ktA4ttenjqbCIiACIiACCQJSHyTiHSACIiACIiACLSXgMS3vTx1NhEQAREQARFIEpD4JhHpABEQAREQARFoLwGJb3t56mwiIAKDnABfCeLLXEceeaRts802Xa3hoyF85nTo0KH29ttvD/JW6vb7m4DEt797QNcXAREYUAT4fCUfdllnnXXCxyVieeqpp8L3u5dYYonwJSEVEegNAYlvb+iprgiIwFhHgM+A8vlLvvrF96Z5ucSbb75p2267rT3++OPh85h8RUlFBHpDQOLbG3qqKwIiMFYS4BOWhx9+uOEFE2Lme7l89nK33XYzPsOnIgK9JSDx7S1B1RcBERABERCBhgQai2+rDzyXr3veeefZWmutZauvvrrdddddts8++4R/VeWUU04JH6RmLYWPrp999tnJZvAB+6OPPrrrOEJEJ5xwgt19993hw/V8YHr++ecPHwLfYIMNup2v3AY+vj7jjDP2uCYhp/333z/8fa655rJHH300eV/x3E0+bB5P2qQN1KnrC2brxY9s893Y0047LbThww8/tAknnNDmmWce23DDDW2LLbYIH02n7LLLLo34x3sof8ycc3399de21FJL2bPPPhvWym688cZwjar75uPak08+uc0666y2xhprhBBf8f49XFN1yp15yCGH2FFHHWWbb765HXfccfbkk0+G8CMJNvfdd1+wgWLh9+WWW87GG2+8YHfwzCn0wYknnhjO+d5779nUU09tq6yySng+pptuuq5TnHrqqbbXXnvZRhttZCeddFK4p/PPP9/eeOMNm2SSSWzZZZcN9jnHHHP0uGxuf8eKTfskxbbMsnyDTWzdcy2PXRZts4k95/S5jhGBMoE+F9+RI0falltuabPNNlsYzKrKiiuuaA8++GAQT9ZUmorvlVdeaYjxl19+WXn+dddd184888wwiBYfMATo888/tyOOOCIM9uXCwPv000/bF1980efi27QNTcT35JNPtr333rul9cMnMm+n+JKssvPOO4frpsS3fHOLLrqo3XrrrYYoF9vaZFKTGrRT4svvhB75t8wyy9gNN9zQVeWbb74J4Ufsld+33377rNGF9UJs7auvvupx/GSTTWa33XZbl8ifc845ttNOO9maa65p008/vSHG5TLppJPa7bff3m1i0KS/68S3rk9SbOvEt6mte65VJ76t7DIlvnX1sjpfB4lAgYBbfFsNggjWI488YtHzRdzwGFhD+fOf/2xLLrlktw4gkQFvFyF88cUXw4y+WPCI8Yx33HFHO+yww3p0Hl7AIossYp999pkhIgz2c889d/DubrrpJjvggAPso48+suOPP9423XTTbgM5Xsu9995rDPQ333xz5X0x6OK596Xn62lDjiBxzJgxY4JnxARik002sT322CMM5O+++66dfvrpduyxx4Z233nnnWFNq1xS/FsNcp988okttNBCYUJEX1SJb9GGEDO8wIsuuij0GQUh4pictlYN9qlBO0d8EUls+oknngh2iBdKIYqw5557hnYhynGSUDe6vPLKK7b44osHW91hhx1su+22s2mmmcaee+65EPnBFhdccMHgRVMuvPDCINRMXOlHvHLsEcG94447Qv3333/fVlttNbv44otDHW9/V7Gq65MU21bi67F1z7U8dlknvnX2LEURAQ+BPhdfbooBn4GewR/vtljiLH299dYL3mnTwZ+wG+FhvOcrrriiR30Gpa233toWWGCBMLgVHzAGLcSBEN3zzz9v0047bVf9GPJjv9++++7bp+LraUOOIHHMPffcE9pPCJjwevT+Y0OZDD3zzDMhhE/0oCn/VoPcoYceGvZJIqQHH3xwUnzjddlLST8wWRgI4st9/eMf/wiiRxickDE2w6QAcXrggQdslllmyXr2IpMVVljB8P6KBRHFRpl83nLLLTbzzDN3iS/H4XWx9aVYYlRp/PHHt9dee80mmmgid3/XCVxVn3gEkXv32LrnWh67rBPfOnvO6nwdJAIlAh0R37g/jhk73i1ebiwMRA899JBdc801lVmEKc+LdS+8EsKmeL7lgpcx00wzhQGTAYp1xfhgrrzyyjZ8+PDgQeABsvYZC2twrEuR7cjA25eer6cNueKbsnjWxOFx0EEH2a677toW8X3rrbeCF01YFs+NNdyU58sA/8EHH4Q1TQQbIcK7Yz01p6195flGIERO9ttvv7BGjk3BrBhNSXHmdxjwLDABZSKaKtHzRfTxGOO6fKz38ccf2wwzzBD+F1YLL7xw6pQhB6Kqv6sErq5PPILIzXls3XOtKvFN2WUr8c2plwSvA0SgP8SXayJgrPkWRZIBhaSo7373u0Hoyl4Z9VLiS4IOg3ZOYW2MEHXxwcQjJyzL/TEBoBCSRWzxxlkDJRGsqfim7icm9XCcpw05glQcpOGOh88EhIQ0JiOEVPGIKQceeGDYRlEuKf5VgxxvBbrsssvCOv7rr78e1ixz13zx/MgR4F5YA42lKiGoinGRa1UdbIxJIHa38cYbh5cpxJBx3TolXi4Tsvvvvz9ctlWkpa7fSeojLHzdddfZsGHDUibS5fkykWFZoKogvogwa8ncH4X/b9rfdXyr+sTTH15b91zLY5etxDdlz8mO1AEiUEGgI54v1yWkzIBaDLmRwUmGJ2tnMau46eDPmhkhypwSvevyg8kmega3l156yaaYYooQ4mPtmPXH2Wefvc/F19OGXPEl6xkP/+WXX65F1C7xxbPDu9lqq63CGiUTnibiy02yJo1dxDX6YltT/ZwS33J9BlbC45RUhm60YY5lzRcvuEmJ/czbkZjQpUr0fMvJXsV6ZFjTx0QM4Ozt75TAlfskdXy8x2J/8DePrXuuVX7Gc+yySnxz66X6Ur+LQJlAx8SXGT/eIx7XCy+8ELZXLL/88vbwww+HsDEiV1VSnlf0Gln/QmRySvnBJDmMBJiYUMMWKdbyECz+eTzfJlm5njbkii+hdLxQQpdMcGDOdhbWBwlj8jvrj70VX7wuvC/C+GQAE+WYcsopa8W3yAgPnHVPkuR23333YCfcF5O1nLbmhp1JAMT7R3CxGbxe1nQRlzrxHTVqlC222GIhOx4vGK8cz36qqabKMblwDGvDJJ9dcskltuqqqybrRfFtZUucgHcNf/rpp2EbF9EFb39XhXbr+sQTCuZ+PbbuuVas08Qui3bWtF6yM3WACJQIdEx8uS4JPQw87FdEBFjXS70nNSW+MbuaTGgyonNKWXwJW88555xBvM8444yQ7EIyFqJMklJfi6+nDTmCxDGE1Amjn3XWWTZixIgeeOI6ZG/Fl+gBIVyuQZIakxlKnefbSlRIECNRbrPNNgvJdDltzRXfCAARJWRL6B17oA/qxHf99dcPEwPaRuYr9oaniceZW8iuf+yxx0ICGssZqRLFl2gMmdLljGrsFjGjsMOALH9vf6cErtwnqeNbsfTYuudasU4TuyzaWdN6qb7U7yJQJtBR8SXbmBklYUmScUjySSWfpMSXcxxzzDFhOwYDUEzQiQ3FAyO5hS0ihLeLD1hxIz3eLp4Ma8AcG9emOyG+njbkCBLHkGzGNi+EY+mll+7W/1dddVUQODw5Mrqr9gKn+MdBDnEigoHHSjSDDFyv+LJnFlFbe+21jb2uOW1tKr4kTSG+eHdxDbaVYLD8QHiahCbWzeFFKBjbIBRNbkBOIZGMiSdb68hCH3fccbuqwY11aO7n8ssvD9eK4stB/G2llVbqdhlsFBHn1Yd48xNMMIG7v1MCV+6T1PGtWHps3XMtj10W7ayJPef0vY4RgX4VXy5O8gihXEJw77zzTuXe3uJNpgZ/EnrwoBhMCQuyzsjgRtIJAyWiQoIRbwoiW7WV+J577rnBc0aEESruceKJJ+6I5+tpQ44gcUwM7TPZwYtEcEh0I0TM2jYePl4xb6JiqxYDeFEUUvzjIEcW+ejRo7vWHmMf5nq+CBr12V7EQE9/8mk3MtFz2porvni8r776avByr7322q795SRhVZ2Dfehxby77vRFIChMMkq5IRmLSFrOO64YYbIo95Qgtb37DiybcTa4BooTd8f+IOksCUXx5VrhvJplEYbgm2c1kkuP9Frfpefu7SuDq+sQjiLDx2LrnWh67LNpZE3umHhNbXsjDGMNYoyICKQId9Xy5Gbb0/Pa3vw331WpvbxPx5VjWBknw4WskVYXBk4EWD6GV+MbQM8JDeJD1QEonPF9PG3IEiWNoN1m95UI78S4Z5IueW3nLVq74cn4EvPyyEk/CFefiZRMkJpX7rMlaek6iDvs3eYsUpUp8CT8yiStO3iJLIikkXiF4RBFyCksZTPLYxlMuTHyYFBGapUTxReRZCmGSVC7kTpAsSISjN/2dw6rYJx5BjPfufV69fZ9rl8Vnqok9c6zEN8f6dUyRQMfFl8SV+eabL6y1tdrbW7zB1OAfj2WrEvsuCefh6RJ+nnfeeY3wEUkoxXB01TYEzsMaHmLBiz+iYHVKfLl+kzbkii/HXXDBBeHdwCS6kShE9AHhYFJCmJP1WZgw+OMNF7/akuIfWbIeCbvyXtMm4svaJiJDMhKC2K53Oxftia1GeDXcJzkIxSS9svjGrHfWUlkygU+xsPaLJ0skobxPvG6YYV87tkpSH5M+EtNYiuFlNERtYoniS38g7vQhEybWf4nKsF2JtfrySz48/d1KfFv1SW/Et6mte67lscviM9XEniW+ElUPgcbi67lIsQ4CwyyRxBDeFpTzWr7eXlP1RWAwEojiSySGCIaKCIjA2EOgo+KLl8WaKmGyP/zhD+FlCioiIALVBCS+sgwRGHsJ9Ln4Irisb5HkwlovM3je9MOWi+JrJsdexGqZCPgISHx93FRLBAYDgT4XX7JCSUiJhS0orF+xVUNFBESgNQGJr6xDBMZeAn0uvryejf2JeMBkS/KCAbIPVURABOoJSHxlISIw9hLoc/Ede9GpZSIgAiIgAiLgIyDx9XFTLREQAREQARFwE5D4utGpogiIgAiIgAj4CEh8fdxUSwREQAREQATcBCS+bnSqKAIiIAIiIAI+AhJfHzfVEgEREAEREAE3AYmvG50qioAIiIAIiICPgMTXx021REAEREAERMBNQOLrRqeKIiACIiACIuAjIPH1cVMtERABERABEXATkPi60amiCIiACIiACPgISHx93FRLBERABERABNwEJL5udKooAiIgAiIgAj4CEl8fN9USAREQAREQATcBia8bnSqKgAiIgAiIgI+AxNfHTbVEQAREQAREwE1A4utGp4oiIAIiIAIi4CMg8fVxUy0REAEREAERcBOQ+LrRqaIIiIAIiIAI+AhIfH3cVEsEREAEREAE3AQkvm50qigCIiACIiACPgISXx831RIBERABERABNwGJrxudKoqACIiACIiAj4DE18dNtURABERABETATUDi60aniiIgAiIgAiLgIyDx9XFTLREQAREQARFwE5D4utGpogiIgAiIgAj4CEh8fdxUSwREQAREQATcBCS+bnSqKAIiIAIiIAI+AkF8x4wZM9xXXbVEQAREQAREQASaEhgyZMjo/wHkeXb/HClrAAAAAUlEQVQFWFKJZwAAAABJRU5ErkJggg==" id="159" name="Google Shape;159;p18"/>
          <p:cNvSpPr/>
          <p:nvPr/>
        </p:nvSpPr>
        <p:spPr>
          <a:xfrm>
            <a:off x="0" y="0"/>
            <a:ext cx="4552950" cy="895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AEAAAABqCAYAAAAMXleOAAAAAXNSR0IArs4c6QAAAwxJREFUeF7tm89qE1EUxs+dmYwjJlBBtGkXFf9AQdABE6i7+BguhHbpU7Q+hcvqyldwZ3cWEiEWBEGoqZgmQmsXjRAnyVw5QmBIJ+nMhDtO7nyzzeTk3N/5vnPuJDeCcn6JnK+fAAAKyDkBWCDnAkAThAVggZwTgAVyLgBMAVgAFsg5AVgg5wLAFIAFYIGcE4AFci4ATAFY4H9YoONu3PZptD3tsw2Sb8rNxl4auaWugLZb2RYkdkzvD5med2GNXrHEvtwqN+uvtQLAVSd/8FYaxkax26ZS9zh0fT8fPOrLgv1CKwDjqtu9c1r6/o24+tMurQBErXoQhjYAgl7nqnP1o1wLD4CrLmm0S0S1WV4f2VdCrbDQADpupSZJvDcH3nDp6NAKqzov/PT++rDUaVtXf51cEMVCAoha9fPlFeotr/5bNNtCCwDjqhsDr3/96NCZVvWztTv9wbWiI0nu8D5AIwDVTUm0W27WQ3scb2xO760TSflDCHrOO7xjtyq1AiAG3qtbnz85kwTGkueqrzYbL8evaw9g3Oh80zohQzyb3NdrDSDQ6PZWmvWnYb7QEsCNr1+cYKMLSn4SgpYA/ILNPaAlSG5d9iirHQCeApONbta2VzMAlRov9rKqB4FoBSDKA47WPQAAEhCABXTaCicQAEEBUIBGT4OwQAIC6AHoAegB+nwllqAFYB+AJogmiCaIJqjNDyOYAgkIYApgCmAKYApgCuhyQiTBEMDDEMYgxiDGIMagFmOw7Vb5SGzsSxBtzgLgF+x9SdSKF1i2Zh3LmRZrrj9McDfnY7GG5w3jJCukdErddugB6rO1u72RbVtx4vm2bfmm1SgffHwS531879wAplUybiLz3M8n037fLO8DABQAC6TfA/h0+Kz/AM3j7ajv5QPZvlVIvwd0Hj7+EDVJ1ff5hniX+hhUvag04s81BtNIUPVnAIBqwlmPDwVkvUKq84MCVBPOenwoIOsVUp0fFKCacNbjQwFZr5Dq/KAA1YSzHh8KyHqFVOcHBagmnPX4UEDWK6Q6v7+pgjGYTjTZ8gAAAABJRU5ErkJggg==" id="160" name="Google Shape;160;p18"/>
          <p:cNvSpPr/>
          <p:nvPr/>
        </p:nvSpPr>
        <p:spPr>
          <a:xfrm>
            <a:off x="1331494" y="6326189"/>
            <a:ext cx="609600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AEEAAABqCAYAAADjnDywAAAAAXNSR0IArs4c6QAABwhJREFUeF7tnHeoXUUQxn9j72JFxW6MBaNorGDvGktEERsaiBqjxoaKBcsfih1sWLGjIhas2FuCNSrYSzQRGyqxYm8rn7sJ15ez59y7Z2+ewg48Ho97dnb2u7uzM9/MeUYRrGBAAUGboOyEAoJ3BmUnFBDKTph+MZbjUI5DOQ7lOHRGysUnFJ9QfELxCcUnDOAPimMsjrE4xuIYi2MsjnFGarncDuV2KLdDuR0G5XZwMAewKbANMAwYCiwMzA/8BnwPfA28BbwOPA1MMPir31WyvjtGB8sBRwCjgQV7XNCXwC3A2QZf9Di268f7BoKDuYGTgOOAObu2qPrBH4Gz9NOPndEXEBysCNwdtn3L9f9r+APAvgbf5VSaHQQH6wCPhvOe09Zpup4HtjD4JZfyrCA4WAN4Clgkl4ERPbcZ7JVrjmwgOO/0XsEfhTp5NTi7CcC74VaYB1gKWBfYHdgJmK1Bj46FnGZryQnCHWEBMaM+BMYZ3N9ktYOVgUuBbWue/QRYxeCnJn1Nn2cBwcEI6hf3MLCn+VigK3EwC3ARcHjNgOMMzu9KYc1DrUFwftu+A6wUmecxYIT5gKgnCUBo5+wQGfimeT/USnKAcABwfcSKj4E1Db5NtdLBCsDbNbHGcPO+KFlygPAmsHrEgh0NHky2Lgx0cBOwX/hzKvBax8/DBp+1maMVCA42VnwfOwbm84TW4mAI3lm+2nbBVca0BeEq4KDIKrczeKQ1AjNBQTIIDmYFlOAoExwoU6w5XpgJy+tuijYgbAQ8G5nmHIMTujNh8J9qA8LpwGmRJWxung/4X0gbEJQkbV2xSiU2C6bEBYOFWBsQxAItVGH4iwYbDNaCUuZNAiHwBR9EJrzKYEyKMYM1JhWEHQERHFVyvMF5VR84WBzYDtgMWA0fDYpjFAv1M/ANMEXxADAeeMjgh36DkwqCkppLIsYpUbq98zMHmwNHhxRZiVG3ImCk61wDRaZ9kVQQLgCOiVi0qYUo0sHSAayRLa0X43wlcEIvmWi3c6aCcCtxZmeYwRshpL4TfwRyySRgpHlaPpukgqBwOJYXLAssAyiF1lnPLV+JbGmbOXYalQrCy3hCtUqG1xCt4h/FDyjSFNOkBc0XdouSJNFquwBLNiCnGsR6BkrVW0sqCO/XkCjPAQqpO+U+QLeGyJdacb5GcRRwcrg5Ys8LyE1y1CFSQdA3IKfXJH8CYwyuaXpw4OfOl+l0pHS0YiLOUlxkK0kFQduxyeE5YJTBjakWOpB/eQFYIqJDWeyKBqpQJUsqCLGQudOQyw0OTbYsDHTeR9xTo2eswRVt5kkFQRRXXYFFDm+o+Spza3FwL7BzRNErBnLGyZIKgji9Og9+kXnnlkUcbE89V7mcwUepk6WCoPh++ZpJVSvUdZhFAvUuZ6wqVZWMNrg2dbJUEMT2qtGiSv4A5jLQzZBNnM8h9ogovMJgbOpkqSA8iU+KquRzaw52erbXwfHAOZGBTxls0bPSMCAVhLpv5TWDtVINio1zsBtwV+TzyRavgDWakgrChcCREe0TDdZvnLnHBxxsCTweGfaNVbPeXc2SCoJ6kFQsrZJJ5qO9rBKaP5SzVMkv1iJZSwWhjlmaarBYVgQABxsCykuq5CeDeVPnTAVBeUMsgxMBIrY5Ky3WECt8ZbDoTAVBkznfUhfLH7LXHRzsA9wcWeh7BqsMBgiK5xXXV0mW5olOxc638MWqWk8YbDUYIBwWWmqq5h5vnlHOJg6eUNdaROFlBrInSZJ8QjgO6kwRuVIlSqOHGExOsmrAIOedno5fzPkdmMJZTJsmGYQAxMTQcVa1VrXinpgJhAOBq2t0CfBYMajRhLYg1NUfVDNY3TyXmCzO/8uTl2o4zVZOUYa1BWEBfAoba9y+12DXZAT8LVTne6T6FIMz2szRCoRwJM4MjdwxO9SUrUbvniV0yCpAEiNdJb+K8DX4tGflHQNygKDKtFjkOs7xVOAM++eL7U4crI1v96kLglrdClkc4zQlDvYHbmhYnphjEa+135qDucLrAXKqdcUbUXyrGeh3K2m9EzqAUJ/x3g3WaPuqhKfXANR7qGtPb8SITdaVq+BLKXNT8UXTzFD4TUUiJwi6w1VOj1WmUm2sGpe1JyobCMFJqpNN217nuV9yqcG4nMqzghCAUNPFdQ0d7ylr+B041uDilMF1Y7KD0OEjRgVOsKlS1c2aVHc8xPxbctmlbyCEXaFg6mB8wFNH0VctTGy1jtaFBg9lX3mHwr6C0LErNI8cpl7i0O9Vw42gIGj2Af1K6mh/RjFCP18D7AR1poDQz28xh+4CQtsEKse38F/QUXZC2Ql+H5adUEAoO2G6Ty7HoRyHchzKcSi5w4AwtTjG4hiLYyyOsTjG4hhnZDDK7VBuh3I7TD8XfwN9K1x6NFlM/wAAAABJRU5ErkJggg==" id="161" name="Google Shape;161;p18"/>
          <p:cNvSpPr/>
          <p:nvPr/>
        </p:nvSpPr>
        <p:spPr>
          <a:xfrm>
            <a:off x="1331494" y="6326189"/>
            <a:ext cx="609600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8"/>
          <p:cNvSpPr txBox="1"/>
          <p:nvPr/>
        </p:nvSpPr>
        <p:spPr>
          <a:xfrm>
            <a:off x="1697975" y="3429925"/>
            <a:ext cx="69618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300"/>
              <a:t>Неудобное расположение корпусов</a:t>
            </a:r>
            <a:endParaRPr b="1" sz="3300"/>
          </a:p>
        </p:txBody>
      </p:sp>
      <p:sp>
        <p:nvSpPr>
          <p:cNvPr id="163" name="Google Shape;163;p18"/>
          <p:cNvSpPr txBox="1"/>
          <p:nvPr/>
        </p:nvSpPr>
        <p:spPr>
          <a:xfrm>
            <a:off x="1697963" y="5089950"/>
            <a:ext cx="89379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300"/>
              <a:t>Большие затраты временных ресурсов на путь туда и обратно</a:t>
            </a:r>
            <a:endParaRPr b="1" sz="3300"/>
          </a:p>
        </p:txBody>
      </p:sp>
      <p:sp>
        <p:nvSpPr>
          <p:cNvPr id="164" name="Google Shape;164;p18"/>
          <p:cNvSpPr txBox="1"/>
          <p:nvPr/>
        </p:nvSpPr>
        <p:spPr>
          <a:xfrm>
            <a:off x="1697975" y="6986000"/>
            <a:ext cx="69618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300"/>
              <a:t>Ограниченная вместительность </a:t>
            </a:r>
            <a:endParaRPr b="1" sz="3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300"/>
              <a:t>корпусов</a:t>
            </a:r>
            <a:endParaRPr b="1" sz="3300"/>
          </a:p>
        </p:txBody>
      </p:sp>
      <p:sp>
        <p:nvSpPr>
          <p:cNvPr id="165" name="Google Shape;165;p18"/>
          <p:cNvSpPr txBox="1"/>
          <p:nvPr/>
        </p:nvSpPr>
        <p:spPr>
          <a:xfrm>
            <a:off x="11885275" y="3506375"/>
            <a:ext cx="69618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300"/>
              <a:t>Социофобия и стеснительность</a:t>
            </a:r>
            <a:endParaRPr b="1" sz="3300"/>
          </a:p>
        </p:txBody>
      </p:sp>
      <p:sp>
        <p:nvSpPr>
          <p:cNvPr id="166" name="Google Shape;166;p18"/>
          <p:cNvSpPr txBox="1"/>
          <p:nvPr/>
        </p:nvSpPr>
        <p:spPr>
          <a:xfrm>
            <a:off x="11976400" y="5089950"/>
            <a:ext cx="69618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300"/>
              <a:t>Снижение</a:t>
            </a:r>
            <a:r>
              <a:rPr b="1" lang="ru-RU" sz="3300"/>
              <a:t> самооценки и мотивации</a:t>
            </a:r>
            <a:br>
              <a:rPr b="1" lang="ru-RU" sz="3300"/>
            </a:br>
            <a:r>
              <a:rPr b="1" lang="ru-RU" sz="3300"/>
              <a:t>путем негативных сравнений</a:t>
            </a:r>
            <a:endParaRPr b="1" sz="3300"/>
          </a:p>
        </p:txBody>
      </p:sp>
      <p:sp>
        <p:nvSpPr>
          <p:cNvPr id="167" name="Google Shape;167;p18"/>
          <p:cNvSpPr/>
          <p:nvPr/>
        </p:nvSpPr>
        <p:spPr>
          <a:xfrm>
            <a:off x="516425" y="3569375"/>
            <a:ext cx="1047900" cy="1009800"/>
          </a:xfrm>
          <a:prstGeom prst="roundRect">
            <a:avLst>
              <a:gd fmla="val 16667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735575" y="3672300"/>
            <a:ext cx="609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/>
              <a:t>1</a:t>
            </a:r>
            <a:endParaRPr b="1" sz="4000"/>
          </a:p>
        </p:txBody>
      </p:sp>
      <p:sp>
        <p:nvSpPr>
          <p:cNvPr id="169" name="Google Shape;169;p18"/>
          <p:cNvSpPr/>
          <p:nvPr/>
        </p:nvSpPr>
        <p:spPr>
          <a:xfrm>
            <a:off x="516425" y="5215950"/>
            <a:ext cx="1047900" cy="1009800"/>
          </a:xfrm>
          <a:prstGeom prst="roundRect">
            <a:avLst>
              <a:gd fmla="val 16667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735575" y="5318875"/>
            <a:ext cx="609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/>
              <a:t>2</a:t>
            </a:r>
            <a:endParaRPr b="1" sz="4000"/>
          </a:p>
        </p:txBody>
      </p:sp>
      <p:sp>
        <p:nvSpPr>
          <p:cNvPr id="171" name="Google Shape;171;p18"/>
          <p:cNvSpPr/>
          <p:nvPr/>
        </p:nvSpPr>
        <p:spPr>
          <a:xfrm>
            <a:off x="516425" y="7043650"/>
            <a:ext cx="1047900" cy="1009800"/>
          </a:xfrm>
          <a:prstGeom prst="roundRect">
            <a:avLst>
              <a:gd fmla="val 16667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8"/>
          <p:cNvSpPr txBox="1"/>
          <p:nvPr/>
        </p:nvSpPr>
        <p:spPr>
          <a:xfrm>
            <a:off x="735575" y="7146575"/>
            <a:ext cx="609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/>
              <a:t>3</a:t>
            </a:r>
            <a:endParaRPr b="1" sz="4000"/>
          </a:p>
        </p:txBody>
      </p:sp>
      <p:sp>
        <p:nvSpPr>
          <p:cNvPr id="173" name="Google Shape;173;p18"/>
          <p:cNvSpPr/>
          <p:nvPr/>
        </p:nvSpPr>
        <p:spPr>
          <a:xfrm>
            <a:off x="10393875" y="3569375"/>
            <a:ext cx="1047900" cy="1009800"/>
          </a:xfrm>
          <a:prstGeom prst="roundRect">
            <a:avLst>
              <a:gd fmla="val 16667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10613025" y="3672300"/>
            <a:ext cx="609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/>
              <a:t>4</a:t>
            </a:r>
            <a:endParaRPr b="1" sz="4000"/>
          </a:p>
        </p:txBody>
      </p:sp>
      <p:sp>
        <p:nvSpPr>
          <p:cNvPr id="175" name="Google Shape;175;p18"/>
          <p:cNvSpPr/>
          <p:nvPr/>
        </p:nvSpPr>
        <p:spPr>
          <a:xfrm>
            <a:off x="10393875" y="5318875"/>
            <a:ext cx="1047900" cy="1009800"/>
          </a:xfrm>
          <a:prstGeom prst="roundRect">
            <a:avLst>
              <a:gd fmla="val 16667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10613025" y="5421800"/>
            <a:ext cx="609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/>
              <a:t>5</a:t>
            </a:r>
            <a:endParaRPr b="1" sz="4000"/>
          </a:p>
        </p:txBody>
      </p:sp>
      <p:sp>
        <p:nvSpPr>
          <p:cNvPr id="177" name="Google Shape;177;p18"/>
          <p:cNvSpPr/>
          <p:nvPr/>
        </p:nvSpPr>
        <p:spPr>
          <a:xfrm>
            <a:off x="17993000" y="8974600"/>
            <a:ext cx="1964950" cy="2181700"/>
          </a:xfrm>
          <a:prstGeom prst="flowChartOffpageConnector">
            <a:avLst/>
          </a:prstGeom>
          <a:solidFill>
            <a:srgbClr val="2C2B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3000" y="8974601"/>
            <a:ext cx="1964950" cy="1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/>
          <p:nvPr>
            <p:ph idx="1" type="body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Проблема клиента, которую вы решаете.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84" name="Google Shape;184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85" name="Google Shape;185;p19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Из-за закрытия СОК’а уменьшилось количество спортивных секций, отчего студенты должны тратить много времени/сил/средств на дорогу до других мест проведения занятий по ФК.</a:t>
            </a:r>
            <a:endParaRPr sz="2800"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В настоящее время эту проблему решают следующими способами: закрытие предмета абонементом, отчисление за неуспеваемость по физкультуре</a:t>
            </a:r>
            <a:endParaRPr sz="2800"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ru-RU" sz="2800"/>
              <a:t>Они неэффективны, потому что: =&gt;</a:t>
            </a:r>
            <a:endParaRPr sz="2400"/>
          </a:p>
        </p:txBody>
      </p:sp>
      <p:sp>
        <p:nvSpPr>
          <p:cNvPr id="186" name="Google Shape;186;p19"/>
          <p:cNvSpPr txBox="1"/>
          <p:nvPr>
            <p:ph idx="3" type="body"/>
          </p:nvPr>
        </p:nvSpPr>
        <p:spPr>
          <a:xfrm>
            <a:off x="10544375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Альтернатива посещению спортивных комплексов одна - покупка абонемента в тренажерный зал. </a:t>
            </a:r>
            <a:endParaRPr sz="28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Это:</a:t>
            </a:r>
            <a:endParaRPr sz="2800"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дорого</a:t>
            </a:r>
            <a:endParaRPr sz="2800"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зал может перестать удовлетворять потребностям</a:t>
            </a:r>
            <a:endParaRPr sz="2800"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ru-RU" sz="2800"/>
              <a:t>возможны накладки в работе организации</a:t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  <p:sp>
        <p:nvSpPr>
          <p:cNvPr id="187" name="Google Shape;187;p19"/>
          <p:cNvSpPr txBox="1"/>
          <p:nvPr>
            <p:ph idx="4" type="body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Почему существующих вариантов решения </a:t>
            </a:r>
            <a:br>
              <a:rPr lang="ru-RU"/>
            </a:br>
            <a:r>
              <a:rPr lang="ru-RU"/>
              <a:t>не достаточно?</a:t>
            </a:r>
            <a:endParaRPr/>
          </a:p>
        </p:txBody>
      </p:sp>
      <p:sp>
        <p:nvSpPr>
          <p:cNvPr id="188" name="Google Shape;188;p19"/>
          <p:cNvSpPr/>
          <p:nvPr/>
        </p:nvSpPr>
        <p:spPr>
          <a:xfrm>
            <a:off x="17993000" y="8974600"/>
            <a:ext cx="1964950" cy="2181700"/>
          </a:xfrm>
          <a:prstGeom prst="flowChartOffpageConnector">
            <a:avLst/>
          </a:prstGeom>
          <a:solidFill>
            <a:srgbClr val="2C2B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3000" y="8974601"/>
            <a:ext cx="1964950" cy="1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Что вы предлагаете, уникальные преимущества и выгоды для клиента.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sp>
        <p:nvSpPr>
          <p:cNvPr id="195" name="Google Shape;195;p2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96" name="Google Shape;196;p20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262626"/>
                </a:solidFill>
              </a:rPr>
              <a:t>Приложение для занятий онлайн физкультурой для студентов представляет собой удобный инструмент, который помогает студентам оставаться активными и здоровыми, предлагая им возможность заниматься физическими упражнениями и следить за своим физическим состоянием прямо из дома или из любого другого удобного места. Приложение позволяет пользователям выбирать из широкого спектра физических упражнений, тренировок и программ, которые соответствуют разным уровням физической подготовки, целям и предпочтениям.</a:t>
            </a:r>
            <a:endParaRPr sz="260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262626"/>
                </a:solidFill>
              </a:rPr>
              <a:t>Функциональные возможности:</a:t>
            </a:r>
            <a:endParaRPr sz="2600">
              <a:solidFill>
                <a:srgbClr val="262626"/>
              </a:solidFill>
            </a:endParaRPr>
          </a:p>
          <a:p>
            <a:pPr indent="-3937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600"/>
              <a:buAutoNum type="arabicPeriod"/>
            </a:pPr>
            <a:r>
              <a:rPr lang="ru-RU" sz="2600">
                <a:solidFill>
                  <a:srgbClr val="262626"/>
                </a:solidFill>
              </a:rPr>
              <a:t>Приложение записывает видео и отправляет его на сервер</a:t>
            </a:r>
            <a:endParaRPr sz="2600">
              <a:solidFill>
                <a:srgbClr val="262626"/>
              </a:solidFill>
            </a:endParaRPr>
          </a:p>
          <a:p>
            <a:pPr indent="-3937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600"/>
              <a:buAutoNum type="arabicPeriod"/>
            </a:pPr>
            <a:r>
              <a:rPr lang="ru-RU" sz="2600">
                <a:solidFill>
                  <a:srgbClr val="262626"/>
                </a:solidFill>
              </a:rPr>
              <a:t>Приложение при помощи компьютерного зрения анализирует движения студента и определяет их корректность а так же определяет личность студента.</a:t>
            </a:r>
            <a:endParaRPr sz="2600">
              <a:solidFill>
                <a:srgbClr val="262626"/>
              </a:solidFill>
            </a:endParaRPr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600"/>
              <a:buAutoNum type="arabicPeriod"/>
            </a:pPr>
            <a:r>
              <a:rPr lang="ru-RU" sz="2600">
                <a:solidFill>
                  <a:srgbClr val="262626"/>
                </a:solidFill>
              </a:rPr>
              <a:t>Приложение позволяет учителю зайти в записи конкретного ученика и посмотреть их.</a:t>
            </a:r>
            <a:endParaRPr sz="260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262626"/>
                </a:solidFill>
              </a:rPr>
              <a:t>Вариант использования продукта:</a:t>
            </a:r>
            <a:endParaRPr sz="260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262626"/>
                </a:solidFill>
              </a:rPr>
              <a:t>Студент скачивает приложение. Регистрируется в нём при помощи своей учетной записи Тюмгу. Загружает свои фото и физические параметры. Выбирает удобный для себя план тренировок и в удобное время занимается перед камерой. Видео отсылается на сервер.</a:t>
            </a:r>
            <a:endParaRPr sz="260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262626"/>
                </a:solidFill>
              </a:rPr>
              <a:t>Движения студента анализируются при помощи ИИ. Так же после согласия ученика преподаватель может подключиться к сессии в прямом эфире и дать какие-то комментарии</a:t>
            </a:r>
            <a:endParaRPr sz="2600">
              <a:solidFill>
                <a:srgbClr val="262626"/>
              </a:solidFill>
            </a:endParaRPr>
          </a:p>
          <a:p>
            <a:pPr indent="0" lvl="0" marL="15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800"/>
          </a:p>
        </p:txBody>
      </p:sp>
      <p:sp>
        <p:nvSpPr>
          <p:cNvPr id="197" name="Google Shape;197;p20"/>
          <p:cNvSpPr/>
          <p:nvPr/>
        </p:nvSpPr>
        <p:spPr>
          <a:xfrm>
            <a:off x="17993000" y="8974600"/>
            <a:ext cx="1964950" cy="2181700"/>
          </a:xfrm>
          <a:prstGeom prst="flowChartOffpageConnector">
            <a:avLst/>
          </a:prstGeom>
          <a:solidFill>
            <a:srgbClr val="2C2B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8" name="Google Shape;19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3000" y="8974601"/>
            <a:ext cx="1964950" cy="1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Рынок, на котором вы работаете, его объем, рост и уровень конкуренции.</a:t>
            </a:r>
            <a:endParaRPr/>
          </a:p>
        </p:txBody>
      </p:sp>
      <p:sp>
        <p:nvSpPr>
          <p:cNvPr id="204" name="Google Shape;204;p21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205" name="Google Shape;205;p21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2800"/>
              <a:t>Динамика рынка (с указанием источника):</a:t>
            </a:r>
            <a:endParaRPr b="1" sz="28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800"/>
              <a:t>Доля россиян, занимающихся спортом с той или иной периодичностью, выросла с 38% в 2006 году до 60% в 2018 году (По данным ВЦИОМ).</a:t>
            </a:r>
            <a:endParaRPr sz="28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800"/>
              <a:t>Опрос ВЦИОМ был проведен 16 августа, в нем приняли участие 1600 россиян в возрасте от 18 лет. Метод опроса — телефонное интервью по стратифицированной двухосновной случайной выборке стационарных и мобильных номеров.</a:t>
            </a:r>
            <a:endParaRPr sz="28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2800"/>
              <a:t>Основные «игроки» на рынке:</a:t>
            </a:r>
            <a:endParaRPr b="1" sz="28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2800"/>
              <a:t>Планируемая доля рынка: 30%</a:t>
            </a:r>
            <a:endParaRPr b="1" sz="28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15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graphicFrame>
        <p:nvGraphicFramePr>
          <p:cNvPr id="206" name="Google Shape;206;p21"/>
          <p:cNvGraphicFramePr/>
          <p:nvPr/>
        </p:nvGraphicFramePr>
        <p:xfrm>
          <a:off x="1277463" y="7594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{15BF4534-6420-4EA9-B9A5-750F870F7E69}</a:tableStyleId>
              </a:tblPr>
              <a:tblGrid>
                <a:gridCol w="2672550"/>
                <a:gridCol w="2672550"/>
                <a:gridCol w="2672550"/>
                <a:gridCol w="2672550"/>
                <a:gridCol w="1954400"/>
              </a:tblGrid>
              <a:tr h="819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/>
                        <a:t>Zepp Life</a:t>
                      </a:r>
                      <a:endParaRPr sz="28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/>
                        <a:t>Adidas training</a:t>
                      </a:r>
                      <a:endParaRPr sz="28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/>
                        <a:t>Zoom</a:t>
                      </a:r>
                      <a:endParaRPr sz="28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/>
                        <a:t>GymRuN</a:t>
                      </a:r>
                      <a:endParaRPr sz="28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/>
                        <a:t>LMS</a:t>
                      </a:r>
                      <a:endParaRPr sz="2800"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207" name="Google Shape;207;p21"/>
          <p:cNvSpPr/>
          <p:nvPr/>
        </p:nvSpPr>
        <p:spPr>
          <a:xfrm>
            <a:off x="17993000" y="8974600"/>
            <a:ext cx="1964950" cy="2181700"/>
          </a:xfrm>
          <a:prstGeom prst="flowChartOffpageConnector">
            <a:avLst/>
          </a:prstGeom>
          <a:solidFill>
            <a:srgbClr val="2C2B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3000" y="8974601"/>
            <a:ext cx="1964950" cy="1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2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Бизнес-модель – как вы зарабатываете или планируете.</a:t>
            </a:r>
            <a:endParaRPr/>
          </a:p>
        </p:txBody>
      </p:sp>
      <p:sp>
        <p:nvSpPr>
          <p:cNvPr id="214" name="Google Shape;214;p2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Бизнес-модель</a:t>
            </a:r>
            <a:endParaRPr/>
          </a:p>
        </p:txBody>
      </p:sp>
      <p:sp>
        <p:nvSpPr>
          <p:cNvPr id="215" name="Google Shape;215;p22"/>
          <p:cNvSpPr txBox="1"/>
          <p:nvPr>
            <p:ph idx="2" type="body"/>
          </p:nvPr>
        </p:nvSpPr>
        <p:spPr>
          <a:xfrm>
            <a:off x="871550" y="2942400"/>
            <a:ext cx="18447600" cy="79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2200"/>
              <a:t>Модель монетизации:</a:t>
            </a:r>
            <a:endParaRPr b="1" sz="2200"/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AutoNum type="arabicParenR"/>
            </a:pPr>
            <a:r>
              <a:rPr lang="ru-RU" sz="2200"/>
              <a:t>Монетизации нет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ru-RU" sz="2200"/>
              <a:t>Возможность подписки для других университетов. (Независимых клиентов)</a:t>
            </a:r>
            <a:endParaRPr sz="22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2200"/>
              <a:t>Модель предусматривает не разовую, а регулярную оплату за продукт </a:t>
            </a:r>
            <a:r>
              <a:rPr lang="ru-RU" sz="2200"/>
              <a:t>— преимущественно ежемесячную. Такой способ монетизации используется СМИ, онлайн-кинотеатрами и музыкальными сервисами («Кинопоиск», Netflix, Spotify, «Яндекс.Музыка»), платформами ПО (Adobe), хостинг-провайдерами, HR-порталами, аналитическими платформами и так далее. Если у пользователя имеются стабильные затраты на удовлетворение конкретной потребности, подписка должна приносить ему выгоду в сравнении с отдельной покупкой — скидку, расширенный функционал и прочее.</a:t>
            </a:r>
            <a:r>
              <a:rPr b="1" lang="ru-RU" sz="2200"/>
              <a:t> Для привлечения клиентов может использоваться бесплатный пробный период, демоверсия. Так же можно продавать подписку не отдельным студентам, а всему институту сразу, заключать соглашение с ними.</a:t>
            </a:r>
            <a:endParaRPr b="1" sz="2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2200"/>
              <a:t>Стоимость для клиента:</a:t>
            </a:r>
            <a:endParaRPr b="1" sz="2200"/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AutoNum type="arabicPeriod"/>
            </a:pPr>
            <a:r>
              <a:rPr lang="ru-RU" sz="2200"/>
              <a:t>Стоимость отдельным клиентам от 50 рублей в месяц(Институту от 100000 рублей в месяц) Каналами сбыта будут официальные площадки молодежки ТюмГУ и других студ.групп, рассылка по корпоративной почт</a:t>
            </a:r>
            <a:r>
              <a:rPr lang="ru-RU" sz="2200"/>
              <a:t>е</a:t>
            </a:r>
            <a:endParaRPr sz="2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2200"/>
              <a:t>Маркетинговая стратегия:</a:t>
            </a:r>
            <a:endParaRPr b="1" sz="2200"/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AutoNum type="arabicPeriod"/>
            </a:pPr>
            <a:r>
              <a:rPr lang="ru-RU" sz="2200"/>
              <a:t>Мы принесем пользователям возможность грамотно распределять свои временные ресурсы и привнесем в образовательную спортивную среду университета больше автономности.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ru-RU" sz="2200"/>
              <a:t>Группы ВК, Телеграмм, официальные посты молодежи (реклама самого университета)</a:t>
            </a:r>
            <a:endParaRPr sz="2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200"/>
              <a:t>ТюмГУ, другие университеты и независимые клиенты будут нашими партнерами и клиентами.</a:t>
            </a:r>
            <a:endParaRPr sz="22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350"/>
          </a:p>
          <a:p>
            <a:pPr indent="0" lvl="0" marL="15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16" name="Google Shape;216;p22"/>
          <p:cNvSpPr/>
          <p:nvPr/>
        </p:nvSpPr>
        <p:spPr>
          <a:xfrm>
            <a:off x="17993000" y="8974600"/>
            <a:ext cx="1964950" cy="2181700"/>
          </a:xfrm>
          <a:prstGeom prst="flowChartOffpageConnector">
            <a:avLst/>
          </a:prstGeom>
          <a:solidFill>
            <a:srgbClr val="2C2B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3000" y="8974601"/>
            <a:ext cx="1964950" cy="1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 txBox="1"/>
          <p:nvPr>
            <p:ph idx="1" type="body"/>
          </p:nvPr>
        </p:nvSpPr>
        <p:spPr>
          <a:xfrm>
            <a:off x="871538" y="1167088"/>
            <a:ext cx="113583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Разработка концепция приложения, как продукта сбыта</a:t>
            </a:r>
            <a:endParaRPr sz="3200"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Проведен конкурентный анализ</a:t>
            </a:r>
            <a:endParaRPr sz="3200"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Построена бизнес модель</a:t>
            </a:r>
            <a:endParaRPr sz="3200"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Проведен опрос ЦА</a:t>
            </a:r>
            <a:endParaRPr sz="3200"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Проанализирован рынок сбыта </a:t>
            </a:r>
            <a:endParaRPr sz="3200"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/>
              <a:t>Составлен и рассчитан финансовый план</a:t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3200"/>
            </a:br>
            <a:r>
              <a:rPr lang="ru-RU" sz="3200"/>
              <a:t>Проект готов к реализации, при поступлении средств.</a:t>
            </a:r>
            <a:endParaRPr sz="3200"/>
          </a:p>
        </p:txBody>
      </p:sp>
      <p:sp>
        <p:nvSpPr>
          <p:cNvPr id="223" name="Google Shape;223;p2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Текущие результаты</a:t>
            </a:r>
            <a:endParaRPr/>
          </a:p>
        </p:txBody>
      </p:sp>
      <p:sp>
        <p:nvSpPr>
          <p:cNvPr id="224" name="Google Shape;224;p23"/>
          <p:cNvSpPr/>
          <p:nvPr/>
        </p:nvSpPr>
        <p:spPr>
          <a:xfrm>
            <a:off x="17993000" y="8974600"/>
            <a:ext cx="1964950" cy="2181700"/>
          </a:xfrm>
          <a:prstGeom prst="flowChartOffpageConnector">
            <a:avLst/>
          </a:prstGeom>
          <a:solidFill>
            <a:srgbClr val="2C2B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3000" y="8974601"/>
            <a:ext cx="1964950" cy="1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4"/>
          <p:cNvPicPr preferRelativeResize="0"/>
          <p:nvPr/>
        </p:nvPicPr>
        <p:blipFill rotWithShape="1">
          <a:blip r:embed="rId3">
            <a:alphaModFix amt="48000"/>
          </a:blip>
          <a:srcRect b="34928" l="12508" r="19245" t="15043"/>
          <a:stretch/>
        </p:blipFill>
        <p:spPr>
          <a:xfrm>
            <a:off x="7579064" y="12220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Ключевые члены ваше команды (CEO, CTO и СMO), опыт и компетенции;</a:t>
            </a:r>
            <a:endParaRPr/>
          </a:p>
        </p:txBody>
      </p:sp>
      <p:sp>
        <p:nvSpPr>
          <p:cNvPr id="232" name="Google Shape;232;p2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233" name="Google Shape;233;p24"/>
          <p:cNvSpPr txBox="1"/>
          <p:nvPr>
            <p:ph idx="2" type="body"/>
          </p:nvPr>
        </p:nvSpPr>
        <p:spPr>
          <a:xfrm>
            <a:off x="826600" y="6264296"/>
            <a:ext cx="4134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Руководитель проекта, идейный вдохновитель, технический специалист </a:t>
            </a:r>
            <a:endParaRPr/>
          </a:p>
        </p:txBody>
      </p:sp>
      <p:pic>
        <p:nvPicPr>
          <p:cNvPr id="234" name="Google Shape;234;p24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6754" r="6754" t="0"/>
          <a:stretch/>
        </p:blipFill>
        <p:spPr>
          <a:xfrm>
            <a:off x="871550" y="2564350"/>
            <a:ext cx="2720050" cy="2896188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 txBox="1"/>
          <p:nvPr>
            <p:ph idx="4" type="body"/>
          </p:nvPr>
        </p:nvSpPr>
        <p:spPr>
          <a:xfrm>
            <a:off x="894988" y="5642964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Кочеров Олег</a:t>
            </a:r>
            <a:endParaRPr/>
          </a:p>
        </p:txBody>
      </p:sp>
      <p:sp>
        <p:nvSpPr>
          <p:cNvPr id="236" name="Google Shape;236;p24"/>
          <p:cNvSpPr txBox="1"/>
          <p:nvPr>
            <p:ph idx="5" type="body"/>
          </p:nvPr>
        </p:nvSpPr>
        <p:spPr>
          <a:xfrm>
            <a:off x="5634425" y="6264296"/>
            <a:ext cx="4134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Разработчик нейросети</a:t>
            </a:r>
            <a:endParaRPr/>
          </a:p>
        </p:txBody>
      </p:sp>
      <p:pic>
        <p:nvPicPr>
          <p:cNvPr id="237" name="Google Shape;237;p24"/>
          <p:cNvPicPr preferRelativeResize="0"/>
          <p:nvPr>
            <p:ph idx="6" type="pic"/>
          </p:nvPr>
        </p:nvPicPr>
        <p:blipFill rotWithShape="1">
          <a:blip r:embed="rId5">
            <a:alphaModFix/>
          </a:blip>
          <a:srcRect b="14230" l="0" r="0" t="14223"/>
          <a:stretch/>
        </p:blipFill>
        <p:spPr>
          <a:xfrm>
            <a:off x="5562562" y="2564325"/>
            <a:ext cx="2769463" cy="289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4"/>
          <p:cNvSpPr txBox="1"/>
          <p:nvPr>
            <p:ph idx="7" type="body"/>
          </p:nvPr>
        </p:nvSpPr>
        <p:spPr>
          <a:xfrm>
            <a:off x="5598809" y="5681314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Павел Слепов</a:t>
            </a:r>
            <a:endParaRPr/>
          </a:p>
        </p:txBody>
      </p:sp>
      <p:sp>
        <p:nvSpPr>
          <p:cNvPr id="239" name="Google Shape;239;p24"/>
          <p:cNvSpPr txBox="1"/>
          <p:nvPr>
            <p:ph idx="8" type="body"/>
          </p:nvPr>
        </p:nvSpPr>
        <p:spPr>
          <a:xfrm>
            <a:off x="10263825" y="6264296"/>
            <a:ext cx="4134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Программист, технический специалист</a:t>
            </a:r>
            <a:endParaRPr/>
          </a:p>
        </p:txBody>
      </p:sp>
      <p:pic>
        <p:nvPicPr>
          <p:cNvPr id="240" name="Google Shape;240;p24"/>
          <p:cNvPicPr preferRelativeResize="0"/>
          <p:nvPr>
            <p:ph idx="9" type="pic"/>
          </p:nvPr>
        </p:nvPicPr>
        <p:blipFill rotWithShape="1">
          <a:blip r:embed="rId6">
            <a:alphaModFix/>
          </a:blip>
          <a:srcRect b="12400" l="0" r="0" t="12400"/>
          <a:stretch/>
        </p:blipFill>
        <p:spPr>
          <a:xfrm>
            <a:off x="10280138" y="2564338"/>
            <a:ext cx="2664975" cy="289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4"/>
          <p:cNvSpPr txBox="1"/>
          <p:nvPr>
            <p:ph idx="13" type="body"/>
          </p:nvPr>
        </p:nvSpPr>
        <p:spPr>
          <a:xfrm>
            <a:off x="10303005" y="5681314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Влад Кобелев</a:t>
            </a:r>
            <a:endParaRPr/>
          </a:p>
        </p:txBody>
      </p:sp>
      <p:sp>
        <p:nvSpPr>
          <p:cNvPr id="242" name="Google Shape;242;p24"/>
          <p:cNvSpPr txBox="1"/>
          <p:nvPr>
            <p:ph idx="14" type="body"/>
          </p:nvPr>
        </p:nvSpPr>
        <p:spPr>
          <a:xfrm>
            <a:off x="14893225" y="6264271"/>
            <a:ext cx="4134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PR-менеджер</a:t>
            </a:r>
            <a:endParaRPr/>
          </a:p>
        </p:txBody>
      </p:sp>
      <p:pic>
        <p:nvPicPr>
          <p:cNvPr id="243" name="Google Shape;243;p24"/>
          <p:cNvPicPr preferRelativeResize="0"/>
          <p:nvPr>
            <p:ph idx="15" type="pic"/>
          </p:nvPr>
        </p:nvPicPr>
        <p:blipFill rotWithShape="1">
          <a:blip r:embed="rId7">
            <a:alphaModFix/>
          </a:blip>
          <a:srcRect b="0" l="39" r="29" t="0"/>
          <a:stretch/>
        </p:blipFill>
        <p:spPr>
          <a:xfrm>
            <a:off x="14893225" y="2564325"/>
            <a:ext cx="2769475" cy="289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4"/>
          <p:cNvSpPr txBox="1"/>
          <p:nvPr>
            <p:ph idx="16" type="body"/>
          </p:nvPr>
        </p:nvSpPr>
        <p:spPr>
          <a:xfrm>
            <a:off x="14893226" y="5642952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Сидоркин Алексей</a:t>
            </a:r>
            <a:endParaRPr/>
          </a:p>
        </p:txBody>
      </p:sp>
      <p:pic>
        <p:nvPicPr>
          <p:cNvPr id="245" name="Google Shape;245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5000" y="7254963"/>
            <a:ext cx="2720050" cy="261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36800" y="7187500"/>
            <a:ext cx="2769450" cy="261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442250" y="7187500"/>
            <a:ext cx="2664950" cy="2679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4"/>
          <p:cNvSpPr txBox="1"/>
          <p:nvPr/>
        </p:nvSpPr>
        <p:spPr>
          <a:xfrm>
            <a:off x="826600" y="10011325"/>
            <a:ext cx="4134600" cy="5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</a:rPr>
              <a:t>Ефремов Владислав</a:t>
            </a:r>
            <a:endParaRPr b="1" sz="2800">
              <a:solidFill>
                <a:schemeClr val="dk1"/>
              </a:solidFill>
            </a:endParaRPr>
          </a:p>
        </p:txBody>
      </p:sp>
      <p:sp>
        <p:nvSpPr>
          <p:cNvPr id="249" name="Google Shape;249;p24"/>
          <p:cNvSpPr txBox="1"/>
          <p:nvPr/>
        </p:nvSpPr>
        <p:spPr>
          <a:xfrm>
            <a:off x="5437175" y="10086825"/>
            <a:ext cx="37617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</a:rPr>
              <a:t>Сизиков Вячеслав</a:t>
            </a:r>
            <a:endParaRPr/>
          </a:p>
        </p:txBody>
      </p:sp>
      <p:sp>
        <p:nvSpPr>
          <p:cNvPr id="250" name="Google Shape;250;p24"/>
          <p:cNvSpPr/>
          <p:nvPr/>
        </p:nvSpPr>
        <p:spPr>
          <a:xfrm>
            <a:off x="17993000" y="8974600"/>
            <a:ext cx="1964950" cy="2181700"/>
          </a:xfrm>
          <a:prstGeom prst="flowChartOffpageConnector">
            <a:avLst/>
          </a:prstGeom>
          <a:solidFill>
            <a:srgbClr val="2C2B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993000" y="8974601"/>
            <a:ext cx="1964950" cy="167652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4"/>
          <p:cNvSpPr txBox="1"/>
          <p:nvPr/>
        </p:nvSpPr>
        <p:spPr>
          <a:xfrm>
            <a:off x="10219300" y="10011325"/>
            <a:ext cx="37617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</a:rPr>
              <a:t>Бандуил Дмитрий</a:t>
            </a:r>
            <a:endParaRPr/>
          </a:p>
        </p:txBody>
      </p:sp>
      <p:sp>
        <p:nvSpPr>
          <p:cNvPr id="253" name="Google Shape;253;p24"/>
          <p:cNvSpPr txBox="1"/>
          <p:nvPr/>
        </p:nvSpPr>
        <p:spPr>
          <a:xfrm>
            <a:off x="5464675" y="10687350"/>
            <a:ext cx="31137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Тестировщик, технический специалист</a:t>
            </a:r>
            <a:endParaRPr sz="1800"/>
          </a:p>
        </p:txBody>
      </p:sp>
      <p:sp>
        <p:nvSpPr>
          <p:cNvPr id="254" name="Google Shape;254;p24"/>
          <p:cNvSpPr txBox="1"/>
          <p:nvPr/>
        </p:nvSpPr>
        <p:spPr>
          <a:xfrm>
            <a:off x="10442250" y="10730850"/>
            <a:ext cx="2769600" cy="2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chemeClr val="dk1"/>
                </a:solidFill>
              </a:rPr>
              <a:t>Р</a:t>
            </a:r>
            <a:r>
              <a:rPr lang="ru-RU" sz="1800">
                <a:solidFill>
                  <a:schemeClr val="dk1"/>
                </a:solidFill>
              </a:rPr>
              <a:t>азработчик нейросети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4"/>
          <p:cNvSpPr txBox="1"/>
          <p:nvPr/>
        </p:nvSpPr>
        <p:spPr>
          <a:xfrm>
            <a:off x="826600" y="10650300"/>
            <a:ext cx="33018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Программист, технический специалист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5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/>
              <a:t>Планы развития, потребности и предложение для того, кому вы адресуете презентацию.</a:t>
            </a:r>
            <a:endParaRPr/>
          </a:p>
        </p:txBody>
      </p:sp>
      <p:sp>
        <p:nvSpPr>
          <p:cNvPr id="261" name="Google Shape;261;p2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262" name="Google Shape;262;p25"/>
          <p:cNvSpPr txBox="1"/>
          <p:nvPr>
            <p:ph idx="2" type="body"/>
          </p:nvPr>
        </p:nvSpPr>
        <p:spPr>
          <a:xfrm>
            <a:off x="894600" y="2942400"/>
            <a:ext cx="8946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/>
              <a:t>Проект  целесообразен для реализации по следующим причинам: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ru-RU"/>
              <a:t>реализуемо современными технологиями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/>
              <a:t>экономия времени преподавателей и студентов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/>
              <a:t>упрощение занятий физкультуры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/>
              <a:t>технологическое решение проблемы двигает вперед человечество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/>
              <a:t>адекватное количество требуемых ресурсов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ru-RU"/>
              <a:t>В среднесрочной перспективе (3-5 лет) мы планируем…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/>
              <a:t>развивать приложение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/>
              <a:t>шире распространить использование приложения в вузах и для самостоятельного обучения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/>
              <a:t>Реализация собственными силами: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ru-RU"/>
              <a:t>Нет, у команды недостаточная квалификация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ru-RU"/>
              <a:t>Для реализации данного проекта нашей команде необходимо повысить квалификации по направлениям : “ Компьютерное зрение” и “Анализ больших данных”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263" name="Google Shape;263;p25"/>
          <p:cNvSpPr txBox="1"/>
          <p:nvPr/>
        </p:nvSpPr>
        <p:spPr>
          <a:xfrm>
            <a:off x="11557000" y="2844800"/>
            <a:ext cx="84558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Проект "Онлайн физкультура" представляет собой инновационное приложение, созданное специально для студентов нашего Вуза.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Это интерактивная платформа, которая обеспечивает удобный доступ к разнообразным физическим упражнениям, тренировкам и занятиям прямо из удобством своего смартфона.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Наше приложение не только позволяет поддерживать физическую форму студентов в необычных условиях, но и предлагает возможность общаться с тренерами и другими студентами, создавая виртуальное сообщество, наполненное взаимодействием и мотивацией.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Благодаря проекту "Онлайн физкультура", мы стремимся преодолеть границы времени и места, предоставляя студентам возможность заботиться о своем физическом и психологическом благополучии, повышать энергию и повышать эффективность обучения.</a:t>
            </a:r>
            <a:endParaRPr sz="2000"/>
          </a:p>
        </p:txBody>
      </p:sp>
      <p:sp>
        <p:nvSpPr>
          <p:cNvPr id="264" name="Google Shape;264;p25"/>
          <p:cNvSpPr/>
          <p:nvPr/>
        </p:nvSpPr>
        <p:spPr>
          <a:xfrm>
            <a:off x="17993000" y="8974600"/>
            <a:ext cx="1964950" cy="2181700"/>
          </a:xfrm>
          <a:prstGeom prst="flowChartOffpageConnector">
            <a:avLst/>
          </a:prstGeom>
          <a:solidFill>
            <a:srgbClr val="2C2B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5" name="Google Shape;26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3000" y="8974601"/>
            <a:ext cx="1964950" cy="1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6"/>
          <p:cNvSpPr/>
          <p:nvPr/>
        </p:nvSpPr>
        <p:spPr>
          <a:xfrm>
            <a:off x="612925" y="5351675"/>
            <a:ext cx="3670200" cy="812100"/>
          </a:xfrm>
          <a:prstGeom prst="roundRect">
            <a:avLst>
              <a:gd fmla="val 16667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6"/>
          <p:cNvSpPr txBox="1"/>
          <p:nvPr>
            <p:ph idx="1" type="subTitle"/>
          </p:nvPr>
        </p:nvSpPr>
        <p:spPr>
          <a:xfrm>
            <a:off x="612925" y="7097122"/>
            <a:ext cx="9733800" cy="39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2600" u="none" cap="none" strike="noStrike">
                <a:solidFill>
                  <a:schemeClr val="dk1"/>
                </a:solidFill>
              </a:rPr>
              <a:t>Сайт </a:t>
            </a:r>
            <a:r>
              <a:rPr lang="ru-RU" sz="2800">
                <a:solidFill>
                  <a:schemeClr val="dk1"/>
                </a:solidFill>
              </a:rPr>
              <a:t>SOK.UTMN.RU</a:t>
            </a:r>
            <a:endParaRPr sz="2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2600" u="none" cap="none" strike="noStrike">
                <a:solidFill>
                  <a:schemeClr val="dk1"/>
                </a:solidFill>
              </a:rPr>
              <a:t>Телефон </a:t>
            </a:r>
            <a:r>
              <a:rPr lang="ru-RU" sz="2800">
                <a:solidFill>
                  <a:schemeClr val="dk1"/>
                </a:solidFill>
              </a:rPr>
              <a:t>+7 (965) 838-41-57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2600" u="none" cap="none" strike="noStrike">
                <a:solidFill>
                  <a:schemeClr val="dk1"/>
                </a:solidFill>
              </a:rPr>
              <a:t>email </a:t>
            </a:r>
            <a:r>
              <a:rPr lang="ru-RU" sz="2800">
                <a:solidFill>
                  <a:schemeClr val="dk1"/>
                </a:solidFill>
              </a:rPr>
              <a:t>stud0000280842@study.utmn</a:t>
            </a:r>
            <a:endParaRPr b="1" sz="2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2600">
              <a:solidFill>
                <a:schemeClr val="dk1"/>
              </a:solidFill>
            </a:endParaRPr>
          </a:p>
        </p:txBody>
      </p:sp>
      <p:sp>
        <p:nvSpPr>
          <p:cNvPr id="272" name="Google Shape;272;p26"/>
          <p:cNvSpPr txBox="1"/>
          <p:nvPr>
            <p:ph type="title"/>
          </p:nvPr>
        </p:nvSpPr>
        <p:spPr>
          <a:xfrm>
            <a:off x="906475" y="5418575"/>
            <a:ext cx="3083100" cy="67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ru-RU">
                <a:solidFill>
                  <a:schemeClr val="lt1"/>
                </a:solidFill>
              </a:rPr>
              <a:t>Контакты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73" name="Google Shape;2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70550" y="2103725"/>
            <a:ext cx="8052075" cy="421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6"/>
          <p:cNvSpPr/>
          <p:nvPr/>
        </p:nvSpPr>
        <p:spPr>
          <a:xfrm>
            <a:off x="11485913" y="6715025"/>
            <a:ext cx="3978600" cy="4213925"/>
          </a:xfrm>
          <a:prstGeom prst="flowChartOffpageConnector">
            <a:avLst/>
          </a:prstGeom>
          <a:solidFill>
            <a:srgbClr val="2C2B6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5" name="Google Shape;27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85925" y="6715025"/>
            <a:ext cx="3978574" cy="340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