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  <p:sldId id="261" r:id="rId4"/>
    <p:sldId id="274" r:id="rId5"/>
    <p:sldId id="264" r:id="rId6"/>
    <p:sldId id="265" r:id="rId7"/>
    <p:sldId id="275" r:id="rId8"/>
    <p:sldId id="273" r:id="rId9"/>
    <p:sldId id="263" r:id="rId10"/>
    <p:sldId id="269" r:id="rId11"/>
    <p:sldId id="270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A62"/>
    <a:srgbClr val="8B56C0"/>
    <a:srgbClr val="6B0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5238" autoAdjust="0"/>
  </p:normalViewPr>
  <p:slideViewPr>
    <p:cSldViewPr>
      <p:cViewPr varScale="1">
        <p:scale>
          <a:sx n="111" d="100"/>
          <a:sy n="111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i="1">
                <a:solidFill>
                  <a:schemeClr val="bg2">
                    <a:lumMod val="25000"/>
                  </a:schemeClr>
                </a:solidFill>
              </a:defRPr>
            </a:pP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Заболеваемость кариесом различных</a:t>
            </a:r>
            <a:r>
              <a:rPr lang="ru-RU" i="1" baseline="0" dirty="0" smtClean="0">
                <a:solidFill>
                  <a:schemeClr val="bg2">
                    <a:lumMod val="25000"/>
                  </a:schemeClr>
                </a:solidFill>
              </a:rPr>
              <a:t> возрастных групп населения РФ.</a:t>
            </a:r>
            <a:endParaRPr lang="ru-RU" i="1" dirty="0">
              <a:solidFill>
                <a:schemeClr val="bg2">
                  <a:lumMod val="25000"/>
                </a:schemeClr>
              </a:solidFill>
            </a:endParaRPr>
          </a:p>
        </c:rich>
      </c:tx>
      <c:layout>
        <c:manualLayout>
          <c:xMode val="edge"/>
          <c:yMode val="edge"/>
          <c:x val="0.13731538332475532"/>
          <c:y val="1.2136128000843596E-3"/>
        </c:manualLayout>
      </c:layout>
      <c:overlay val="0"/>
    </c:title>
    <c:autoTitleDeleted val="0"/>
    <c:view3D>
      <c:rotX val="10"/>
      <c:rotY val="10"/>
      <c:depthPercent val="130"/>
      <c:rAngAx val="0"/>
      <c:perspective val="20"/>
    </c:view3D>
    <c:floor>
      <c:thickness val="0"/>
      <c:spPr>
        <a:gradFill flip="none" rotWithShape="1">
          <a:gsLst>
            <a:gs pos="11000">
              <a:schemeClr val="accent2">
                <a:lumMod val="0"/>
                <a:lumOff val="100000"/>
              </a:schemeClr>
            </a:gs>
            <a:gs pos="78000">
              <a:schemeClr val="accent2">
                <a:alpha val="48000"/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>
          <a:innerShdw blurRad="63500" dir="4560000">
            <a:schemeClr val="tx2">
              <a:alpha val="50000"/>
            </a:schemeClr>
          </a:innerShdw>
        </a:effectLst>
      </c:spPr>
    </c:floor>
    <c:sideWall>
      <c:thickness val="0"/>
      <c:spPr>
        <a:gradFill>
          <a:gsLst>
            <a:gs pos="53000">
              <a:schemeClr val="accent2">
                <a:alpha val="41000"/>
              </a:schemeClr>
            </a:gs>
            <a:gs pos="0">
              <a:schemeClr val="accent2">
                <a:alpha val="0"/>
              </a:schemeClr>
            </a:gs>
          </a:gsLst>
          <a:path path="shape">
            <a:fillToRect l="50000" t="50000" r="50000" b="50000"/>
          </a:path>
        </a:gradFill>
      </c:spPr>
    </c:sideWall>
    <c:backWall>
      <c:thickness val="0"/>
      <c:spPr>
        <a:gradFill>
          <a:gsLst>
            <a:gs pos="53000">
              <a:schemeClr val="accent2">
                <a:alpha val="41000"/>
              </a:schemeClr>
            </a:gs>
            <a:gs pos="0">
              <a:schemeClr val="accent2">
                <a:alpha val="0"/>
              </a:schemeClr>
            </a:gs>
          </a:gsLst>
          <a:path path="shape">
            <a:fillToRect l="50000" t="50000" r="50000" b="50000"/>
          </a:path>
        </a:gradFill>
      </c:spPr>
    </c:backWall>
    <c:plotArea>
      <c:layout>
        <c:manualLayout>
          <c:layoutTarget val="inner"/>
          <c:xMode val="edge"/>
          <c:yMode val="edge"/>
          <c:x val="0.16215814455990152"/>
          <c:y val="0.18537441225927817"/>
          <c:w val="0.77665250913163841"/>
          <c:h val="0.699039089818645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распространенность кариеса по РФ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1"/>
            <c:spPr>
              <a:gradFill>
                <a:gsLst>
                  <a:gs pos="63000">
                    <a:srgbClr val="00B050"/>
                  </a:gs>
                  <a:gs pos="19000">
                    <a:schemeClr val="accent6">
                      <a:lumMod val="75000"/>
                    </a:schemeClr>
                  </a:gs>
                  <a:gs pos="81000">
                    <a:schemeClr val="accent3"/>
                  </a:gs>
                </a:gsLst>
                <a:lin ang="5400000" scaled="0"/>
              </a:gradFill>
            </c:spPr>
          </c:dPt>
          <c:dPt>
            <c:idx val="1"/>
            <c:invertIfNegative val="0"/>
            <c:bubble3D val="1"/>
            <c:spPr>
              <a:gradFill>
                <a:gsLst>
                  <a:gs pos="63000">
                    <a:srgbClr val="00B050"/>
                  </a:gs>
                  <a:gs pos="49000">
                    <a:schemeClr val="accent6">
                      <a:lumMod val="75000"/>
                    </a:schemeClr>
                  </a:gs>
                  <a:gs pos="81000">
                    <a:schemeClr val="accent3"/>
                  </a:gs>
                </a:gsLst>
                <a:lin ang="5400000" scaled="0"/>
              </a:gradFill>
            </c:spPr>
          </c:dPt>
          <c:cat>
            <c:strRef>
              <c:f>Лист1!$A$2:$A$3</c:f>
              <c:strCache>
                <c:ptCount val="2"/>
                <c:pt idx="0">
                  <c:v>до 12 лет</c:v>
                </c:pt>
                <c:pt idx="1">
                  <c:v>взрослое население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0.65</c:v>
                </c:pt>
                <c:pt idx="1">
                  <c:v>0.99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774480"/>
        <c:axId val="170774872"/>
        <c:axId val="0"/>
      </c:bar3DChart>
      <c:catAx>
        <c:axId val="170774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70774872"/>
        <c:crosses val="autoZero"/>
        <c:auto val="1"/>
        <c:lblAlgn val="ctr"/>
        <c:lblOffset val="100"/>
        <c:noMultiLvlLbl val="0"/>
      </c:catAx>
      <c:valAx>
        <c:axId val="170774872"/>
        <c:scaling>
          <c:orientation val="minMax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 i="1">
                <a:solidFill>
                  <a:srgbClr val="6B0127"/>
                </a:solidFill>
              </a:defRPr>
            </a:pPr>
            <a:endParaRPr lang="ru-RU"/>
          </a:p>
        </c:txPr>
        <c:crossAx val="170774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D:\уеба\видос\Logotip_MI_bez_fona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4744" y="2968075"/>
            <a:ext cx="7149339" cy="469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4197236"/>
            <a:ext cx="6408712" cy="2472124"/>
          </a:xfrm>
        </p:spPr>
        <p:txBody>
          <a:bodyPr/>
          <a:lstStyle/>
          <a:p>
            <a:pPr eaLnBrk="1" hangingPunct="1"/>
            <a:endParaRPr lang="ru-RU" sz="2800" dirty="0" smtClean="0">
              <a:solidFill>
                <a:srgbClr val="0B93A5"/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3075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51216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ФГБОУ ВПО «Пензенский государственный университет»</a:t>
            </a:r>
            <a:b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Медицинский институт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" y="1556792"/>
            <a:ext cx="9144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работы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defRPr/>
            </a:pPr>
            <a:r>
              <a:rPr lang="ru-RU" sz="24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«РАЗРАБОТКА </a:t>
            </a:r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ВНЕДРЕНИЕ МЕТОДА КОНТАКТНОЙ ТЕРМОГРАФИИ ДЛЯ ДИАГНОСТИКИ СТОМАТОЛОГИЧЕСКИХ </a:t>
            </a:r>
            <a:r>
              <a:rPr lang="ru-RU" sz="24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ЗАБОЛЕВАНИЙ»</a:t>
            </a:r>
            <a:endParaRPr lang="ru-RU" sz="2400" b="1" cap="all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dirty="0">
              <a:solidFill>
                <a:schemeClr val="tx2">
                  <a:lumMod val="60000"/>
                  <a:lumOff val="40000"/>
                </a:schemeClr>
              </a:solidFill>
              <a:latin typeface="Constant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5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3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-7694" y="-27312"/>
            <a:ext cx="9044190" cy="144008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Структура презентации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Meiryo" pitchFamily="34" charset="-128"/>
              <a:ea typeface="Meiryo" pitchFamily="34" charset="-128"/>
              <a:cs typeface="Meiryo" pitchFamily="34" charset="-128"/>
            </a:endParaRPr>
          </a:p>
        </p:txBody>
      </p:sp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-1" y="981075"/>
            <a:ext cx="9036497" cy="58769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идеи (проблематика)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Предлагаемое решение (Конечный продукт)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Обоснование научной новизны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Техническая значимость (преимущества перед существующими аналогами)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Перспектива коммерциализации результата НИР (Сферы применения и конкретный потребитель)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реализации проекта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Защита прав на интеллектуальную собственность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Партнеры, заинтересованные организации</a:t>
            </a:r>
          </a:p>
          <a:p>
            <a:pPr marL="514350" indent="-514350" eaLnBrk="1" hangingPunct="1">
              <a:buFont typeface="Arial" charset="0"/>
              <a:buNone/>
            </a:pPr>
            <a:endParaRPr lang="ru-RU" dirty="0" smtClean="0">
              <a:latin typeface="Meiryo" pitchFamily="34" charset="-128"/>
              <a:ea typeface="Meiryo" pitchFamily="34" charset="-128"/>
              <a:cs typeface="Meiryo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3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179512" y="30832"/>
            <a:ext cx="8136904" cy="1597968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1.Актуальность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идеи «проблематика» 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56063873"/>
              </p:ext>
            </p:extLst>
          </p:nvPr>
        </p:nvGraphicFramePr>
        <p:xfrm>
          <a:off x="971600" y="2492896"/>
          <a:ext cx="705678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620688"/>
            <a:ext cx="88812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результатам статистического анализа распространенности кариеса среди населения России выявлены</a:t>
            </a:r>
            <a:r>
              <a:rPr lang="en-US" sz="24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высокая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интенсивность и показатели заболеваемости этой нозологией среди взрослых и детей во всех регионах РФ.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62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568952" cy="3384375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Методика диагностики заболеваний твердых тканей зуба на основе контактной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термографии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 направленна на решение следующих задач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: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Улучшить качество диагностики заболеваний твердых тканей зуба.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Сокращения времени диагностических мероприятий.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Снижение денежных расходов на диагностические мероприятия.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Социальных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: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своевременный контроль заболеваний твердых тканей зубов у населения .</a:t>
            </a:r>
          </a:p>
        </p:txBody>
      </p:sp>
    </p:spTree>
    <p:extLst>
      <p:ext uri="{BB962C8B-B14F-4D97-AF65-F5344CB8AC3E}">
        <p14:creationId xmlns:p14="http://schemas.microsoft.com/office/powerpoint/2010/main" val="38223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6512511" cy="114300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Предлагаемое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 (Конечный продукт)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009894"/>
            <a:ext cx="8568952" cy="1771034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      Метод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основан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на создании прибора,  учитывающего результаты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температурного анализа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при помощи датчиков с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термотропными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жидкими кристаллами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, фиксирующи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температурные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колебания тканей зуба.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7000"/>
                    </a14:imgEffect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14" t="25339" r="48760" b="42990"/>
          <a:stretch/>
        </p:blipFill>
        <p:spPr bwMode="auto">
          <a:xfrm>
            <a:off x="1619672" y="2996952"/>
            <a:ext cx="6149427" cy="28803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29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32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1046601" y="1632238"/>
            <a:ext cx="1552312" cy="75843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Капа</a:t>
            </a:r>
          </a:p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(фиксатор пластины)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368240" y="1632238"/>
            <a:ext cx="2371056" cy="84075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Преобразующий прибор</a:t>
            </a:r>
            <a:endParaRPr lang="ru-RU" sz="105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 rot="2180733">
            <a:off x="855093" y="2258087"/>
            <a:ext cx="383016" cy="50623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9110914">
            <a:off x="2493387" y="2243412"/>
            <a:ext cx="393449" cy="55979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2646760" y="1792440"/>
            <a:ext cx="397042" cy="384707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44463" y="2820812"/>
            <a:ext cx="1497972" cy="5893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Контактная часть (из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Проводимого)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7565" y="2820812"/>
            <a:ext cx="1357008" cy="5893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 (из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низ.провод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материала.)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946923" y="1727431"/>
            <a:ext cx="1421199" cy="65037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ПК с ПО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94954" y="653161"/>
            <a:ext cx="1402273" cy="411404"/>
          </a:xfrm>
          <a:prstGeom prst="roundRect">
            <a:avLst/>
          </a:prstGeom>
          <a:gradFill flip="none" rotWithShape="0">
            <a:gsLst>
              <a:gs pos="12000">
                <a:srgbClr val="0070C0">
                  <a:alpha val="97000"/>
                  <a:lumMod val="73000"/>
                  <a:lumOff val="27000"/>
                </a:srgbClr>
              </a:gs>
              <a:gs pos="7000">
                <a:srgbClr val="002060">
                  <a:alpha val="65000"/>
                </a:srgbClr>
              </a:gs>
              <a:gs pos="96000">
                <a:schemeClr val="accent6"/>
              </a:gs>
              <a:gs pos="58000">
                <a:srgbClr val="FFFF00">
                  <a:lumMod val="67000"/>
                  <a:lumOff val="33000"/>
                </a:srgbClr>
              </a:gs>
              <a:gs pos="40000">
                <a:srgbClr val="00B050">
                  <a:lumMod val="80000"/>
                  <a:lumOff val="20000"/>
                </a:srgbClr>
              </a:gs>
              <a:gs pos="100000">
                <a:schemeClr val="accent6">
                  <a:lumMod val="38000"/>
                  <a:lumOff val="62000"/>
                  <a:alpha val="6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Thermocolour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Liquid Crystal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Двойная стрелка вверх/вниз 15"/>
          <p:cNvSpPr/>
          <p:nvPr/>
        </p:nvSpPr>
        <p:spPr>
          <a:xfrm>
            <a:off x="1665905" y="1082258"/>
            <a:ext cx="359631" cy="493326"/>
          </a:xfrm>
          <a:prstGeom prst="up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75045" y="4083755"/>
            <a:ext cx="1360791" cy="420448"/>
          </a:xfrm>
          <a:prstGeom prst="roundRect">
            <a:avLst/>
          </a:prstGeom>
          <a:gradFill flip="none" rotWithShape="0">
            <a:gsLst>
              <a:gs pos="12000">
                <a:srgbClr val="0070C0">
                  <a:alpha val="97000"/>
                  <a:lumMod val="73000"/>
                  <a:lumOff val="27000"/>
                </a:srgbClr>
              </a:gs>
              <a:gs pos="7000">
                <a:srgbClr val="002060">
                  <a:alpha val="65000"/>
                </a:srgbClr>
              </a:gs>
              <a:gs pos="96000">
                <a:schemeClr val="accent6"/>
              </a:gs>
              <a:gs pos="58000">
                <a:srgbClr val="FFFF00">
                  <a:lumMod val="67000"/>
                  <a:lumOff val="33000"/>
                </a:srgbClr>
              </a:gs>
              <a:gs pos="40000">
                <a:srgbClr val="00B050">
                  <a:lumMod val="80000"/>
                  <a:lumOff val="20000"/>
                </a:srgbClr>
              </a:gs>
              <a:gs pos="100000">
                <a:schemeClr val="accent6">
                  <a:lumMod val="38000"/>
                  <a:lumOff val="62000"/>
                  <a:alpha val="6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Thermocolour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Liquid Crystal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987511" y="5062321"/>
            <a:ext cx="1307944" cy="64798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Капа</a:t>
            </a:r>
          </a:p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(фиксатор пластины)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6061" y="6082662"/>
            <a:ext cx="1358512" cy="61313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 (из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низ.провод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материала.)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79181" y="6060739"/>
            <a:ext cx="1390109" cy="61313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Контактная часть (из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Проводимого)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13796" y="4083755"/>
            <a:ext cx="1460106" cy="420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Температурное воздействие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112854" y="4074113"/>
            <a:ext cx="2160240" cy="4204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в различных цветовых спектрах</a:t>
            </a:r>
          </a:p>
        </p:txBody>
      </p:sp>
      <p:sp>
        <p:nvSpPr>
          <p:cNvPr id="30" name="Двойная стрелка влево/вправо 29"/>
          <p:cNvSpPr/>
          <p:nvPr/>
        </p:nvSpPr>
        <p:spPr>
          <a:xfrm rot="5400000">
            <a:off x="1419815" y="4625459"/>
            <a:ext cx="492181" cy="342664"/>
          </a:xfrm>
          <a:prstGeom prst="leftRightArrow">
            <a:avLst>
              <a:gd name="adj1" fmla="val 500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Нашивка 30"/>
          <p:cNvSpPr/>
          <p:nvPr/>
        </p:nvSpPr>
        <p:spPr>
          <a:xfrm rot="10800000">
            <a:off x="2436265" y="4121586"/>
            <a:ext cx="485669" cy="325503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80733">
            <a:off x="722950" y="5627396"/>
            <a:ext cx="388469" cy="45647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 rot="19837944">
            <a:off x="2222336" y="5616701"/>
            <a:ext cx="368446" cy="47201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2352238" y="5272386"/>
            <a:ext cx="493040" cy="2278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008281" y="5042881"/>
            <a:ext cx="1049041" cy="6386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Фиксация в ротовой полости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732419" y="5076371"/>
            <a:ext cx="1432207" cy="63861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 прибора с твердыми тканями зубов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6808188" y="4985968"/>
            <a:ext cx="2039180" cy="7243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Тепловое изображение твердых тканей зубов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4154441" y="5214058"/>
            <a:ext cx="500080" cy="2962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 rot="16200000">
            <a:off x="6289615" y="5118663"/>
            <a:ext cx="277076" cy="478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Нашивка 39"/>
          <p:cNvSpPr/>
          <p:nvPr/>
        </p:nvSpPr>
        <p:spPr>
          <a:xfrm rot="10800000">
            <a:off x="5508267" y="4131227"/>
            <a:ext cx="485669" cy="325503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Нашивка 40"/>
          <p:cNvSpPr/>
          <p:nvPr/>
        </p:nvSpPr>
        <p:spPr>
          <a:xfrm rot="10800000">
            <a:off x="2544592" y="696111"/>
            <a:ext cx="485669" cy="325503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506150" y="648638"/>
            <a:ext cx="1460106" cy="420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Температурное воздействие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6115275" y="1802955"/>
            <a:ext cx="397042" cy="384707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Нашивка 44"/>
          <p:cNvSpPr/>
          <p:nvPr/>
        </p:nvSpPr>
        <p:spPr>
          <a:xfrm rot="10800000">
            <a:off x="5666463" y="723992"/>
            <a:ext cx="485669" cy="325503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288282" y="653161"/>
            <a:ext cx="2160240" cy="4204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в различных цветовых спектрах</a:t>
            </a:r>
          </a:p>
        </p:txBody>
      </p:sp>
      <p:sp>
        <p:nvSpPr>
          <p:cNvPr id="46" name="Заголовок 1"/>
          <p:cNvSpPr>
            <a:spLocks noGrp="1"/>
          </p:cNvSpPr>
          <p:nvPr>
            <p:ph type="title"/>
          </p:nvPr>
        </p:nvSpPr>
        <p:spPr>
          <a:xfrm>
            <a:off x="0" y="87031"/>
            <a:ext cx="9125767" cy="1241890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использования в условиях стоматологического кабинета.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588057" y="3532851"/>
            <a:ext cx="7632848" cy="119675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домашнего использования.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4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  <p:bldP spid="12" grpId="0" animBg="1"/>
      <p:bldP spid="13" grpId="0" animBg="1"/>
      <p:bldP spid="4" grpId="0" animBg="1"/>
      <p:bldP spid="19" grpId="0" animBg="1"/>
      <p:bldP spid="21" grpId="0" animBg="1"/>
      <p:bldP spid="6" grpId="0" animBg="1"/>
      <p:bldP spid="16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7" grpId="0" animBg="1"/>
      <p:bldP spid="46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1021296" y="1628800"/>
            <a:ext cx="7101408" cy="3482499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pic>
        <p:nvPicPr>
          <p:cNvPr id="2050" name="Picture 2" descr="F:\умник\ху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0494"/>
            <a:ext cx="5404861" cy="260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умник\готов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157603" cy="259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умник\готов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35" y="2924944"/>
            <a:ext cx="6735293" cy="355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7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7871184" cy="4850651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основан на результатах температурного анализа с помощью датчиков, фиксирующих температурные колебания, расположенных  вдоль зубного ряда. </a:t>
            </a:r>
          </a:p>
          <a:p>
            <a:pPr marL="388620" indent="-3429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термография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выдавать данные с точностью до 0.08 °C, то есть, данный метод позволяет фиксировать самые малейшие температурные колебания, благодаря этому, при профилактическом осмотре у стоматолога, можно выявлять очаги деминерализации на ранних этапах проявления. </a:t>
            </a:r>
          </a:p>
          <a:p>
            <a:pPr marL="388620" indent="-3429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методов, позволяющих оценивать состояние твердых тканей зуба (рентгенологические: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Ортопантомограмма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Дентальная компьютерная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томография,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Радиовизиография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др.), но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на пациенте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ограничены из-за оказания на организм человека лучевой нагрузки, дискомфорта пациента и  врача, больших размеров применяемой аппаратуры, высокой стоимости, низкой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чувствительности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632848" cy="119675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Обоснование научной новизны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7776864" cy="1297885"/>
          </a:xfrm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      Предусматривается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использование принципиально нового в данной области  метода  диагностики и оценки состояния твердых тканей зуба в норме и при патологии.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37444"/>
              </p:ext>
            </p:extLst>
          </p:nvPr>
        </p:nvGraphicFramePr>
        <p:xfrm>
          <a:off x="935597" y="2350877"/>
          <a:ext cx="7164797" cy="4393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110"/>
                <a:gridCol w="1461981"/>
                <a:gridCol w="851263"/>
                <a:gridCol w="1135017"/>
                <a:gridCol w="1241426"/>
              </a:tblGrid>
              <a:tr h="48949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Рентгенологические исследования</a:t>
                      </a:r>
                      <a:endParaRPr lang="ru-RU" sz="1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ЭОД</a:t>
                      </a:r>
                      <a:endParaRPr lang="ru-RU" sz="1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Лабораторные исследования</a:t>
                      </a:r>
                      <a:endParaRPr lang="ru-RU" sz="1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Метод на основе </a:t>
                      </a:r>
                      <a:r>
                        <a:rPr lang="ru-RU" sz="10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термографии</a:t>
                      </a:r>
                      <a:endParaRPr lang="ru-RU" sz="1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60188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проводимого анализа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150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300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1500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53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8949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Безопасность В</a:t>
                      </a:r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+-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0188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 анализа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15мин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1-2 мин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5-7 дней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1-2 мин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8949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Мобильность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+-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11778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Наличие дополнительного образования для 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проведения метода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92D050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+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92D050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+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92D050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+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5643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Точность</a:t>
                      </a:r>
                      <a:r>
                        <a:rPr lang="ru-RU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диагноза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16633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Техническая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значимость (преимущества перед существующими аналогами)</a:t>
            </a:r>
          </a:p>
        </p:txBody>
      </p:sp>
    </p:spTree>
    <p:extLst>
      <p:ext uri="{BB962C8B-B14F-4D97-AF65-F5344CB8AC3E}">
        <p14:creationId xmlns:p14="http://schemas.microsoft.com/office/powerpoint/2010/main" val="214415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5823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95536" y="26476"/>
            <a:ext cx="8496944" cy="1530315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Перспектива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коммерциализации результата НИР (Сферы применения и конкретный потребитель)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7871184" cy="369852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     1.Стоматологические поликлиники, кабинеты.</a:t>
            </a:r>
          </a:p>
          <a:p>
            <a:pPr marL="514350" indent="-514350">
              <a:buNone/>
            </a:pPr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    2.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Возможность использования для диагностики заболеваний твердых тканей зуба в домашних условиях.</a:t>
            </a:r>
          </a:p>
        </p:txBody>
      </p:sp>
      <p:pic>
        <p:nvPicPr>
          <p:cNvPr id="1026" name="Picture 2" descr="F:\умник\01_12_00_00_jpg_IMG_51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07" y="3221233"/>
            <a:ext cx="3957228" cy="278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умник\mouth-tray-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21233"/>
            <a:ext cx="4951436" cy="2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9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6381328"/>
            <a:ext cx="8229600" cy="278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1600" i="1" dirty="0" smtClean="0"/>
              <a:t>.</a:t>
            </a:r>
            <a:endParaRPr lang="ru-RU" sz="1600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85485"/>
              </p:ext>
            </p:extLst>
          </p:nvPr>
        </p:nvGraphicFramePr>
        <p:xfrm>
          <a:off x="179252" y="1154672"/>
          <a:ext cx="8846641" cy="2360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6217"/>
                <a:gridCol w="4076002"/>
                <a:gridCol w="1927211"/>
                <a:gridCol w="1927211"/>
              </a:tblGrid>
              <a:tr h="2414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№ этапа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Наименование работ по основным этапам НИР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Сроки выполнения работ (мес.)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Сумма, тыс. руб.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solidFill>
                      <a:schemeClr val="accent2"/>
                    </a:solidFill>
                  </a:tcPr>
                </a:tc>
              </a:tr>
              <a:tr h="4747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Фонд содействия инновациям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</a:tr>
              <a:tr h="424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макета диагностического исследовательского </a:t>
                      </a:r>
                      <a:r>
                        <a:rPr lang="ru-RU" sz="1400" b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комдлекса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200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43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Корректировка,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отлаживание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алгоритмов работы прибора, доработка конструкции.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146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Изготовление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прибора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71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Содержимое 2"/>
          <p:cNvSpPr txBox="1">
            <a:spLocks/>
          </p:cNvSpPr>
          <p:nvPr/>
        </p:nvSpPr>
        <p:spPr>
          <a:xfrm>
            <a:off x="384933" y="-13857"/>
            <a:ext cx="8435280" cy="1138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pPr marL="0" indent="0">
              <a:buFont typeface="Arial" pitchFamily="34" charset="0"/>
              <a:buNone/>
            </a:pPr>
            <a:endParaRPr lang="ru-RU" sz="2100" i="1" dirty="0"/>
          </a:p>
          <a:p>
            <a:pPr marL="0" indent="0">
              <a:buFont typeface="Arial" pitchFamily="34" charset="0"/>
              <a:buNone/>
            </a:pPr>
            <a:endParaRPr lang="ru-RU" sz="2100" i="1" dirty="0" smtClean="0"/>
          </a:p>
          <a:p>
            <a:endParaRPr lang="ru-RU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5500" y="659702"/>
            <a:ext cx="89541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Календарный план выполнения НИР. 1-й год проекта</a:t>
            </a:r>
            <a:endParaRPr kumimoji="0" lang="ru-RU" altLang="ru-RU" sz="2400" b="0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8256"/>
            <a:ext cx="8460432" cy="17645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реализации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 rot="10800000" flipV="1">
            <a:off x="125499" y="3645023"/>
            <a:ext cx="8954144" cy="461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Календарный план выполнения НИР. </a:t>
            </a:r>
            <a:r>
              <a:rPr lang="ru-RU" alt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</a:t>
            </a: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 год проекта</a:t>
            </a:r>
            <a:endParaRPr kumimoji="0" lang="ru-RU" altLang="ru-RU" sz="2400" b="1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29602"/>
              </p:ext>
            </p:extLst>
          </p:nvPr>
        </p:nvGraphicFramePr>
        <p:xfrm>
          <a:off x="149940" y="4090945"/>
          <a:ext cx="8814547" cy="25487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894"/>
                <a:gridCol w="4061215"/>
                <a:gridCol w="1920219"/>
                <a:gridCol w="1920219"/>
              </a:tblGrid>
              <a:tr h="2527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№ этапа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Наименование работ по основным этапам НИР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Сроки выполнения работ (мес.)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Сумма, тыс. руб.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solidFill>
                      <a:schemeClr val="accent2"/>
                    </a:solidFill>
                  </a:tcPr>
                </a:tc>
              </a:tr>
              <a:tr h="474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Фонд содействия инновациям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2"/>
                    </a:solidFill>
                  </a:tcPr>
                </a:tc>
              </a:tr>
              <a:tr h="495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Испытание прибора в стоматологических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учреждениях г. Пензы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5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Техническая и программная корректировка устройства.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/>
                </a:tc>
              </a:tr>
              <a:tr h="495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Оформление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проектной документации, получение патента.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567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ИТОГО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165" marR="63165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13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ogotip_MI_bez_fona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368152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Защита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 на интеллектуальную собственность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Meiryo" pitchFamily="34" charset="-128"/>
              <a:cs typeface="Times New Roman" pitchFamily="18" charset="0"/>
            </a:endParaRPr>
          </a:p>
        </p:txBody>
      </p:sp>
      <p:sp>
        <p:nvSpPr>
          <p:cNvPr id="4100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8568952" cy="3456383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Предполагается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патентование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методики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использования контактной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термографии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 диагностики заболеваний твердых тканей зуба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.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Патентование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рибора 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Необходима лицензирование и сертификация заявленного продукта. Права на ИС будут оформлены на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eiryo" pitchFamily="34" charset="-128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9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1801</TotalTime>
  <Words>646</Words>
  <Application>Microsoft Office PowerPoint</Application>
  <PresentationFormat>Экран (4:3)</PresentationFormat>
  <Paragraphs>175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Meiryo</vt:lpstr>
      <vt:lpstr>Arial</vt:lpstr>
      <vt:lpstr>Calibri</vt:lpstr>
      <vt:lpstr>Constantia</vt:lpstr>
      <vt:lpstr>Georgia</vt:lpstr>
      <vt:lpstr>Times New Roman</vt:lpstr>
      <vt:lpstr>Trebuchet MS</vt:lpstr>
      <vt:lpstr>Воздушный поток</vt:lpstr>
      <vt:lpstr>ФГБОУ ВПО «Пензенский государственный университет» Медицинский институт</vt:lpstr>
      <vt:lpstr>Структура презентации</vt:lpstr>
      <vt:lpstr>1.Актуальность идеи «проблематика» </vt:lpstr>
      <vt:lpstr>Презентация PowerPoint</vt:lpstr>
      <vt:lpstr>2.Предлагаемое решение (Конечный продукт)</vt:lpstr>
      <vt:lpstr>Для использования в условиях стоматологического кабинета.</vt:lpstr>
      <vt:lpstr>Презентация PowerPoint</vt:lpstr>
      <vt:lpstr>3.Обоснование научной новизны</vt:lpstr>
      <vt:lpstr>Презентация PowerPoint</vt:lpstr>
      <vt:lpstr>5.Перспектива коммерциализации результата НИР (Сферы применения и конкретный потребитель)</vt:lpstr>
      <vt:lpstr>Презентация PowerPoint</vt:lpstr>
      <vt:lpstr>7.Защита прав на интеллектуальную собственность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ВПО «Пензенский государственный университет» Медицинский институт</dc:title>
  <dc:creator>Администратор</dc:creator>
  <cp:lastModifiedBy>RePack by Diakov</cp:lastModifiedBy>
  <cp:revision>106</cp:revision>
  <dcterms:created xsi:type="dcterms:W3CDTF">2015-11-06T19:14:50Z</dcterms:created>
  <dcterms:modified xsi:type="dcterms:W3CDTF">2023-11-09T17:22:56Z</dcterms:modified>
</cp:coreProperties>
</file>