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notesMasterIdLst>
    <p:notesMasterId r:id="rId15"/>
  </p:notesMasterIdLst>
  <p:handoutMasterIdLst>
    <p:handoutMasterId r:id="rId16"/>
  </p:handoutMasterIdLst>
  <p:sldIdLst>
    <p:sldId id="280" r:id="rId2"/>
    <p:sldId id="257" r:id="rId3"/>
    <p:sldId id="278" r:id="rId4"/>
    <p:sldId id="271" r:id="rId5"/>
    <p:sldId id="269" r:id="rId6"/>
    <p:sldId id="270" r:id="rId7"/>
    <p:sldId id="273" r:id="rId8"/>
    <p:sldId id="272" r:id="rId9"/>
    <p:sldId id="274" r:id="rId10"/>
    <p:sldId id="275" r:id="rId11"/>
    <p:sldId id="276" r:id="rId12"/>
    <p:sldId id="277" r:id="rId13"/>
    <p:sldId id="281" r:id="rId14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90" autoAdjust="0"/>
  </p:normalViewPr>
  <p:slideViewPr>
    <p:cSldViewPr>
      <p:cViewPr varScale="1">
        <p:scale>
          <a:sx n="116" d="100"/>
          <a:sy n="11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Vinokurova_vv\Desktop\&#1042;&#1080;&#1085;&#1086;&#1082;&#1091;&#1088;&#1086;&#1074;&#1072;\&#1042;&#1080;&#1085;&#1086;&#1082;&#1091;&#1088;&#1086;&#1074;&#1072;%20&#1042;&#1042;\&#1055;&#1088;&#1072;&#1082;&#1090;&#1080;&#1082;&#1072;\&#1042;&#1050;&#1056;%20&#1076;&#1086;&#1087;.%20&#1084;&#1072;&#1090;&#1077;&#1088;&#1080;&#1072;&#1083;\&#1043;&#1088;&#1072;&#1092;&#1080;&#108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73961650212125E-2"/>
          <c:y val="2.5695427116285325E-2"/>
          <c:w val="0.87916832216382745"/>
          <c:h val="0.80846280237868307"/>
        </c:manualLayout>
      </c:layout>
      <c:scatterChart>
        <c:scatterStyle val="smoothMarker"/>
        <c:varyColors val="0"/>
        <c:ser>
          <c:idx val="0"/>
          <c:order val="0"/>
          <c:tx>
            <c:v>Опыт № 1 </c:v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[График.xlsx]Лист1!$F$7:$F$9</c:f>
              <c:numCache>
                <c:formatCode>General</c:formatCode>
                <c:ptCount val="3"/>
                <c:pt idx="0">
                  <c:v>0.2</c:v>
                </c:pt>
                <c:pt idx="1">
                  <c:v>0.4</c:v>
                </c:pt>
                <c:pt idx="2">
                  <c:v>0.7</c:v>
                </c:pt>
              </c:numCache>
            </c:numRef>
          </c:xVal>
          <c:yVal>
            <c:numRef>
              <c:f>[График.xlsx]Лист1!$G$7:$G$9</c:f>
              <c:numCache>
                <c:formatCode>General</c:formatCode>
                <c:ptCount val="3"/>
                <c:pt idx="0">
                  <c:v>36</c:v>
                </c:pt>
                <c:pt idx="1">
                  <c:v>32</c:v>
                </c:pt>
                <c:pt idx="2">
                  <c:v>29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65B-4D90-9EBC-FA54662F5B58}"/>
            </c:ext>
          </c:extLst>
        </c:ser>
        <c:ser>
          <c:idx val="1"/>
          <c:order val="1"/>
          <c:tx>
            <c:v>Опыт № 2 </c:v>
          </c:tx>
          <c:spPr>
            <a:ln w="28575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[График.xlsx]Лист1!$F$11:$F$13</c:f>
              <c:numCache>
                <c:formatCode>General</c:formatCode>
                <c:ptCount val="3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</c:numCache>
            </c:numRef>
          </c:xVal>
          <c:yVal>
            <c:numRef>
              <c:f>[График.xlsx]Лист1!$G$11:$G$13</c:f>
              <c:numCache>
                <c:formatCode>General</c:formatCode>
                <c:ptCount val="3"/>
                <c:pt idx="0">
                  <c:v>42</c:v>
                </c:pt>
                <c:pt idx="1">
                  <c:v>39</c:v>
                </c:pt>
                <c:pt idx="2">
                  <c:v>27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65B-4D90-9EBC-FA54662F5B58}"/>
            </c:ext>
          </c:extLst>
        </c:ser>
        <c:ser>
          <c:idx val="3"/>
          <c:order val="2"/>
          <c:tx>
            <c:v>Опыт № 3 </c:v>
          </c:tx>
          <c:spPr>
            <a:ln w="28575" cap="rnd" cmpd="sng" algn="ctr">
              <a:solidFill>
                <a:schemeClr val="accent1">
                  <a:lumMod val="60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 cap="flat" cmpd="sng" algn="ctr">
                <a:solidFill>
                  <a:schemeClr val="accent1">
                    <a:lumMod val="60000"/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[График.xlsx]Лист1!$F$19:$F$21</c:f>
              <c:numCache>
                <c:formatCode>General</c:formatCode>
                <c:ptCount val="3"/>
                <c:pt idx="0">
                  <c:v>0.1</c:v>
                </c:pt>
                <c:pt idx="1">
                  <c:v>0.15</c:v>
                </c:pt>
                <c:pt idx="2">
                  <c:v>0.35</c:v>
                </c:pt>
              </c:numCache>
            </c:numRef>
          </c:xVal>
          <c:yVal>
            <c:numRef>
              <c:f>[График.xlsx]Лист1!$G$19:$G$21</c:f>
              <c:numCache>
                <c:formatCode>General</c:formatCode>
                <c:ptCount val="3"/>
                <c:pt idx="0">
                  <c:v>45</c:v>
                </c:pt>
                <c:pt idx="1">
                  <c:v>37</c:v>
                </c:pt>
                <c:pt idx="2">
                  <c:v>30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465B-4D90-9EBC-FA54662F5B5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8300672"/>
        <c:axId val="58315136"/>
      </c:scatterChart>
      <c:valAx>
        <c:axId val="58300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С,</a:t>
                </a:r>
                <a:r>
                  <a:rPr lang="ru-RU" baseline="0"/>
                  <a:t> мг/100 мл. </a:t>
                </a:r>
                <a:endParaRPr lang="ru-RU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315136"/>
        <c:crosses val="autoZero"/>
        <c:crossBetween val="midCat"/>
      </c:valAx>
      <c:valAx>
        <c:axId val="5831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</a:t>
                </a:r>
                <a:r>
                  <a:rPr lang="ru-RU"/>
                  <a:t>,</a:t>
                </a:r>
                <a:r>
                  <a:rPr lang="ru-RU" baseline="0"/>
                  <a:t> мин.</a:t>
                </a:r>
                <a:endParaRPr lang="ru-RU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300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3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E48A96-E1BB-4C8F-80B2-32A47A48A9D5}" type="datetimeFigureOut">
              <a:rPr lang="ru-RU" smtClean="0">
                <a:solidFill>
                  <a:schemeClr val="accent2">
                    <a:lumMod val="50000"/>
                  </a:schemeClr>
                </a:solidFill>
              </a:rPr>
              <a:pPr/>
              <a:t>22.09.2023</a:t>
            </a:fld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4A1F6A-164B-43BA-A19E-4AE6BB502A21}" type="slidenum">
              <a:rPr lang="ru-RU" smtClean="0">
                <a:solidFill>
                  <a:schemeClr val="accent2">
                    <a:lumMod val="50000"/>
                  </a:schemeClr>
                </a:solidFill>
              </a:rPr>
              <a:pPr/>
              <a:t>‹#›</a:t>
            </a:fld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Дата 3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E48A96-E1BB-4C8F-80B2-32A47A48A9D5}" type="datetimeFigureOut">
              <a:rPr lang="ru-RU" smtClean="0">
                <a:solidFill>
                  <a:schemeClr val="accent2">
                    <a:lumMod val="50000"/>
                  </a:schemeClr>
                </a:solidFill>
              </a:rPr>
              <a:pPr/>
              <a:t>22.09.2023</a:t>
            </a:fld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4A1F6A-164B-43BA-A19E-4AE6BB502A21}" type="slidenum">
              <a:rPr lang="ru-RU" smtClean="0">
                <a:solidFill>
                  <a:schemeClr val="accent2">
                    <a:lumMod val="50000"/>
                  </a:schemeClr>
                </a:solidFill>
              </a:rPr>
              <a:pPr/>
              <a:t>‹#›</a:t>
            </a:fld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447256" y="45855"/>
            <a:ext cx="669674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411760" y="1484784"/>
            <a:ext cx="655272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4487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6449889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957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5E48A96-E1BB-4C8F-80B2-32A47A48A9D5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hlinkClick r:id="rId16"/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650" r:id="rId12"/>
    <p:sldLayoutId id="2147483869" r:id="rId13"/>
    <p:sldLayoutId id="214748387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7;p10"/>
          <p:cNvSpPr/>
          <p:nvPr/>
        </p:nvSpPr>
        <p:spPr>
          <a:xfrm>
            <a:off x="0" y="2276872"/>
            <a:ext cx="7236296" cy="432048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179512" y="2780928"/>
            <a:ext cx="6084168" cy="210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" sz="3200" b="1" dirty="0" smtClean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Совершенствование процесса очистки сточных вод путем введения более эффективных флокулянтов</a:t>
            </a:r>
            <a:endParaRPr sz="1100" b="0" i="0" u="none" strike="noStrike" cap="none" dirty="0">
              <a:solidFill>
                <a:srgbClr val="6546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79512" y="5778719"/>
            <a:ext cx="5182200" cy="48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2438"/>
              <a:buFont typeface="Arial"/>
              <a:buNone/>
            </a:pPr>
            <a:r>
              <a:rPr lang="ru" sz="2438" b="1" dirty="0" smtClean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Низамова А.И.</a:t>
            </a:r>
            <a:r>
              <a:rPr lang="ru-RU" sz="2438" b="1" dirty="0" smtClean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, Ивченков Р.И.</a:t>
            </a:r>
            <a:r>
              <a:rPr lang="ru" sz="2438" b="1" dirty="0" smtClean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38" b="0" i="0" u="none" strike="noStrike" cap="none" dirty="0">
              <a:solidFill>
                <a:srgbClr val="65469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779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0689" y="836712"/>
            <a:ext cx="9345376" cy="1944216"/>
          </a:xfrm>
        </p:spPr>
        <p:txBody>
          <a:bodyPr/>
          <a:lstStyle/>
          <a:p>
            <a:r>
              <a:rPr lang="ru-RU" sz="44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44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44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44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44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эффективного флокулянта для очистки сточных вод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204864"/>
            <a:ext cx="71088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4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80172" y="3212976"/>
            <a:ext cx="85836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проработка методов очистки сточных вод, оценка эффективности их действия;</a:t>
            </a:r>
          </a:p>
          <a:p>
            <a:pPr lvl="0" algn="just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флокулянта для очистки сточных вод на основе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этилендиамина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акрилонитрила;</a:t>
            </a:r>
          </a:p>
          <a:p>
            <a:pPr lvl="0" algn="just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полученного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полидиакрилонитрилэтилендиамина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качестве флокулянта для очистки сточных вод;</a:t>
            </a:r>
          </a:p>
          <a:p>
            <a:pPr lvl="0" algn="just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 к использованию синтезированного полимера в качестве флокулянта.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03703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196752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Новизна </a:t>
            </a:r>
            <a:endParaRPr lang="ru-RU" sz="3600" b="1" dirty="0" smtClean="0"/>
          </a:p>
          <a:p>
            <a:endParaRPr lang="ru-RU" sz="3600" dirty="0" smtClean="0"/>
          </a:p>
          <a:p>
            <a:r>
              <a:rPr lang="ru-RU" sz="3600" dirty="0" smtClean="0"/>
              <a:t>Синтез </a:t>
            </a:r>
            <a:r>
              <a:rPr lang="ru-RU" sz="3600" dirty="0"/>
              <a:t>нового азотосодержащего органического соединения, обладающего высокими </a:t>
            </a:r>
            <a:r>
              <a:rPr lang="ru-RU" sz="3600" dirty="0" err="1"/>
              <a:t>флокулирующими</a:t>
            </a:r>
            <a:r>
              <a:rPr lang="ru-RU" sz="3600" dirty="0"/>
              <a:t> свойствами.</a:t>
            </a:r>
          </a:p>
        </p:txBody>
      </p:sp>
    </p:spTree>
    <p:extLst>
      <p:ext uri="{BB962C8B-B14F-4D97-AF65-F5344CB8AC3E}">
        <p14:creationId xmlns:p14="http://schemas.microsoft.com/office/powerpoint/2010/main" val="58889808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6FBC0BC1-E6E5-4BDA-87B8-8626AB373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185825"/>
              </p:ext>
            </p:extLst>
          </p:nvPr>
        </p:nvGraphicFramePr>
        <p:xfrm>
          <a:off x="395536" y="1002056"/>
          <a:ext cx="8075239" cy="3404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6356">
                  <a:extLst>
                    <a:ext uri="{9D8B030D-6E8A-4147-A177-3AD203B41FA5}">
                      <a16:colId xmlns="" xmlns:a16="http://schemas.microsoft.com/office/drawing/2014/main" val="1108196504"/>
                    </a:ext>
                  </a:extLst>
                </a:gridCol>
                <a:gridCol w="2132813">
                  <a:extLst>
                    <a:ext uri="{9D8B030D-6E8A-4147-A177-3AD203B41FA5}">
                      <a16:colId xmlns="" xmlns:a16="http://schemas.microsoft.com/office/drawing/2014/main" val="3022976407"/>
                    </a:ext>
                  </a:extLst>
                </a:gridCol>
                <a:gridCol w="2356070">
                  <a:extLst>
                    <a:ext uri="{9D8B030D-6E8A-4147-A177-3AD203B41FA5}">
                      <a16:colId xmlns="" xmlns:a16="http://schemas.microsoft.com/office/drawing/2014/main" val="68064769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50645" algn="l"/>
                          <a:tab pos="149225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химического вещества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Этилендиамин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Акрилонитрил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669514001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350645" algn="l"/>
                          <a:tab pos="149225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формула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600" baseline="-25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600" baseline="-25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600" baseline="-25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600" baseline="-25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600" baseline="-25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92077933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Молекулярная масса, г/моль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285872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ПДК в воде водоёмов, мг/м</a:t>
                      </a:r>
                      <a:r>
                        <a:rPr lang="ru-RU" sz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419065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кипения,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477856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плавления,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6110331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самовоспламенения,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481</a:t>
                      </a: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54592004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 (20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г/см</a:t>
                      </a:r>
                      <a:r>
                        <a:rPr lang="ru-RU" sz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0,8064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75736301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опасности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588906535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литр, руб.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5281920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3BDE6F8-8BD4-453C-A3FE-A72BCDDBD47A}"/>
              </a:ext>
            </a:extLst>
          </p:cNvPr>
          <p:cNvSpPr txBox="1"/>
          <p:nvPr/>
        </p:nvSpPr>
        <p:spPr>
          <a:xfrm>
            <a:off x="347963" y="526091"/>
            <a:ext cx="71287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используемых реагентов 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E05C9B2-A3CC-46AA-BA72-AC97557E1A7A}"/>
              </a:ext>
            </a:extLst>
          </p:cNvPr>
          <p:cNvSpPr txBox="1"/>
          <p:nvPr/>
        </p:nvSpPr>
        <p:spPr>
          <a:xfrm>
            <a:off x="1187624" y="5229200"/>
            <a:ext cx="7056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NH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2CH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CH –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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CN 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–NH 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NH 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CH</a:t>
            </a:r>
            <a:r>
              <a:rPr lang="en-US" sz="2000" baseline="-25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CN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2C9333F-2D0C-44E1-A503-613E9B86BE9C}"/>
              </a:ext>
            </a:extLst>
          </p:cNvPr>
          <p:cNvSpPr txBox="1"/>
          <p:nvPr/>
        </p:nvSpPr>
        <p:spPr>
          <a:xfrm>
            <a:off x="333265" y="4618306"/>
            <a:ext cx="8728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реакция соединения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этилендиамина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нитрила акриловой кислоты:</a:t>
            </a:r>
          </a:p>
        </p:txBody>
      </p:sp>
    </p:spTree>
    <p:extLst>
      <p:ext uri="{BB962C8B-B14F-4D97-AF65-F5344CB8AC3E}">
        <p14:creationId xmlns:p14="http://schemas.microsoft.com/office/powerpoint/2010/main" val="120128329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16919"/>
            <a:ext cx="3744416" cy="4884289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37747"/>
            <a:ext cx="3168352" cy="48842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3548" y="5504005"/>
            <a:ext cx="81369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установка для полимеризации: 1 –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трехгорлая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колба, 2- мешалка с гидрозатвором, 3- электромотор, 4- термометр, 5- обратный холодильник, 6- электроплитка, 7 – водяная баня.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32731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91264" cy="24208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b="1" dirty="0">
                <a:effectLst/>
              </a:rPr>
              <a:t>                                      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800" b="1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18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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NH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NH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C 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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  ––––––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–[–N= C -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NH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NH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CH</a:t>
            </a:r>
            <a:r>
              <a:rPr lang="en-US" sz="1800" b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C = N  –]–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ая круглая скобка 3">
            <a:extLst>
              <a:ext uri="{FF2B5EF4-FFF2-40B4-BE49-F238E27FC236}">
                <a16:creationId xmlns="" xmlns:a16="http://schemas.microsoft.com/office/drawing/2014/main" id="{8DC74C7E-7B1A-42AA-A0E9-C43A4D49ECD5}"/>
              </a:ext>
            </a:extLst>
          </p:cNvPr>
          <p:cNvSpPr/>
          <p:nvPr/>
        </p:nvSpPr>
        <p:spPr>
          <a:xfrm rot="5400000">
            <a:off x="4458816" y="-1074086"/>
            <a:ext cx="72008" cy="5333765"/>
          </a:xfrm>
          <a:prstGeom prst="righ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12BF3136-A519-430B-B8D2-00AAB5B6E74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32" y="2968256"/>
            <a:ext cx="3168379" cy="242088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6D7663B-F67D-4DAF-8C33-C9E82598E85E}"/>
              </a:ext>
            </a:extLst>
          </p:cNvPr>
          <p:cNvSpPr/>
          <p:nvPr/>
        </p:nvSpPr>
        <p:spPr>
          <a:xfrm>
            <a:off x="827585" y="5915261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tabLst>
                <a:tab pos="630555" algn="l"/>
              </a:tabLs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– Полученный полимер в результате полимеризации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на основе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этилендиамина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акрилонитрила </a:t>
            </a:r>
            <a:endParaRPr lang="ru-RU" sz="160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DA1DBD7-7AC8-4ED4-BC15-7A85020BE97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70" y="2160945"/>
            <a:ext cx="2724785" cy="36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2796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3BD2BA-983B-4349-9BF2-A93984084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31" y="85571"/>
            <a:ext cx="8229600" cy="475456"/>
          </a:xfrm>
        </p:spPr>
        <p:txBody>
          <a:bodyPr/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используемых веществ в опыте № 1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4B28D84-A2F9-4BCF-A924-63A8959C3D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490674"/>
              </p:ext>
            </p:extLst>
          </p:nvPr>
        </p:nvGraphicFramePr>
        <p:xfrm>
          <a:off x="1926056" y="660701"/>
          <a:ext cx="5701235" cy="1298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7712">
                  <a:extLst>
                    <a:ext uri="{9D8B030D-6E8A-4147-A177-3AD203B41FA5}">
                      <a16:colId xmlns="" xmlns:a16="http://schemas.microsoft.com/office/drawing/2014/main" val="2571547908"/>
                    </a:ext>
                  </a:extLst>
                </a:gridCol>
                <a:gridCol w="1738530">
                  <a:extLst>
                    <a:ext uri="{9D8B030D-6E8A-4147-A177-3AD203B41FA5}">
                      <a16:colId xmlns="" xmlns:a16="http://schemas.microsoft.com/office/drawing/2014/main" val="3803199140"/>
                    </a:ext>
                  </a:extLst>
                </a:gridCol>
                <a:gridCol w="1717854">
                  <a:extLst>
                    <a:ext uri="{9D8B030D-6E8A-4147-A177-3AD203B41FA5}">
                      <a16:colId xmlns="" xmlns:a16="http://schemas.microsoft.com/office/drawing/2014/main" val="4284890425"/>
                    </a:ext>
                  </a:extLst>
                </a:gridCol>
                <a:gridCol w="1687139">
                  <a:extLst>
                    <a:ext uri="{9D8B030D-6E8A-4147-A177-3AD203B41FA5}">
                      <a16:colId xmlns="" xmlns:a16="http://schemas.microsoft.com/office/drawing/2014/main" val="1644920178"/>
                    </a:ext>
                  </a:extLst>
                </a:gridCol>
              </a:tblGrid>
              <a:tr h="438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воды, мл.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Каолиновая суспензия, г.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Полимер, г.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68287958"/>
                  </a:ext>
                </a:extLst>
              </a:tr>
              <a:tr h="219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27450446"/>
                  </a:ext>
                </a:extLst>
              </a:tr>
              <a:tr h="289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41780178"/>
                  </a:ext>
                </a:extLst>
              </a:tr>
              <a:tr h="289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8687354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AE683BF-FD87-4CFE-AC94-4D96DEB681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02" y="2063886"/>
            <a:ext cx="2880320" cy="36167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BF24C12-57B3-4F65-B7D0-D7B6E34CD7F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8" t="2788" r="28996"/>
          <a:stretch/>
        </p:blipFill>
        <p:spPr bwMode="auto">
          <a:xfrm>
            <a:off x="4776674" y="2068398"/>
            <a:ext cx="845820" cy="36061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AD6A7AD-102B-4840-8270-7757A88CACAF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5" t="5206" r="32053" b="3014"/>
          <a:stretch/>
        </p:blipFill>
        <p:spPr bwMode="auto">
          <a:xfrm>
            <a:off x="5598277" y="2063886"/>
            <a:ext cx="1007090" cy="36061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0BFA519-8414-4816-83F8-7ED5D525FE5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2968" r="22312" b="2456"/>
          <a:stretch/>
        </p:blipFill>
        <p:spPr bwMode="auto">
          <a:xfrm>
            <a:off x="6585245" y="2063886"/>
            <a:ext cx="1326434" cy="36061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F02650C-2E0F-408D-BAC3-8E215769FDF7}"/>
              </a:ext>
            </a:extLst>
          </p:cNvPr>
          <p:cNvSpPr txBox="1"/>
          <p:nvPr/>
        </p:nvSpPr>
        <p:spPr>
          <a:xfrm>
            <a:off x="1550843" y="5671804"/>
            <a:ext cx="7303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</a:t>
            </a:r>
            <a:r>
              <a:rPr lang="ru-RU" dirty="0"/>
              <a:t>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– 1                                                   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Образец –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A39834D-3F00-4BE6-A595-D6D3FDBE1D87}"/>
              </a:ext>
            </a:extLst>
          </p:cNvPr>
          <p:cNvSpPr txBox="1"/>
          <p:nvPr/>
        </p:nvSpPr>
        <p:spPr>
          <a:xfrm>
            <a:off x="1164222" y="5996226"/>
            <a:ext cx="7368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осаждения взвешенных частиц: Образец 1 – до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флокуляции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Образец 2 – осаждение частиц под действием флокулянта.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67320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74704F-D9FC-401D-B555-A141B4959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207" y="908720"/>
            <a:ext cx="8229600" cy="9087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Количественное содержание загрязнений в отобранном образце сточной воды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0A5ED6AE-F009-4BA7-A1BA-7E3E1412B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217045"/>
              </p:ext>
            </p:extLst>
          </p:nvPr>
        </p:nvGraphicFramePr>
        <p:xfrm>
          <a:off x="432654" y="2129453"/>
          <a:ext cx="8435280" cy="3359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99450">
                  <a:extLst>
                    <a:ext uri="{9D8B030D-6E8A-4147-A177-3AD203B41FA5}">
                      <a16:colId xmlns="" xmlns:a16="http://schemas.microsoft.com/office/drawing/2014/main" val="1761030929"/>
                    </a:ext>
                  </a:extLst>
                </a:gridCol>
                <a:gridCol w="4335830">
                  <a:extLst>
                    <a:ext uri="{9D8B030D-6E8A-4147-A177-3AD203B41FA5}">
                      <a16:colId xmlns="" xmlns:a16="http://schemas.microsoft.com/office/drawing/2014/main" val="3073417344"/>
                    </a:ext>
                  </a:extLst>
                </a:gridCol>
              </a:tblGrid>
              <a:tr h="433627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анализа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683612488"/>
                  </a:ext>
                </a:extLst>
              </a:tr>
              <a:tr h="594309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концентрация:</a:t>
                      </a:r>
                    </a:p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натрия хлорида, г/дм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1859725"/>
                  </a:ext>
                </a:extLst>
              </a:tr>
              <a:tr h="297155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ионов меди, мг/дм</a:t>
                      </a:r>
                      <a:r>
                        <a:rPr lang="ru-RU" sz="2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822730251"/>
                  </a:ext>
                </a:extLst>
              </a:tr>
              <a:tr h="297155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ионов алюминия, мг/дм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2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21078400"/>
                  </a:ext>
                </a:extLst>
              </a:tr>
              <a:tr h="297155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ионов железа, мг/дм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77602177"/>
                  </a:ext>
                </a:extLst>
              </a:tr>
              <a:tr h="297155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Взвешенные вещества, мг/д м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371238194"/>
                  </a:ext>
                </a:extLst>
              </a:tr>
              <a:tr h="329759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52798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89266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1F2837-A520-4FF3-A7B7-8A3CD03C0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439" y="627430"/>
            <a:ext cx="4464496" cy="369168"/>
          </a:xfrm>
        </p:spPr>
        <p:txBody>
          <a:bodyPr/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используемых веществ в опыте № 2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DBEBE006-3C76-4B35-BFAF-1BE604CB09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031666"/>
              </p:ext>
            </p:extLst>
          </p:nvPr>
        </p:nvGraphicFramePr>
        <p:xfrm>
          <a:off x="4033407" y="1052736"/>
          <a:ext cx="5040560" cy="1342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354">
                  <a:extLst>
                    <a:ext uri="{9D8B030D-6E8A-4147-A177-3AD203B41FA5}">
                      <a16:colId xmlns="" xmlns:a16="http://schemas.microsoft.com/office/drawing/2014/main" val="2081080446"/>
                    </a:ext>
                  </a:extLst>
                </a:gridCol>
                <a:gridCol w="1927581">
                  <a:extLst>
                    <a:ext uri="{9D8B030D-6E8A-4147-A177-3AD203B41FA5}">
                      <a16:colId xmlns="" xmlns:a16="http://schemas.microsoft.com/office/drawing/2014/main" val="911650156"/>
                    </a:ext>
                  </a:extLst>
                </a:gridCol>
                <a:gridCol w="2818625">
                  <a:extLst>
                    <a:ext uri="{9D8B030D-6E8A-4147-A177-3AD203B41FA5}">
                      <a16:colId xmlns="" xmlns:a16="http://schemas.microsoft.com/office/drawing/2014/main" val="679000433"/>
                    </a:ext>
                  </a:extLst>
                </a:gridCol>
              </a:tblGrid>
              <a:tr h="359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сточной воды, мл.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полимера, г.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07067099"/>
                  </a:ext>
                </a:extLst>
              </a:tr>
              <a:tr h="305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47102133"/>
                  </a:ext>
                </a:extLst>
              </a:tr>
              <a:tr h="305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85815401"/>
                  </a:ext>
                </a:extLst>
              </a:tr>
              <a:tr h="305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0224723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5E2064B-BAE6-411A-A79E-8515C70D703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"/>
          <a:stretch/>
        </p:blipFill>
        <p:spPr>
          <a:xfrm>
            <a:off x="251520" y="996598"/>
            <a:ext cx="3456384" cy="4448626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1039E878-31B1-4DDB-BDFD-2F9C04415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730147"/>
              </p:ext>
            </p:extLst>
          </p:nvPr>
        </p:nvGraphicFramePr>
        <p:xfrm>
          <a:off x="4067863" y="3157598"/>
          <a:ext cx="5006103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342">
                  <a:extLst>
                    <a:ext uri="{9D8B030D-6E8A-4147-A177-3AD203B41FA5}">
                      <a16:colId xmlns="" xmlns:a16="http://schemas.microsoft.com/office/drawing/2014/main" val="1666306608"/>
                    </a:ext>
                  </a:extLst>
                </a:gridCol>
                <a:gridCol w="1880979">
                  <a:extLst>
                    <a:ext uri="{9D8B030D-6E8A-4147-A177-3AD203B41FA5}">
                      <a16:colId xmlns="" xmlns:a16="http://schemas.microsoft.com/office/drawing/2014/main" val="659605612"/>
                    </a:ext>
                  </a:extLst>
                </a:gridCol>
                <a:gridCol w="2845782">
                  <a:extLst>
                    <a:ext uri="{9D8B030D-6E8A-4147-A177-3AD203B41FA5}">
                      <a16:colId xmlns="" xmlns:a16="http://schemas.microsoft.com/office/drawing/2014/main" val="2904945590"/>
                    </a:ext>
                  </a:extLst>
                </a:gridCol>
              </a:tblGrid>
              <a:tr h="412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нагрева,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Динамичность осаждения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87397983"/>
                  </a:ext>
                </a:extLst>
              </a:tr>
              <a:tr h="291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Хлопьеобразование происходит медленно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78789590"/>
                  </a:ext>
                </a:extLst>
              </a:tr>
              <a:tr h="412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 флокуляции происходит медленно, полимер растворяется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8664678"/>
                  </a:ext>
                </a:extLst>
              </a:tr>
              <a:tr h="412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и осаждение на фазы происходит динамично, полимер полностью растворился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20516307"/>
                  </a:ext>
                </a:extLst>
              </a:tr>
              <a:tr h="412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и осаждение на фазы происходит динамично, полимер полностью растворился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593939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496F05D-9EE8-44BF-A186-244C1A9017C6}"/>
              </a:ext>
            </a:extLst>
          </p:cNvPr>
          <p:cNvSpPr txBox="1"/>
          <p:nvPr/>
        </p:nvSpPr>
        <p:spPr>
          <a:xfrm>
            <a:off x="3972279" y="2507282"/>
            <a:ext cx="4920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динамичности осаждения частиц от температуры нагрева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FAFAA38-DB78-43A8-BED0-CD3469737DED}"/>
              </a:ext>
            </a:extLst>
          </p:cNvPr>
          <p:cNvSpPr txBox="1"/>
          <p:nvPr/>
        </p:nvSpPr>
        <p:spPr>
          <a:xfrm>
            <a:off x="251520" y="5517232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Осаждение частиц при использовании синтезированного полимера в качестве флокулянта </a:t>
            </a:r>
          </a:p>
        </p:txBody>
      </p:sp>
    </p:spTree>
    <p:extLst>
      <p:ext uri="{BB962C8B-B14F-4D97-AF65-F5344CB8AC3E}">
        <p14:creationId xmlns:p14="http://schemas.microsoft.com/office/powerpoint/2010/main" val="45232949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5F3F96A-56D8-4618-BE44-1EAF7E34B26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207623"/>
            <a:ext cx="2775728" cy="3598938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5F693EDA-6289-4A12-94D1-90C77DCD482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93174"/>
            <a:ext cx="1945178" cy="2593571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02043E50-BE50-4BE4-89B7-BC2A66B527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851285"/>
              </p:ext>
            </p:extLst>
          </p:nvPr>
        </p:nvGraphicFramePr>
        <p:xfrm>
          <a:off x="1403648" y="544316"/>
          <a:ext cx="6815307" cy="1696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0611">
                  <a:extLst>
                    <a:ext uri="{9D8B030D-6E8A-4147-A177-3AD203B41FA5}">
                      <a16:colId xmlns="" xmlns:a16="http://schemas.microsoft.com/office/drawing/2014/main" val="3432584543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471443128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1402437198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1774122973"/>
                    </a:ext>
                  </a:extLst>
                </a:gridCol>
              </a:tblGrid>
              <a:tr h="776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сточной воды, мл.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полимера,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алюминия сернокислого (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ru-RU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ru-RU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г.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6506132"/>
                  </a:ext>
                </a:extLst>
              </a:tr>
              <a:tr h="2801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53285206"/>
                  </a:ext>
                </a:extLst>
              </a:tr>
              <a:tr h="2561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04038928"/>
                  </a:ext>
                </a:extLst>
              </a:tr>
              <a:tr h="2561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0572539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6D8862E-74F7-4D34-A34F-1C92508D8030}"/>
              </a:ext>
            </a:extLst>
          </p:cNvPr>
          <p:cNvSpPr txBox="1"/>
          <p:nvPr/>
        </p:nvSpPr>
        <p:spPr>
          <a:xfrm>
            <a:off x="534644" y="5719227"/>
            <a:ext cx="82570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                                                 б)</a:t>
            </a:r>
          </a:p>
          <a:p>
            <a:pPr algn="ctr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2.6 – Процесс осаждения частиц при совместном использовании полимера и сернистого алюминия: а) результат осаждения; б) осевшие ионы алюминия. 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D4E1207-CB9C-4135-9448-BE1C099B7D73}"/>
              </a:ext>
            </a:extLst>
          </p:cNvPr>
          <p:cNvSpPr txBox="1"/>
          <p:nvPr/>
        </p:nvSpPr>
        <p:spPr>
          <a:xfrm>
            <a:off x="2411760" y="160153"/>
            <a:ext cx="4502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используемых веществ в опыте № 3</a:t>
            </a:r>
          </a:p>
        </p:txBody>
      </p:sp>
    </p:spTree>
    <p:extLst>
      <p:ext uri="{BB962C8B-B14F-4D97-AF65-F5344CB8AC3E}">
        <p14:creationId xmlns:p14="http://schemas.microsoft.com/office/powerpoint/2010/main" val="303092559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8A3D6F-7FDE-4B5B-97C6-022DD70A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116632"/>
            <a:ext cx="6449888" cy="6914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зависимость времени полного осаждения частиц от количества добавленного флокулянта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82829EA3-87D4-4F64-87AA-8B3ABBDA2F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064550"/>
              </p:ext>
            </p:extLst>
          </p:nvPr>
        </p:nvGraphicFramePr>
        <p:xfrm>
          <a:off x="323528" y="980728"/>
          <a:ext cx="849694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53199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E30F13-39A5-4EDA-8291-954BEBCF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16632"/>
            <a:ext cx="8229600" cy="4754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очистки сточных вод синтезированным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флокулянтом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E8161B44-F83D-40B3-BA5E-80E1E7724F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786140"/>
              </p:ext>
            </p:extLst>
          </p:nvPr>
        </p:nvGraphicFramePr>
        <p:xfrm>
          <a:off x="457200" y="836712"/>
          <a:ext cx="8435279" cy="5537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400">
                  <a:extLst>
                    <a:ext uri="{9D8B030D-6E8A-4147-A177-3AD203B41FA5}">
                      <a16:colId xmlns="" xmlns:a16="http://schemas.microsoft.com/office/drawing/2014/main" val="2090279797"/>
                    </a:ext>
                  </a:extLst>
                </a:gridCol>
                <a:gridCol w="1204764">
                  <a:extLst>
                    <a:ext uri="{9D8B030D-6E8A-4147-A177-3AD203B41FA5}">
                      <a16:colId xmlns="" xmlns:a16="http://schemas.microsoft.com/office/drawing/2014/main" val="749219167"/>
                    </a:ext>
                  </a:extLst>
                </a:gridCol>
                <a:gridCol w="948515">
                  <a:extLst>
                    <a:ext uri="{9D8B030D-6E8A-4147-A177-3AD203B41FA5}">
                      <a16:colId xmlns="" xmlns:a16="http://schemas.microsoft.com/office/drawing/2014/main" val="4092194088"/>
                    </a:ext>
                  </a:extLst>
                </a:gridCol>
                <a:gridCol w="1328538">
                  <a:extLst>
                    <a:ext uri="{9D8B030D-6E8A-4147-A177-3AD203B41FA5}">
                      <a16:colId xmlns="" xmlns:a16="http://schemas.microsoft.com/office/drawing/2014/main" val="2411403100"/>
                    </a:ext>
                  </a:extLst>
                </a:gridCol>
                <a:gridCol w="2509461">
                  <a:extLst>
                    <a:ext uri="{9D8B030D-6E8A-4147-A177-3AD203B41FA5}">
                      <a16:colId xmlns="" xmlns:a16="http://schemas.microsoft.com/office/drawing/2014/main" val="3685496632"/>
                    </a:ext>
                  </a:extLst>
                </a:gridCol>
                <a:gridCol w="1929601">
                  <a:extLst>
                    <a:ext uri="{9D8B030D-6E8A-4147-A177-3AD203B41FA5}">
                      <a16:colId xmlns="" xmlns:a16="http://schemas.microsoft.com/office/drawing/2014/main" val="2151213752"/>
                    </a:ext>
                  </a:extLst>
                </a:gridCol>
              </a:tblGrid>
              <a:tr h="46378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 флокулянта</a:t>
                      </a:r>
                    </a:p>
                  </a:txBody>
                  <a:tcPr marL="60278" marR="6027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осаждения, мин.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Динамичность осаждения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осадка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1629268263"/>
                  </a:ext>
                </a:extLst>
              </a:tr>
              <a:tr h="46378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№ 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8" marR="6027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Осаждение происходит динамично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Маленькие пористые хлопья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2897473680"/>
                  </a:ext>
                </a:extLst>
              </a:tr>
              <a:tr h="4076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6-7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Осаждение происходит динамично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Крупные, плотные хлопья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1855569639"/>
                  </a:ext>
                </a:extLst>
              </a:tr>
              <a:tr h="463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8-10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и осаждение на фазы происходит динамично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Крупные, плотные хлопья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1301131879"/>
                  </a:ext>
                </a:extLst>
              </a:tr>
              <a:tr h="61145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№ 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8" marR="6027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на фазы происходит медленно, быстро осаждается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Мелкие хлопья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1363586430"/>
                  </a:ext>
                </a:extLst>
              </a:tr>
              <a:tr h="463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6-7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и осаждение на фазы происходит динамично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Хлопья устойчивые, среднего размера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3284204039"/>
                  </a:ext>
                </a:extLst>
              </a:tr>
              <a:tr h="463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8-10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и осаждение на фазы происходит динамично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устойчивые хлопья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4127377092"/>
                  </a:ext>
                </a:extLst>
              </a:tr>
              <a:tr h="61145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№ 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8" marR="6027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1-2/1-2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Хлопьеобразование происходит медленно, осаждение динамичное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Мелкие хлопья, эмульсионный осадок 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2334172249"/>
                  </a:ext>
                </a:extLst>
              </a:tr>
              <a:tr h="6114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3/3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Хлопьеобразование происходит медленно, осаждение динамичное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Мелкие хлопья, эмульсионный осадок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3986899400"/>
                  </a:ext>
                </a:extLst>
              </a:tr>
              <a:tr h="695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4-5/4-5 кг/т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на фазы происходит динамично, частицы оседают быстро.</a:t>
                      </a:r>
                    </a:p>
                  </a:txBody>
                  <a:tcPr marL="60278" marR="6027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хлопья, наличие желтого осадка</a:t>
                      </a:r>
                    </a:p>
                  </a:txBody>
                  <a:tcPr marL="60278" marR="60278" marT="0" marB="0" anchor="ctr"/>
                </a:tc>
                <a:extLst>
                  <a:ext uri="{0D108BD9-81ED-4DB2-BD59-A6C34878D82A}">
                    <a16:rowId xmlns="" xmlns:a16="http://schemas.microsoft.com/office/drawing/2014/main" val="132296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79164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6449889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13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399006" y="465469"/>
            <a:ext cx="3956969" cy="4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5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Лидер проекта: 89869693161</a:t>
            </a:r>
            <a:endParaRPr lang="ru" sz="1700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ru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mail: </a:t>
            </a:r>
            <a:r>
              <a:rPr lang="en-US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adelinanizamova586@gmail.com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-11906" y="5229200"/>
            <a:ext cx="11274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1110854" y="5229200"/>
            <a:ext cx="1126500" cy="1652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226469" y="5229200"/>
            <a:ext cx="1126500" cy="1652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337322" y="5229200"/>
            <a:ext cx="1127400" cy="1652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4463654" y="5229200"/>
            <a:ext cx="1126500" cy="1652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5564981" y="5229200"/>
            <a:ext cx="1126500" cy="16528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690122" y="5229200"/>
            <a:ext cx="11274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7675960" y="5229200"/>
            <a:ext cx="1127400" cy="1652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98719" y="5229200"/>
            <a:ext cx="3669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5962024" y="0"/>
            <a:ext cx="2736000" cy="5229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50535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d955b673697368c26e9b932a13f799978e4e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5241</TotalTime>
  <Words>719</Words>
  <Application>Microsoft Office PowerPoint</Application>
  <PresentationFormat>Экран (4:3)</PresentationFormat>
  <Paragraphs>202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Исполнительная</vt:lpstr>
      <vt:lpstr>Презентация PowerPoint</vt:lpstr>
      <vt:lpstr>Цель проекта –  синтез эффективного флокулянта для очистки сточных вод </vt:lpstr>
      <vt:lpstr>Презентация PowerPoint</vt:lpstr>
      <vt:lpstr>Презентация PowerPoint</vt:lpstr>
      <vt:lpstr>Презентация PowerPoint</vt:lpstr>
      <vt:lpstr>                                      H+ (H2O2) n N  C – CH2 – CH2 – NH – CH2 – CH2 – NH – CH2 – CH2 – C  N  ––––––   –[–N= C - CH2 – CH2 – NH – CH2 – CH2 – NH – CH2 – CH2 – C = N  –]– </vt:lpstr>
      <vt:lpstr>Количество используемых веществ в опыте № 1</vt:lpstr>
      <vt:lpstr>Количественное содержание загрязнений в отобранном образце сточной воды</vt:lpstr>
      <vt:lpstr>Количество используемых веществ в опыте № 2</vt:lpstr>
      <vt:lpstr>Презентация PowerPoint</vt:lpstr>
      <vt:lpstr>График зависимость времени полного осаждения частиц от количества добавленного флокулянта</vt:lpstr>
      <vt:lpstr>Результат очистки сточных вод синтезированным флокулянтом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Нефтеперерабатывающий завод</dc:title>
  <dc:creator>obstinate</dc:creator>
  <dc:description>Шаблон презентации с сайта https://presentation-creation.ru/</dc:description>
  <cp:lastModifiedBy>Пользователь Windows</cp:lastModifiedBy>
  <cp:revision>678</cp:revision>
  <dcterms:created xsi:type="dcterms:W3CDTF">2018-02-25T09:09:03Z</dcterms:created>
  <dcterms:modified xsi:type="dcterms:W3CDTF">2023-09-22T10:30:24Z</dcterms:modified>
</cp:coreProperties>
</file>