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1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14630400" cy="8229600"/>
  <p:notesSz cx="8229600" cy="146304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68" d="100"/>
          <a:sy n="68" d="100"/>
        </p:scale>
        <p:origin x="715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817398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6F4F4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 w="11430">
            <a:solidFill>
              <a:srgbClr val="E5E0DF"/>
            </a:solidFill>
            <a:prstDash val="solid"/>
          </a:ln>
        </p:spPr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6176486" y="1195745"/>
            <a:ext cx="7763828" cy="414051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5434"/>
              </a:lnSpc>
              <a:buNone/>
            </a:pPr>
            <a:r>
              <a:rPr lang="en-US" sz="4347" b="1" kern="0" spc="-13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Создание в T-Flex CAD 3D-модели ремонтной мастерской для повышения производительности и качества обслуживания клиентов</a:t>
            </a:r>
            <a:endParaRPr lang="en-US" sz="4347" dirty="0"/>
          </a:p>
        </p:txBody>
      </p:sp>
      <p:sp>
        <p:nvSpPr>
          <p:cNvPr id="6" name="Text 3"/>
          <p:cNvSpPr/>
          <p:nvPr/>
        </p:nvSpPr>
        <p:spPr>
          <a:xfrm>
            <a:off x="6176486" y="5612249"/>
            <a:ext cx="7763828" cy="88332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318"/>
              </a:lnSpc>
              <a:buNone/>
            </a:pPr>
            <a:r>
              <a:rPr lang="en-US" sz="1449" kern="0" spc="-29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В этой презентации мы рассмотрим, как создание 3D-модели ремонтной мастерской в T-Flex CAD может значительно улучшить производительность и качество обслуживания клиентов.</a:t>
            </a:r>
            <a:endParaRPr lang="en-US" sz="1449" dirty="0"/>
          </a:p>
        </p:txBody>
      </p:sp>
      <p:sp>
        <p:nvSpPr>
          <p:cNvPr id="7" name="Shape 4"/>
          <p:cNvSpPr/>
          <p:nvPr/>
        </p:nvSpPr>
        <p:spPr>
          <a:xfrm>
            <a:off x="6176486" y="6702504"/>
            <a:ext cx="294442" cy="294442"/>
          </a:xfrm>
          <a:prstGeom prst="roundRect">
            <a:avLst>
              <a:gd name="adj" fmla="val 31052247"/>
            </a:avLst>
          </a:prstGeom>
          <a:noFill/>
          <a:ln w="7620">
            <a:solidFill>
              <a:srgbClr val="FFFFFF"/>
            </a:solidFill>
            <a:prstDash val="solid"/>
          </a:ln>
        </p:spPr>
      </p:sp>
      <p:sp>
        <p:nvSpPr>
          <p:cNvPr id="9" name="Text 5"/>
          <p:cNvSpPr/>
          <p:nvPr/>
        </p:nvSpPr>
        <p:spPr>
          <a:xfrm>
            <a:off x="6562844" y="6707148"/>
            <a:ext cx="2097643" cy="321945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l">
              <a:lnSpc>
                <a:spcPts val="2536"/>
              </a:lnSpc>
              <a:buNone/>
            </a:pPr>
            <a:endParaRPr lang="en-US" sz="181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6F4F4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 w="13811">
            <a:solidFill>
              <a:srgbClr val="E5E0DF"/>
            </a:solidFill>
            <a:prstDash val="solid"/>
          </a:ln>
        </p:spPr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3657600" cy="8229600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4490799" y="1959769"/>
            <a:ext cx="5157430" cy="694373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5468"/>
              </a:lnSpc>
              <a:buNone/>
            </a:pPr>
            <a:r>
              <a:rPr lang="en-US" sz="4374" b="1" kern="0" spc="-131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Постановка задачи</a:t>
            </a:r>
            <a:endParaRPr lang="en-US" sz="4374" dirty="0"/>
          </a:p>
        </p:txBody>
      </p:sp>
      <p:sp>
        <p:nvSpPr>
          <p:cNvPr id="6" name="Shape 3"/>
          <p:cNvSpPr/>
          <p:nvPr/>
        </p:nvSpPr>
        <p:spPr>
          <a:xfrm>
            <a:off x="4490799" y="3160990"/>
            <a:ext cx="499943" cy="499943"/>
          </a:xfrm>
          <a:prstGeom prst="roundRect">
            <a:avLst>
              <a:gd name="adj" fmla="val 20000"/>
            </a:avLst>
          </a:prstGeom>
          <a:solidFill>
            <a:srgbClr val="DADBF1"/>
          </a:solidFill>
          <a:ln w="13811">
            <a:solidFill>
              <a:srgbClr val="B5B7E3"/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>
            <a:off x="4659154" y="3202662"/>
            <a:ext cx="163235" cy="416481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ctr">
              <a:lnSpc>
                <a:spcPts val="3281"/>
              </a:lnSpc>
              <a:buNone/>
            </a:pPr>
            <a:r>
              <a:rPr lang="en-US" sz="2624" b="1" kern="0" spc="-35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1</a:t>
            </a:r>
            <a:endParaRPr lang="en-US" sz="2624" dirty="0"/>
          </a:p>
        </p:txBody>
      </p:sp>
      <p:sp>
        <p:nvSpPr>
          <p:cNvPr id="8" name="Text 5"/>
          <p:cNvSpPr/>
          <p:nvPr/>
        </p:nvSpPr>
        <p:spPr>
          <a:xfrm>
            <a:off x="5212913" y="3237309"/>
            <a:ext cx="2350889" cy="34718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734"/>
              </a:lnSpc>
              <a:buNone/>
            </a:pPr>
            <a:r>
              <a:rPr lang="en-US" sz="2187" b="1" kern="0" spc="-66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Основная задача:</a:t>
            </a:r>
            <a:endParaRPr lang="en-US" sz="2187" dirty="0"/>
          </a:p>
        </p:txBody>
      </p:sp>
      <p:sp>
        <p:nvSpPr>
          <p:cNvPr id="9" name="Text 6"/>
          <p:cNvSpPr/>
          <p:nvPr/>
        </p:nvSpPr>
        <p:spPr>
          <a:xfrm>
            <a:off x="5212913" y="3806666"/>
            <a:ext cx="8584287" cy="71080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799"/>
              </a:lnSpc>
              <a:buNone/>
            </a:pPr>
            <a:r>
              <a:rPr lang="en-US" sz="1750" kern="0" spc="-35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Оптимизировать работу ремонтной мастерской для эффективной и качественной обработки заказов клиентов.</a:t>
            </a:r>
            <a:endParaRPr lang="en-US" sz="1750" dirty="0"/>
          </a:p>
        </p:txBody>
      </p:sp>
      <p:sp>
        <p:nvSpPr>
          <p:cNvPr id="10" name="Shape 7"/>
          <p:cNvSpPr/>
          <p:nvPr/>
        </p:nvSpPr>
        <p:spPr>
          <a:xfrm>
            <a:off x="4490799" y="4913233"/>
            <a:ext cx="499943" cy="499943"/>
          </a:xfrm>
          <a:prstGeom prst="roundRect">
            <a:avLst>
              <a:gd name="adj" fmla="val 20000"/>
            </a:avLst>
          </a:prstGeom>
          <a:solidFill>
            <a:srgbClr val="DADBF1"/>
          </a:solidFill>
          <a:ln w="13811">
            <a:solidFill>
              <a:srgbClr val="B5B7E3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4640104" y="4954905"/>
            <a:ext cx="201335" cy="416481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ctr">
              <a:lnSpc>
                <a:spcPts val="3281"/>
              </a:lnSpc>
              <a:buNone/>
            </a:pPr>
            <a:r>
              <a:rPr lang="en-US" sz="2624" b="1" kern="0" spc="-35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2</a:t>
            </a:r>
            <a:endParaRPr lang="en-US" sz="2624" dirty="0"/>
          </a:p>
        </p:txBody>
      </p:sp>
      <p:sp>
        <p:nvSpPr>
          <p:cNvPr id="12" name="Text 9"/>
          <p:cNvSpPr/>
          <p:nvPr/>
        </p:nvSpPr>
        <p:spPr>
          <a:xfrm>
            <a:off x="5212913" y="4989552"/>
            <a:ext cx="2221944" cy="34718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734"/>
              </a:lnSpc>
              <a:buNone/>
            </a:pPr>
            <a:r>
              <a:rPr lang="en-US" sz="2187" b="1" kern="0" spc="-66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Другие цели:</a:t>
            </a:r>
            <a:endParaRPr lang="en-US" sz="2187" dirty="0"/>
          </a:p>
        </p:txBody>
      </p:sp>
      <p:sp>
        <p:nvSpPr>
          <p:cNvPr id="13" name="Text 10"/>
          <p:cNvSpPr/>
          <p:nvPr/>
        </p:nvSpPr>
        <p:spPr>
          <a:xfrm>
            <a:off x="5212913" y="5558909"/>
            <a:ext cx="8584287" cy="71080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799"/>
              </a:lnSpc>
              <a:buNone/>
            </a:pPr>
            <a:r>
              <a:rPr lang="en-US" sz="1750" kern="0" spc="-35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Снижение времени выполнения работ, повышение точности и детализации моделей, улучшение коммуникации с клиентами.</a:t>
            </a:r>
            <a:endParaRPr lang="en-US" sz="17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6F4F4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 w="13811">
            <a:solidFill>
              <a:srgbClr val="E5E0DF"/>
            </a:solidFill>
            <a:prstDash val="solid"/>
          </a:ln>
        </p:spPr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2777490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2037993" y="4634270"/>
            <a:ext cx="6058495" cy="694373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5468"/>
              </a:lnSpc>
              <a:buNone/>
            </a:pPr>
            <a:r>
              <a:rPr lang="en-US" sz="4374" b="1" kern="0" spc="-131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Введение в T-Flex CAD</a:t>
            </a:r>
            <a:endParaRPr lang="en-US" sz="4374" dirty="0"/>
          </a:p>
        </p:txBody>
      </p:sp>
      <p:sp>
        <p:nvSpPr>
          <p:cNvPr id="6" name="Text 3"/>
          <p:cNvSpPr/>
          <p:nvPr/>
        </p:nvSpPr>
        <p:spPr>
          <a:xfrm>
            <a:off x="2037993" y="5661898"/>
            <a:ext cx="10554414" cy="71080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799"/>
              </a:lnSpc>
              <a:buNone/>
            </a:pPr>
            <a:r>
              <a:rPr lang="en-US" sz="1750" kern="0" spc="-35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T-Flex CAD - это профессиональное программное обеспечение для трехмерного моделирования, которое предоставляет обширные возможности в создании сложных и детализированных моделей.</a:t>
            </a:r>
            <a:endParaRPr lang="en-US" sz="17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6F4F4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 w="13811">
            <a:solidFill>
              <a:srgbClr val="E5E0DF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037993" y="867727"/>
            <a:ext cx="9049345" cy="694373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5468"/>
              </a:lnSpc>
              <a:buNone/>
            </a:pPr>
            <a:r>
              <a:rPr lang="en-US" sz="4374" b="1" kern="0" spc="-131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Создание 3D-модели мастерской</a:t>
            </a:r>
            <a:endParaRPr lang="en-US" sz="4374" dirty="0"/>
          </a:p>
        </p:txBody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37993" y="2006441"/>
            <a:ext cx="3295888" cy="2036921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2037993" y="4321016"/>
            <a:ext cx="3295888" cy="69437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734"/>
              </a:lnSpc>
              <a:buNone/>
            </a:pPr>
            <a:r>
              <a:rPr lang="en-US" sz="2187" b="1" kern="0" spc="-66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Проектирование интерьера мастерской</a:t>
            </a:r>
            <a:endParaRPr lang="en-US" sz="2187" dirty="0"/>
          </a:p>
        </p:txBody>
      </p:sp>
      <p:sp>
        <p:nvSpPr>
          <p:cNvPr id="7" name="Text 4"/>
          <p:cNvSpPr/>
          <p:nvPr/>
        </p:nvSpPr>
        <p:spPr>
          <a:xfrm>
            <a:off x="2037993" y="5237559"/>
            <a:ext cx="3295888" cy="177700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799"/>
              </a:lnSpc>
              <a:buNone/>
            </a:pPr>
            <a:r>
              <a:rPr lang="en-US" sz="1750" kern="0" spc="-35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Создание эргономичной и функциональной планировки мастерской, учитывая поток работы и безопасность сотрудников.</a:t>
            </a:r>
            <a:endParaRPr lang="en-US" sz="1750" dirty="0"/>
          </a:p>
        </p:txBody>
      </p:sp>
      <p:pic>
        <p:nvPicPr>
          <p:cNvPr id="8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67137" y="2006441"/>
            <a:ext cx="3296007" cy="2037040"/>
          </a:xfrm>
          <a:prstGeom prst="rect">
            <a:avLst/>
          </a:prstGeom>
        </p:spPr>
      </p:pic>
      <p:sp>
        <p:nvSpPr>
          <p:cNvPr id="9" name="Text 5"/>
          <p:cNvSpPr/>
          <p:nvPr/>
        </p:nvSpPr>
        <p:spPr>
          <a:xfrm>
            <a:off x="5667137" y="4321135"/>
            <a:ext cx="3296007" cy="104155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734"/>
              </a:lnSpc>
              <a:buNone/>
            </a:pPr>
            <a:r>
              <a:rPr lang="en-US" sz="2187" b="1" kern="0" spc="-66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Интеграция необходимых инструментов</a:t>
            </a:r>
            <a:endParaRPr lang="en-US" sz="2187" dirty="0"/>
          </a:p>
        </p:txBody>
      </p:sp>
      <p:sp>
        <p:nvSpPr>
          <p:cNvPr id="10" name="Text 6"/>
          <p:cNvSpPr/>
          <p:nvPr/>
        </p:nvSpPr>
        <p:spPr>
          <a:xfrm>
            <a:off x="5667137" y="5584865"/>
            <a:ext cx="3296007" cy="177700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799"/>
              </a:lnSpc>
              <a:buNone/>
            </a:pPr>
            <a:r>
              <a:rPr lang="en-US" sz="1750" kern="0" spc="-35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Включение в модель всех инструментов и оборудования, необходимых для ремонтных работ, для оптимального использования пространства.</a:t>
            </a:r>
            <a:endParaRPr lang="en-US" sz="1750" dirty="0"/>
          </a:p>
        </p:txBody>
      </p:sp>
      <p:pic>
        <p:nvPicPr>
          <p:cNvPr id="11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296400" y="2006441"/>
            <a:ext cx="3296007" cy="2037040"/>
          </a:xfrm>
          <a:prstGeom prst="rect">
            <a:avLst/>
          </a:prstGeom>
        </p:spPr>
      </p:pic>
      <p:sp>
        <p:nvSpPr>
          <p:cNvPr id="12" name="Text 7"/>
          <p:cNvSpPr/>
          <p:nvPr/>
        </p:nvSpPr>
        <p:spPr>
          <a:xfrm>
            <a:off x="9296400" y="4321135"/>
            <a:ext cx="3296007" cy="69437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734"/>
              </a:lnSpc>
              <a:buNone/>
            </a:pPr>
            <a:r>
              <a:rPr lang="en-US" sz="2187" b="1" kern="0" spc="-66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Организация обслуживания клиентов</a:t>
            </a:r>
            <a:endParaRPr lang="en-US" sz="2187" dirty="0"/>
          </a:p>
        </p:txBody>
      </p:sp>
      <p:sp>
        <p:nvSpPr>
          <p:cNvPr id="13" name="Text 8"/>
          <p:cNvSpPr/>
          <p:nvPr/>
        </p:nvSpPr>
        <p:spPr>
          <a:xfrm>
            <a:off x="9296400" y="5237678"/>
            <a:ext cx="3296007" cy="142160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799"/>
              </a:lnSpc>
              <a:buNone/>
            </a:pPr>
            <a:r>
              <a:rPr lang="en-US" sz="1750" kern="0" spc="-35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Создание функциональных зон для приема заказов, консультаций и выдачи готовой продукции.</a:t>
            </a:r>
            <a:endParaRPr lang="en-US" sz="17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6F4F4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 w="12621">
            <a:solidFill>
              <a:srgbClr val="E5E0DF"/>
            </a:solidFill>
            <a:prstDash val="solid"/>
          </a:ln>
        </p:spPr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72800" y="0"/>
            <a:ext cx="3657600" cy="8229600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759976" y="694611"/>
            <a:ext cx="9452848" cy="126682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4987"/>
              </a:lnSpc>
              <a:buNone/>
            </a:pPr>
            <a:r>
              <a:rPr lang="en-US" sz="3990" b="1" kern="0" spc="-12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Интеграция процессов ремонта в 3D-модель</a:t>
            </a:r>
            <a:endParaRPr lang="en-US" sz="3990" dirty="0"/>
          </a:p>
        </p:txBody>
      </p:sp>
      <p:sp>
        <p:nvSpPr>
          <p:cNvPr id="6" name="Shape 3"/>
          <p:cNvSpPr/>
          <p:nvPr/>
        </p:nvSpPr>
        <p:spPr>
          <a:xfrm>
            <a:off x="1043702" y="2265402"/>
            <a:ext cx="40481" cy="5269468"/>
          </a:xfrm>
          <a:prstGeom prst="rect">
            <a:avLst/>
          </a:prstGeom>
          <a:solidFill>
            <a:srgbClr val="B5B7E3"/>
          </a:solidFill>
          <a:ln/>
        </p:spPr>
      </p:sp>
      <p:sp>
        <p:nvSpPr>
          <p:cNvPr id="7" name="Shape 4"/>
          <p:cNvSpPr/>
          <p:nvPr/>
        </p:nvSpPr>
        <p:spPr>
          <a:xfrm>
            <a:off x="1291947" y="2631400"/>
            <a:ext cx="709374" cy="40481"/>
          </a:xfrm>
          <a:prstGeom prst="rect">
            <a:avLst/>
          </a:prstGeom>
          <a:solidFill>
            <a:srgbClr val="B5B7E3"/>
          </a:solidFill>
          <a:ln/>
        </p:spPr>
      </p:sp>
      <p:sp>
        <p:nvSpPr>
          <p:cNvPr id="8" name="Shape 5"/>
          <p:cNvSpPr/>
          <p:nvPr/>
        </p:nvSpPr>
        <p:spPr>
          <a:xfrm>
            <a:off x="835938" y="2423755"/>
            <a:ext cx="456009" cy="456009"/>
          </a:xfrm>
          <a:prstGeom prst="roundRect">
            <a:avLst>
              <a:gd name="adj" fmla="val 20001"/>
            </a:avLst>
          </a:prstGeom>
          <a:solidFill>
            <a:srgbClr val="DADBF1"/>
          </a:solidFill>
          <a:ln w="12621">
            <a:solidFill>
              <a:srgbClr val="B5B7E3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989767" y="2461736"/>
            <a:ext cx="148352" cy="379928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ctr">
              <a:lnSpc>
                <a:spcPts val="2992"/>
              </a:lnSpc>
              <a:buNone/>
            </a:pPr>
            <a:r>
              <a:rPr lang="en-US" sz="2394" b="1" kern="0" spc="-32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1</a:t>
            </a:r>
            <a:endParaRPr lang="en-US" sz="2394" dirty="0"/>
          </a:p>
        </p:txBody>
      </p:sp>
      <p:sp>
        <p:nvSpPr>
          <p:cNvPr id="10" name="Text 7"/>
          <p:cNvSpPr/>
          <p:nvPr/>
        </p:nvSpPr>
        <p:spPr>
          <a:xfrm>
            <a:off x="2178606" y="2468047"/>
            <a:ext cx="3246596" cy="31670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l">
              <a:lnSpc>
                <a:spcPts val="2494"/>
              </a:lnSpc>
              <a:buNone/>
            </a:pPr>
            <a:r>
              <a:rPr lang="en-US" sz="1995" b="1" kern="0" spc="-6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Автоматизация процессов</a:t>
            </a:r>
            <a:endParaRPr lang="en-US" sz="1995" dirty="0"/>
          </a:p>
        </p:txBody>
      </p:sp>
      <p:sp>
        <p:nvSpPr>
          <p:cNvPr id="11" name="Text 8"/>
          <p:cNvSpPr/>
          <p:nvPr/>
        </p:nvSpPr>
        <p:spPr>
          <a:xfrm>
            <a:off x="2178606" y="2987397"/>
            <a:ext cx="8034218" cy="64841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553"/>
              </a:lnSpc>
              <a:buNone/>
            </a:pPr>
            <a:r>
              <a:rPr lang="en-US" sz="1596" kern="0" spc="-32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Использование T-Flex CAD для автоматизации частей ремонтных процессов, уменьшение вероятности ошибок и повышение эффективности.</a:t>
            </a:r>
            <a:endParaRPr lang="en-US" sz="1596" dirty="0"/>
          </a:p>
        </p:txBody>
      </p:sp>
      <p:sp>
        <p:nvSpPr>
          <p:cNvPr id="12" name="Shape 9"/>
          <p:cNvSpPr/>
          <p:nvPr/>
        </p:nvSpPr>
        <p:spPr>
          <a:xfrm>
            <a:off x="1291947" y="4455438"/>
            <a:ext cx="709374" cy="40481"/>
          </a:xfrm>
          <a:prstGeom prst="rect">
            <a:avLst/>
          </a:prstGeom>
          <a:solidFill>
            <a:srgbClr val="B5B7E3"/>
          </a:solidFill>
          <a:ln/>
        </p:spPr>
      </p:sp>
      <p:sp>
        <p:nvSpPr>
          <p:cNvPr id="13" name="Shape 10"/>
          <p:cNvSpPr/>
          <p:nvPr/>
        </p:nvSpPr>
        <p:spPr>
          <a:xfrm>
            <a:off x="835938" y="4247793"/>
            <a:ext cx="456009" cy="456009"/>
          </a:xfrm>
          <a:prstGeom prst="roundRect">
            <a:avLst>
              <a:gd name="adj" fmla="val 20001"/>
            </a:avLst>
          </a:prstGeom>
          <a:solidFill>
            <a:srgbClr val="DADBF1"/>
          </a:solidFill>
          <a:ln w="12621">
            <a:solidFill>
              <a:srgbClr val="B5B7E3"/>
            </a:solidFill>
            <a:prstDash val="solid"/>
          </a:ln>
        </p:spPr>
      </p:sp>
      <p:sp>
        <p:nvSpPr>
          <p:cNvPr id="14" name="Text 11"/>
          <p:cNvSpPr/>
          <p:nvPr/>
        </p:nvSpPr>
        <p:spPr>
          <a:xfrm>
            <a:off x="970717" y="4285774"/>
            <a:ext cx="186452" cy="379928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ctr">
              <a:lnSpc>
                <a:spcPts val="2992"/>
              </a:lnSpc>
              <a:buNone/>
            </a:pPr>
            <a:r>
              <a:rPr lang="en-US" sz="2394" b="1" kern="0" spc="-32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2</a:t>
            </a:r>
            <a:endParaRPr lang="en-US" sz="2394" dirty="0"/>
          </a:p>
        </p:txBody>
      </p:sp>
      <p:sp>
        <p:nvSpPr>
          <p:cNvPr id="15" name="Text 12"/>
          <p:cNvSpPr/>
          <p:nvPr/>
        </p:nvSpPr>
        <p:spPr>
          <a:xfrm>
            <a:off x="2178606" y="4292084"/>
            <a:ext cx="4389834" cy="31670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l">
              <a:lnSpc>
                <a:spcPts val="2494"/>
              </a:lnSpc>
              <a:buNone/>
            </a:pPr>
            <a:r>
              <a:rPr lang="en-US" sz="1995" b="1" kern="0" spc="-6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Виртуальная сборка и тестирование</a:t>
            </a:r>
            <a:endParaRPr lang="en-US" sz="1995" dirty="0"/>
          </a:p>
        </p:txBody>
      </p:sp>
      <p:sp>
        <p:nvSpPr>
          <p:cNvPr id="16" name="Text 13"/>
          <p:cNvSpPr/>
          <p:nvPr/>
        </p:nvSpPr>
        <p:spPr>
          <a:xfrm>
            <a:off x="2178606" y="4811435"/>
            <a:ext cx="8034218" cy="64841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553"/>
              </a:lnSpc>
              <a:buNone/>
            </a:pPr>
            <a:r>
              <a:rPr lang="en-US" sz="1596" kern="0" spc="-32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Возможность виртуально собирать и тестировать сложные механизмы перед началом реальной работы, минимизация времени и затрат.</a:t>
            </a:r>
            <a:endParaRPr lang="en-US" sz="1596" dirty="0"/>
          </a:p>
        </p:txBody>
      </p:sp>
      <p:sp>
        <p:nvSpPr>
          <p:cNvPr id="17" name="Shape 14"/>
          <p:cNvSpPr/>
          <p:nvPr/>
        </p:nvSpPr>
        <p:spPr>
          <a:xfrm>
            <a:off x="1291947" y="6279475"/>
            <a:ext cx="709374" cy="40481"/>
          </a:xfrm>
          <a:prstGeom prst="rect">
            <a:avLst/>
          </a:prstGeom>
          <a:solidFill>
            <a:srgbClr val="B5B7E3"/>
          </a:solidFill>
          <a:ln/>
        </p:spPr>
      </p:sp>
      <p:sp>
        <p:nvSpPr>
          <p:cNvPr id="18" name="Shape 15"/>
          <p:cNvSpPr/>
          <p:nvPr/>
        </p:nvSpPr>
        <p:spPr>
          <a:xfrm>
            <a:off x="835938" y="6071830"/>
            <a:ext cx="456009" cy="456009"/>
          </a:xfrm>
          <a:prstGeom prst="roundRect">
            <a:avLst>
              <a:gd name="adj" fmla="val 20001"/>
            </a:avLst>
          </a:prstGeom>
          <a:solidFill>
            <a:srgbClr val="DADBF1"/>
          </a:solidFill>
          <a:ln w="12621">
            <a:solidFill>
              <a:srgbClr val="B5B7E3"/>
            </a:solidFill>
            <a:prstDash val="solid"/>
          </a:ln>
        </p:spPr>
      </p:sp>
      <p:sp>
        <p:nvSpPr>
          <p:cNvPr id="19" name="Text 16"/>
          <p:cNvSpPr/>
          <p:nvPr/>
        </p:nvSpPr>
        <p:spPr>
          <a:xfrm>
            <a:off x="966907" y="6109811"/>
            <a:ext cx="194072" cy="379928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ctr">
              <a:lnSpc>
                <a:spcPts val="2992"/>
              </a:lnSpc>
              <a:buNone/>
            </a:pPr>
            <a:r>
              <a:rPr lang="en-US" sz="2394" b="1" kern="0" spc="-32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3</a:t>
            </a:r>
            <a:endParaRPr lang="en-US" sz="2394" dirty="0"/>
          </a:p>
        </p:txBody>
      </p:sp>
      <p:sp>
        <p:nvSpPr>
          <p:cNvPr id="20" name="Text 17"/>
          <p:cNvSpPr/>
          <p:nvPr/>
        </p:nvSpPr>
        <p:spPr>
          <a:xfrm>
            <a:off x="2178606" y="6116122"/>
            <a:ext cx="2896076" cy="31670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l">
              <a:lnSpc>
                <a:spcPts val="2494"/>
              </a:lnSpc>
              <a:buNone/>
            </a:pPr>
            <a:r>
              <a:rPr lang="en-US" sz="1995" b="1" kern="0" spc="-6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Синхронизация данных</a:t>
            </a:r>
            <a:endParaRPr lang="en-US" sz="1995" dirty="0"/>
          </a:p>
        </p:txBody>
      </p:sp>
      <p:sp>
        <p:nvSpPr>
          <p:cNvPr id="21" name="Text 18"/>
          <p:cNvSpPr/>
          <p:nvPr/>
        </p:nvSpPr>
        <p:spPr>
          <a:xfrm>
            <a:off x="2178606" y="6635472"/>
            <a:ext cx="8034218" cy="64841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553"/>
              </a:lnSpc>
              <a:buNone/>
            </a:pPr>
            <a:r>
              <a:rPr lang="en-US" sz="1596" kern="0" spc="-32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Интеграция T-Flex CAD с другими системами для обмена информацией и синхронизации данных по заказам и запчастям.</a:t>
            </a:r>
            <a:endParaRPr lang="en-US" sz="1596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6F4F4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 w="13811">
            <a:solidFill>
              <a:srgbClr val="E5E0DF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037993" y="1691878"/>
            <a:ext cx="6578084" cy="694373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5468"/>
              </a:lnSpc>
              <a:buNone/>
            </a:pPr>
            <a:r>
              <a:rPr lang="en-US" sz="4374" b="1" kern="0" spc="-131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Преимущества решения</a:t>
            </a:r>
            <a:endParaRPr lang="en-US" sz="4374" dirty="0"/>
          </a:p>
        </p:txBody>
      </p:sp>
      <p:sp>
        <p:nvSpPr>
          <p:cNvPr id="5" name="Text 3"/>
          <p:cNvSpPr/>
          <p:nvPr/>
        </p:nvSpPr>
        <p:spPr>
          <a:xfrm>
            <a:off x="2037993" y="2941677"/>
            <a:ext cx="3156347" cy="69437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734"/>
              </a:lnSpc>
              <a:buNone/>
            </a:pPr>
            <a:r>
              <a:rPr lang="en-US" sz="2187" b="1" kern="0" spc="-66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Улучшенная точность и детализация</a:t>
            </a:r>
            <a:endParaRPr lang="en-US" sz="2187" dirty="0"/>
          </a:p>
        </p:txBody>
      </p:sp>
      <p:sp>
        <p:nvSpPr>
          <p:cNvPr id="6" name="Text 4"/>
          <p:cNvSpPr/>
          <p:nvPr/>
        </p:nvSpPr>
        <p:spPr>
          <a:xfrm>
            <a:off x="2037993" y="3858220"/>
            <a:ext cx="3156347" cy="177700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799"/>
              </a:lnSpc>
              <a:buNone/>
            </a:pPr>
            <a:r>
              <a:rPr lang="en-US" sz="1750" kern="0" spc="-35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3D-модели позволяют создавать более точные и детализированные макеты, что способствует высокому качеству ремонтных работ.</a:t>
            </a:r>
            <a:endParaRPr lang="en-US" sz="1750" dirty="0"/>
          </a:p>
        </p:txBody>
      </p:sp>
      <p:sp>
        <p:nvSpPr>
          <p:cNvPr id="7" name="Text 5"/>
          <p:cNvSpPr/>
          <p:nvPr/>
        </p:nvSpPr>
        <p:spPr>
          <a:xfrm>
            <a:off x="5743932" y="2941677"/>
            <a:ext cx="3156347" cy="69437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734"/>
              </a:lnSpc>
              <a:buNone/>
            </a:pPr>
            <a:r>
              <a:rPr lang="en-US" sz="2187" b="1" kern="0" spc="-66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Увеличение производительности</a:t>
            </a:r>
            <a:endParaRPr lang="en-US" sz="2187" dirty="0"/>
          </a:p>
        </p:txBody>
      </p:sp>
      <p:sp>
        <p:nvSpPr>
          <p:cNvPr id="8" name="Text 6"/>
          <p:cNvSpPr/>
          <p:nvPr/>
        </p:nvSpPr>
        <p:spPr>
          <a:xfrm>
            <a:off x="5743932" y="3858220"/>
            <a:ext cx="3156347" cy="213240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799"/>
              </a:lnSpc>
              <a:buNone/>
            </a:pPr>
            <a:r>
              <a:rPr lang="en-US" sz="1750" kern="0" spc="-35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Оптимизация процессов ремонта, автоматизация и предварительное тестирование позволяют сократить время выполнения заказов.</a:t>
            </a:r>
            <a:endParaRPr lang="en-US" sz="1750" dirty="0"/>
          </a:p>
        </p:txBody>
      </p:sp>
      <p:sp>
        <p:nvSpPr>
          <p:cNvPr id="9" name="Text 7"/>
          <p:cNvSpPr/>
          <p:nvPr/>
        </p:nvSpPr>
        <p:spPr>
          <a:xfrm>
            <a:off x="9449872" y="2941677"/>
            <a:ext cx="3156347" cy="104155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734"/>
              </a:lnSpc>
              <a:buNone/>
            </a:pPr>
            <a:r>
              <a:rPr lang="en-US" sz="2187" b="1" kern="0" spc="-66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Улучшенная коммуникация с клиентами</a:t>
            </a:r>
            <a:endParaRPr lang="en-US" sz="2187" dirty="0"/>
          </a:p>
        </p:txBody>
      </p:sp>
      <p:sp>
        <p:nvSpPr>
          <p:cNvPr id="10" name="Text 8"/>
          <p:cNvSpPr/>
          <p:nvPr/>
        </p:nvSpPr>
        <p:spPr>
          <a:xfrm>
            <a:off x="9449872" y="4205407"/>
            <a:ext cx="3156347" cy="213240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799"/>
              </a:lnSpc>
              <a:buNone/>
            </a:pPr>
            <a:r>
              <a:rPr lang="en-US" sz="1750" kern="0" spc="-35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Возможность показать клиентам виртуальные модели и прогнозировать результаты помогает улучшить взаимодействие и удовлетворение клиентов.</a:t>
            </a:r>
            <a:endParaRPr lang="en-US" sz="1750" dirty="0"/>
          </a:p>
        </p:txBody>
      </p:sp>
      <p:pic>
        <p:nvPicPr>
          <p:cNvPr id="11" name="Image 0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242153" y="7589520"/>
            <a:ext cx="2296807" cy="54864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6F4F4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 w="13811">
            <a:solidFill>
              <a:srgbClr val="E5E0DF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037993" y="2183725"/>
            <a:ext cx="9442728" cy="694373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5468"/>
              </a:lnSpc>
              <a:buNone/>
            </a:pPr>
            <a:r>
              <a:rPr lang="en-US" sz="4374" b="1" kern="0" spc="-131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Внедрение решения и окупаемость</a:t>
            </a:r>
            <a:endParaRPr lang="en-US" sz="4374" dirty="0"/>
          </a:p>
        </p:txBody>
      </p:sp>
      <p:sp>
        <p:nvSpPr>
          <p:cNvPr id="5" name="Shape 3"/>
          <p:cNvSpPr/>
          <p:nvPr/>
        </p:nvSpPr>
        <p:spPr>
          <a:xfrm>
            <a:off x="2037993" y="3322439"/>
            <a:ext cx="10554414" cy="2723436"/>
          </a:xfrm>
          <a:prstGeom prst="roundRect">
            <a:avLst>
              <a:gd name="adj" fmla="val 3671"/>
            </a:avLst>
          </a:prstGeom>
          <a:noFill/>
          <a:ln w="13811">
            <a:solidFill>
              <a:srgbClr val="000000">
                <a:alpha val="8000"/>
              </a:srgbClr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2051804" y="3336250"/>
            <a:ext cx="10526792" cy="1347907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</p:sp>
      <p:sp>
        <p:nvSpPr>
          <p:cNvPr id="7" name="Text 5"/>
          <p:cNvSpPr/>
          <p:nvPr/>
        </p:nvSpPr>
        <p:spPr>
          <a:xfrm>
            <a:off x="2273975" y="3566041"/>
            <a:ext cx="2221944" cy="34718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734"/>
              </a:lnSpc>
              <a:buNone/>
            </a:pPr>
            <a:r>
              <a:rPr lang="en-US" sz="2187" b="1" kern="0" spc="-66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Внедрение</a:t>
            </a:r>
            <a:endParaRPr lang="en-US" sz="2187" dirty="0"/>
          </a:p>
        </p:txBody>
      </p:sp>
      <p:sp>
        <p:nvSpPr>
          <p:cNvPr id="8" name="Text 6"/>
          <p:cNvSpPr/>
          <p:nvPr/>
        </p:nvSpPr>
        <p:spPr>
          <a:xfrm>
            <a:off x="7541181" y="3477101"/>
            <a:ext cx="4815245" cy="106620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799"/>
              </a:lnSpc>
              <a:buNone/>
            </a:pPr>
            <a:r>
              <a:rPr lang="en-US" sz="1750" kern="0" spc="-35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Планирование и разработка 3D-модели мастерской, обучение персонала использованию T-Flex CAD.</a:t>
            </a:r>
            <a:endParaRPr lang="en-US" sz="1750" dirty="0"/>
          </a:p>
        </p:txBody>
      </p:sp>
      <p:sp>
        <p:nvSpPr>
          <p:cNvPr id="9" name="Shape 7"/>
          <p:cNvSpPr/>
          <p:nvPr/>
        </p:nvSpPr>
        <p:spPr>
          <a:xfrm>
            <a:off x="2051804" y="4684157"/>
            <a:ext cx="10526792" cy="1347907"/>
          </a:xfrm>
          <a:prstGeom prst="rect">
            <a:avLst/>
          </a:prstGeom>
          <a:solidFill>
            <a:srgbClr val="000000">
              <a:alpha val="4000"/>
            </a:srgbClr>
          </a:solidFill>
          <a:ln/>
        </p:spPr>
      </p:sp>
      <p:sp>
        <p:nvSpPr>
          <p:cNvPr id="10" name="Text 8"/>
          <p:cNvSpPr/>
          <p:nvPr/>
        </p:nvSpPr>
        <p:spPr>
          <a:xfrm>
            <a:off x="2273975" y="4913948"/>
            <a:ext cx="2221944" cy="34718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734"/>
              </a:lnSpc>
              <a:buNone/>
            </a:pPr>
            <a:r>
              <a:rPr lang="en-US" sz="2187" b="1" kern="0" spc="-66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Окупаемость</a:t>
            </a:r>
            <a:endParaRPr lang="en-US" sz="2187" dirty="0"/>
          </a:p>
        </p:txBody>
      </p:sp>
      <p:sp>
        <p:nvSpPr>
          <p:cNvPr id="11" name="Text 9"/>
          <p:cNvSpPr/>
          <p:nvPr/>
        </p:nvSpPr>
        <p:spPr>
          <a:xfrm>
            <a:off x="7541181" y="4825008"/>
            <a:ext cx="4815245" cy="106620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799"/>
              </a:lnSpc>
              <a:buNone/>
            </a:pPr>
            <a:r>
              <a:rPr lang="en-US" sz="1750" kern="0" spc="-35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Сокращение времени выполнения заказов, снижение возможных ошибок, увеличение количества клиентов.</a:t>
            </a:r>
            <a:endParaRPr lang="en-US" sz="17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6F4F4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 w="13811">
            <a:solidFill>
              <a:srgbClr val="E5E0DF"/>
            </a:solidFill>
            <a:prstDash val="solid"/>
          </a:ln>
        </p:spPr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72800" y="0"/>
            <a:ext cx="3657600" cy="8229600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833199" y="1959769"/>
            <a:ext cx="6044684" cy="694373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5468"/>
              </a:lnSpc>
              <a:buNone/>
            </a:pPr>
            <a:r>
              <a:rPr lang="en-US" sz="4374" b="1" kern="0" spc="-131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Актуальность проекта</a:t>
            </a:r>
            <a:endParaRPr lang="en-US" sz="4374" dirty="0"/>
          </a:p>
        </p:txBody>
      </p:sp>
      <p:sp>
        <p:nvSpPr>
          <p:cNvPr id="6" name="Shape 3"/>
          <p:cNvSpPr/>
          <p:nvPr/>
        </p:nvSpPr>
        <p:spPr>
          <a:xfrm>
            <a:off x="833199" y="3160990"/>
            <a:ext cx="499943" cy="499943"/>
          </a:xfrm>
          <a:prstGeom prst="roundRect">
            <a:avLst>
              <a:gd name="adj" fmla="val 20000"/>
            </a:avLst>
          </a:prstGeom>
          <a:solidFill>
            <a:srgbClr val="DADBF1"/>
          </a:solidFill>
          <a:ln w="13811">
            <a:solidFill>
              <a:srgbClr val="B5B7E3"/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>
            <a:off x="1001554" y="3202662"/>
            <a:ext cx="163235" cy="416481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ctr">
              <a:lnSpc>
                <a:spcPts val="3281"/>
              </a:lnSpc>
              <a:buNone/>
            </a:pPr>
            <a:r>
              <a:rPr lang="en-US" sz="2624" b="1" kern="0" spc="-35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1</a:t>
            </a:r>
            <a:endParaRPr lang="en-US" sz="2624" dirty="0"/>
          </a:p>
        </p:txBody>
      </p:sp>
      <p:sp>
        <p:nvSpPr>
          <p:cNvPr id="8" name="Text 5"/>
          <p:cNvSpPr/>
          <p:nvPr/>
        </p:nvSpPr>
        <p:spPr>
          <a:xfrm>
            <a:off x="1555313" y="3237309"/>
            <a:ext cx="4876919" cy="34718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734"/>
              </a:lnSpc>
              <a:buNone/>
            </a:pPr>
            <a:r>
              <a:rPr lang="en-US" sz="2187" b="1" kern="0" spc="-66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Увеличение конкурентоспособности</a:t>
            </a:r>
            <a:endParaRPr lang="en-US" sz="2187" dirty="0"/>
          </a:p>
        </p:txBody>
      </p:sp>
      <p:sp>
        <p:nvSpPr>
          <p:cNvPr id="9" name="Text 6"/>
          <p:cNvSpPr/>
          <p:nvPr/>
        </p:nvSpPr>
        <p:spPr>
          <a:xfrm>
            <a:off x="1555313" y="3806666"/>
            <a:ext cx="8584287" cy="71080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799"/>
              </a:lnSpc>
              <a:buNone/>
            </a:pPr>
            <a:r>
              <a:rPr lang="en-US" sz="1750" kern="0" spc="-35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Современные технологии и инструменты позволяют повысить конкурентность ремонтной мастерской.</a:t>
            </a:r>
            <a:endParaRPr lang="en-US" sz="1750" dirty="0"/>
          </a:p>
        </p:txBody>
      </p:sp>
      <p:sp>
        <p:nvSpPr>
          <p:cNvPr id="10" name="Shape 7"/>
          <p:cNvSpPr/>
          <p:nvPr/>
        </p:nvSpPr>
        <p:spPr>
          <a:xfrm>
            <a:off x="833199" y="4913233"/>
            <a:ext cx="499943" cy="499943"/>
          </a:xfrm>
          <a:prstGeom prst="roundRect">
            <a:avLst>
              <a:gd name="adj" fmla="val 20000"/>
            </a:avLst>
          </a:prstGeom>
          <a:solidFill>
            <a:srgbClr val="DADBF1"/>
          </a:solidFill>
          <a:ln w="13811">
            <a:solidFill>
              <a:srgbClr val="B5B7E3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982504" y="4954905"/>
            <a:ext cx="201335" cy="416481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ctr">
              <a:lnSpc>
                <a:spcPts val="3281"/>
              </a:lnSpc>
              <a:buNone/>
            </a:pPr>
            <a:r>
              <a:rPr lang="en-US" sz="2624" b="1" kern="0" spc="-35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2</a:t>
            </a:r>
            <a:endParaRPr lang="en-US" sz="2624" dirty="0"/>
          </a:p>
        </p:txBody>
      </p:sp>
      <p:sp>
        <p:nvSpPr>
          <p:cNvPr id="12" name="Text 9"/>
          <p:cNvSpPr/>
          <p:nvPr/>
        </p:nvSpPr>
        <p:spPr>
          <a:xfrm>
            <a:off x="1555313" y="4989552"/>
            <a:ext cx="2221944" cy="34718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734"/>
              </a:lnSpc>
              <a:buNone/>
            </a:pPr>
            <a:r>
              <a:rPr lang="en-US" sz="2187" b="1" kern="0" spc="-66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Растущий спрос</a:t>
            </a:r>
            <a:endParaRPr lang="en-US" sz="2187" dirty="0"/>
          </a:p>
        </p:txBody>
      </p:sp>
      <p:sp>
        <p:nvSpPr>
          <p:cNvPr id="13" name="Text 10"/>
          <p:cNvSpPr/>
          <p:nvPr/>
        </p:nvSpPr>
        <p:spPr>
          <a:xfrm>
            <a:off x="1555313" y="5558909"/>
            <a:ext cx="8584287" cy="71080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799"/>
              </a:lnSpc>
              <a:buNone/>
            </a:pPr>
            <a:r>
              <a:rPr lang="en-US" sz="1750" kern="0" spc="-35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Повышенные требования к качеству ремонта и обслуживания клиентов создают растущий спрос на инновационные подходы.</a:t>
            </a:r>
            <a:endParaRPr lang="en-US" sz="17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6F4F4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 w="13811">
            <a:solidFill>
              <a:srgbClr val="E5E0DF"/>
            </a:solidFill>
            <a:prstDash val="solid"/>
          </a:ln>
        </p:spPr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3657600" cy="8229600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4490799" y="1959769"/>
            <a:ext cx="4443889" cy="694373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5468"/>
              </a:lnSpc>
              <a:buNone/>
            </a:pPr>
            <a:r>
              <a:rPr lang="en-US" sz="4374" b="1" kern="0" spc="-131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Планы развития</a:t>
            </a:r>
            <a:endParaRPr lang="en-US" sz="4374" dirty="0"/>
          </a:p>
        </p:txBody>
      </p:sp>
      <p:sp>
        <p:nvSpPr>
          <p:cNvPr id="6" name="Shape 3"/>
          <p:cNvSpPr/>
          <p:nvPr/>
        </p:nvSpPr>
        <p:spPr>
          <a:xfrm>
            <a:off x="4490799" y="3160990"/>
            <a:ext cx="499943" cy="499943"/>
          </a:xfrm>
          <a:prstGeom prst="roundRect">
            <a:avLst>
              <a:gd name="adj" fmla="val 20000"/>
            </a:avLst>
          </a:prstGeom>
          <a:solidFill>
            <a:srgbClr val="DADBF1"/>
          </a:solidFill>
          <a:ln w="13811">
            <a:solidFill>
              <a:srgbClr val="B5B7E3"/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>
            <a:off x="4659154" y="3202662"/>
            <a:ext cx="163235" cy="416481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ctr">
              <a:lnSpc>
                <a:spcPts val="3281"/>
              </a:lnSpc>
              <a:buNone/>
            </a:pPr>
            <a:r>
              <a:rPr lang="en-US" sz="2624" b="1" kern="0" spc="-35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1</a:t>
            </a:r>
            <a:endParaRPr lang="en-US" sz="2624" dirty="0"/>
          </a:p>
        </p:txBody>
      </p:sp>
      <p:sp>
        <p:nvSpPr>
          <p:cNvPr id="8" name="Text 5"/>
          <p:cNvSpPr/>
          <p:nvPr/>
        </p:nvSpPr>
        <p:spPr>
          <a:xfrm>
            <a:off x="5212913" y="3237309"/>
            <a:ext cx="2411849" cy="34718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734"/>
              </a:lnSpc>
              <a:buNone/>
            </a:pPr>
            <a:r>
              <a:rPr lang="en-US" sz="2187" b="1" kern="0" spc="-66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Расширение услуг</a:t>
            </a:r>
            <a:endParaRPr lang="en-US" sz="2187" dirty="0"/>
          </a:p>
        </p:txBody>
      </p:sp>
      <p:sp>
        <p:nvSpPr>
          <p:cNvPr id="9" name="Text 6"/>
          <p:cNvSpPr/>
          <p:nvPr/>
        </p:nvSpPr>
        <p:spPr>
          <a:xfrm>
            <a:off x="5212913" y="3806666"/>
            <a:ext cx="8584287" cy="71080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799"/>
              </a:lnSpc>
              <a:buNone/>
            </a:pPr>
            <a:r>
              <a:rPr lang="en-US" sz="1750" kern="0" spc="-35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Внедрение дополнительных модулей T-Flex CAD для расширения возможностей и предоставления новых услуг.</a:t>
            </a:r>
            <a:endParaRPr lang="en-US" sz="1750" dirty="0"/>
          </a:p>
        </p:txBody>
      </p:sp>
      <p:sp>
        <p:nvSpPr>
          <p:cNvPr id="10" name="Shape 7"/>
          <p:cNvSpPr/>
          <p:nvPr/>
        </p:nvSpPr>
        <p:spPr>
          <a:xfrm>
            <a:off x="4490799" y="4913233"/>
            <a:ext cx="499943" cy="499943"/>
          </a:xfrm>
          <a:prstGeom prst="roundRect">
            <a:avLst>
              <a:gd name="adj" fmla="val 20000"/>
            </a:avLst>
          </a:prstGeom>
          <a:solidFill>
            <a:srgbClr val="DADBF1"/>
          </a:solidFill>
          <a:ln w="13811">
            <a:solidFill>
              <a:srgbClr val="B5B7E3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4640104" y="4954905"/>
            <a:ext cx="201335" cy="416481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ctr">
              <a:lnSpc>
                <a:spcPts val="3281"/>
              </a:lnSpc>
              <a:buNone/>
            </a:pPr>
            <a:r>
              <a:rPr lang="en-US" sz="2624" b="1" kern="0" spc="-35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2</a:t>
            </a:r>
            <a:endParaRPr lang="en-US" sz="2624" dirty="0"/>
          </a:p>
        </p:txBody>
      </p:sp>
      <p:sp>
        <p:nvSpPr>
          <p:cNvPr id="12" name="Text 9"/>
          <p:cNvSpPr/>
          <p:nvPr/>
        </p:nvSpPr>
        <p:spPr>
          <a:xfrm>
            <a:off x="5212913" y="4989552"/>
            <a:ext cx="3989665" cy="34718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734"/>
              </a:lnSpc>
              <a:buNone/>
            </a:pPr>
            <a:r>
              <a:rPr lang="en-US" sz="2187" b="1" kern="0" spc="-66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Партнерство с поставщиками</a:t>
            </a:r>
            <a:endParaRPr lang="en-US" sz="2187" dirty="0"/>
          </a:p>
        </p:txBody>
      </p:sp>
      <p:sp>
        <p:nvSpPr>
          <p:cNvPr id="13" name="Text 10"/>
          <p:cNvSpPr/>
          <p:nvPr/>
        </p:nvSpPr>
        <p:spPr>
          <a:xfrm>
            <a:off x="5212913" y="5558909"/>
            <a:ext cx="8584287" cy="71080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799"/>
              </a:lnSpc>
              <a:buNone/>
            </a:pPr>
            <a:r>
              <a:rPr lang="en-US" sz="1750" kern="0" spc="-35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Сотрудничество с поставщиками инструментов и материалов для оптимизации рабочих процессов и улучшения качества.</a:t>
            </a:r>
            <a:endParaRPr lang="en-US" sz="17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390</Words>
  <Application>Microsoft Office PowerPoint</Application>
  <PresentationFormat>Произвольный</PresentationFormat>
  <Paragraphs>63</Paragraphs>
  <Slides>9</Slides>
  <Notes>9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3" baseType="lpstr">
      <vt:lpstr>Arial</vt:lpstr>
      <vt:lpstr>Calibri</vt:lpstr>
      <vt:lpstr>Inter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Светлана Исаева</cp:lastModifiedBy>
  <cp:revision>2</cp:revision>
  <dcterms:created xsi:type="dcterms:W3CDTF">2023-11-29T13:13:44Z</dcterms:created>
  <dcterms:modified xsi:type="dcterms:W3CDTF">2023-11-29T15:48:00Z</dcterms:modified>
</cp:coreProperties>
</file>