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7" r:id="rId2"/>
    <p:sldId id="264" r:id="rId3"/>
    <p:sldId id="265" r:id="rId4"/>
    <p:sldId id="269" r:id="rId5"/>
    <p:sldId id="258" r:id="rId6"/>
    <p:sldId id="270" r:id="rId7"/>
    <p:sldId id="271" r:id="rId8"/>
    <p:sldId id="272" r:id="rId9"/>
    <p:sldId id="261" r:id="rId10"/>
    <p:sldId id="273" r:id="rId11"/>
    <p:sldId id="274" r:id="rId12"/>
    <p:sldId id="260" r:id="rId13"/>
  </p:sldIdLst>
  <p:sldSz cx="18288000" cy="10287000"/>
  <p:notesSz cx="6858000" cy="9144000"/>
  <p:embeddedFontLst>
    <p:embeddedFont>
      <p:font typeface="Montserrat Bold" panose="020B0604020202020204" charset="-52"/>
      <p:regular r:id="rId14"/>
    </p:embeddedFont>
    <p:embeddedFont>
      <p:font typeface="Montserrat" panose="020B0604020202020204" charset="-52"/>
      <p:regular r:id="rId15"/>
    </p:embeddedFont>
    <p:embeddedFont>
      <p:font typeface="CAT Neuzeit" panose="020B0604020202020204" charset="0"/>
      <p:regular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6445" autoAdjust="0"/>
  </p:normalViewPr>
  <p:slideViewPr>
    <p:cSldViewPr>
      <p:cViewPr varScale="1">
        <p:scale>
          <a:sx n="57" d="100"/>
          <a:sy n="57" d="100"/>
        </p:scale>
        <p:origin x="666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8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8153400" y="190500"/>
            <a:ext cx="10287000" cy="10287000"/>
          </a:xfrm>
          <a:prstGeom prst="rect">
            <a:avLst/>
          </a:prstGeom>
        </p:spPr>
      </p:pic>
      <p:sp>
        <p:nvSpPr>
          <p:cNvPr id="16" name="TextBox 5"/>
          <p:cNvSpPr txBox="1"/>
          <p:nvPr/>
        </p:nvSpPr>
        <p:spPr>
          <a:xfrm>
            <a:off x="1143000" y="1866696"/>
            <a:ext cx="10820400" cy="33085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8640"/>
              </a:lnSpc>
              <a:spcBef>
                <a:spcPct val="0"/>
              </a:spcBef>
            </a:pPr>
            <a:r>
              <a:rPr lang="ru-RU" sz="7200" dirty="0" smtClean="0">
                <a:solidFill>
                  <a:srgbClr val="FFFFFF"/>
                </a:solidFill>
                <a:latin typeface="CAT Neuzeit"/>
              </a:rPr>
              <a:t>З</a:t>
            </a:r>
            <a:r>
              <a:rPr lang="ru-RU" sz="7200" u="none" dirty="0" smtClean="0">
                <a:solidFill>
                  <a:srgbClr val="FFFFFF"/>
                </a:solidFill>
                <a:latin typeface="CAT Neuzeit"/>
              </a:rPr>
              <a:t>17</a:t>
            </a:r>
          </a:p>
          <a:p>
            <a:pPr>
              <a:lnSpc>
                <a:spcPts val="8640"/>
              </a:lnSpc>
              <a:spcBef>
                <a:spcPct val="0"/>
              </a:spcBef>
            </a:pPr>
            <a:r>
              <a:rPr lang="ru-RU" sz="6600" dirty="0" smtClean="0">
                <a:solidFill>
                  <a:srgbClr val="FFFFFF"/>
                </a:solidFill>
                <a:latin typeface="CAT Neuzeit"/>
              </a:rPr>
              <a:t>МОНИТОРИНГ СОСТОЯНИЯ ДОРОЖНОГО ПОКРЫТИЯ</a:t>
            </a:r>
            <a:endParaRPr lang="en-US" sz="6600" u="none" dirty="0">
              <a:solidFill>
                <a:srgbClr val="FFFFFF"/>
              </a:solidFill>
              <a:latin typeface="CAT Neuzeit"/>
            </a:endParaRPr>
          </a:p>
        </p:txBody>
      </p:sp>
      <p:grpSp>
        <p:nvGrpSpPr>
          <p:cNvPr id="18" name="Группа 17"/>
          <p:cNvGrpSpPr/>
          <p:nvPr/>
        </p:nvGrpSpPr>
        <p:grpSpPr>
          <a:xfrm>
            <a:off x="1143000" y="7200900"/>
            <a:ext cx="8382000" cy="2311605"/>
            <a:chOff x="1187599" y="6530961"/>
            <a:chExt cx="8254702" cy="2094743"/>
          </a:xfrm>
        </p:grpSpPr>
        <p:sp>
          <p:nvSpPr>
            <p:cNvPr id="12" name="TextBox 12"/>
            <p:cNvSpPr txBox="1"/>
            <p:nvPr/>
          </p:nvSpPr>
          <p:spPr>
            <a:xfrm>
              <a:off x="1187599" y="6530961"/>
              <a:ext cx="8254702" cy="11049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4500"/>
                </a:lnSpc>
                <a:spcBef>
                  <a:spcPct val="0"/>
                </a:spcBef>
              </a:pPr>
              <a:r>
                <a:rPr lang="ru-RU" sz="3000" dirty="0" smtClean="0">
                  <a:solidFill>
                    <a:srgbClr val="FFFFFF"/>
                  </a:solidFill>
                  <a:latin typeface="Montserrat Bold"/>
                </a:rPr>
                <a:t>Заказная разработка</a:t>
              </a:r>
            </a:p>
            <a:p>
              <a:pPr marL="0" lvl="0" indent="0" algn="l">
                <a:lnSpc>
                  <a:spcPts val="4500"/>
                </a:lnSpc>
                <a:spcBef>
                  <a:spcPct val="0"/>
                </a:spcBef>
              </a:pPr>
              <a:r>
                <a:rPr lang="ru-RU" sz="3000" u="none" dirty="0" smtClean="0">
                  <a:solidFill>
                    <a:srgbClr val="FFFFFF"/>
                  </a:solidFill>
                  <a:latin typeface="Montserrat Bold"/>
                </a:rPr>
                <a:t>ИТА ЮФУ ИКТИБ</a:t>
              </a:r>
              <a:endParaRPr lang="en-US" sz="3000" u="none" dirty="0">
                <a:solidFill>
                  <a:srgbClr val="FFFFFF"/>
                </a:solidFill>
                <a:latin typeface="Montserrat Bold"/>
              </a:endParaRPr>
            </a:p>
          </p:txBody>
        </p:sp>
        <p:sp>
          <p:nvSpPr>
            <p:cNvPr id="17" name="TextBox 12"/>
            <p:cNvSpPr txBox="1"/>
            <p:nvPr/>
          </p:nvSpPr>
          <p:spPr>
            <a:xfrm>
              <a:off x="1187599" y="7520722"/>
              <a:ext cx="8254702" cy="11049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lvl="0">
                <a:lnSpc>
                  <a:spcPts val="4500"/>
                </a:lnSpc>
                <a:spcBef>
                  <a:spcPct val="0"/>
                </a:spcBef>
              </a:pPr>
              <a:r>
                <a:rPr lang="ru-RU" sz="3000" dirty="0" err="1">
                  <a:solidFill>
                    <a:srgbClr val="FFFFFF"/>
                  </a:solidFill>
                  <a:latin typeface="Montserrat Bold"/>
                </a:rPr>
                <a:t>Brainhorn</a:t>
              </a:r>
              <a:r>
                <a:rPr lang="ru-RU" sz="3000" dirty="0">
                  <a:solidFill>
                    <a:srgbClr val="FFFFFF"/>
                  </a:solidFill>
                  <a:latin typeface="Montserrat Bold"/>
                </a:rPr>
                <a:t>, ЮФУ </a:t>
              </a:r>
              <a:endParaRPr lang="ru-RU" sz="3000" dirty="0" smtClean="0">
                <a:solidFill>
                  <a:srgbClr val="FFFFFF"/>
                </a:solidFill>
                <a:latin typeface="Montserrat Bold"/>
              </a:endParaRPr>
            </a:p>
            <a:p>
              <a:pPr lvl="0">
                <a:lnSpc>
                  <a:spcPts val="4500"/>
                </a:lnSpc>
                <a:spcBef>
                  <a:spcPct val="0"/>
                </a:spcBef>
              </a:pPr>
              <a:r>
                <a:rPr lang="ru-RU" sz="3000" dirty="0" smtClean="0">
                  <a:solidFill>
                    <a:srgbClr val="FFFFFF"/>
                  </a:solidFill>
                  <a:latin typeface="Montserrat Bold"/>
                </a:rPr>
                <a:t>и </a:t>
              </a:r>
              <a:r>
                <a:rPr lang="ru-RU" sz="3000" dirty="0">
                  <a:solidFill>
                    <a:srgbClr val="FFFFFF"/>
                  </a:solidFill>
                  <a:latin typeface="Montserrat Bold"/>
                </a:rPr>
                <a:t>Администрация Таганрога </a:t>
              </a:r>
              <a:endParaRPr lang="en-US" sz="3000" u="none" dirty="0">
                <a:solidFill>
                  <a:srgbClr val="FFFFFF"/>
                </a:solidFill>
                <a:latin typeface="Montserrat Bold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343400" y="1409700"/>
            <a:ext cx="12336874" cy="5711959"/>
            <a:chOff x="-379064" y="-19049"/>
            <a:chExt cx="14973027" cy="8255585"/>
          </a:xfrm>
        </p:grpSpPr>
        <p:sp>
          <p:nvSpPr>
            <p:cNvPr id="3" name="TextBox 3"/>
            <p:cNvSpPr txBox="1"/>
            <p:nvPr/>
          </p:nvSpPr>
          <p:spPr>
            <a:xfrm>
              <a:off x="-379064" y="3232150"/>
              <a:ext cx="14973027" cy="50043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323850" lvl="1">
                <a:lnSpc>
                  <a:spcPts val="4500"/>
                </a:lnSpc>
              </a:pPr>
              <a:r>
                <a:rPr lang="ru-RU" sz="3000" dirty="0" smtClean="0">
                  <a:solidFill>
                    <a:srgbClr val="FFFFFF"/>
                  </a:solidFill>
                  <a:latin typeface="Montserrat"/>
                </a:rPr>
                <a:t>В каждом туристическом городе существует проблема содержания инфраструктуры в надлежащем состоянии.</a:t>
              </a:r>
            </a:p>
            <a:p>
              <a:pPr marL="323850" lvl="1">
                <a:lnSpc>
                  <a:spcPts val="4500"/>
                </a:lnSpc>
              </a:pPr>
              <a:endParaRPr lang="ru-RU" sz="3000" dirty="0" smtClean="0">
                <a:solidFill>
                  <a:srgbClr val="FFFFFF"/>
                </a:solidFill>
                <a:latin typeface="Montserrat"/>
              </a:endParaRPr>
            </a:p>
            <a:p>
              <a:pPr marL="323850" lvl="1">
                <a:lnSpc>
                  <a:spcPts val="4500"/>
                </a:lnSpc>
              </a:pPr>
              <a:r>
                <a:rPr lang="ru-RU" sz="3000" dirty="0" smtClean="0">
                  <a:solidFill>
                    <a:srgbClr val="FFFFFF"/>
                  </a:solidFill>
                  <a:latin typeface="Montserrat"/>
                </a:rPr>
                <a:t>Особенно актуальна проблема в небольших муниципалитетах, где важно максимально эффективно решать проблему в рамках небольшого бюджета.</a:t>
              </a:r>
              <a:endParaRPr lang="en-US" sz="3000" dirty="0">
                <a:solidFill>
                  <a:srgbClr val="FFFFFF"/>
                </a:solidFill>
                <a:latin typeface="Montserrat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-379064" y="-19049"/>
              <a:ext cx="14973027" cy="15051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9270"/>
                </a:lnSpc>
                <a:spcBef>
                  <a:spcPct val="0"/>
                </a:spcBef>
              </a:pPr>
              <a:r>
                <a:rPr lang="ru-RU" sz="7725" u="none" dirty="0" smtClean="0">
                  <a:solidFill>
                    <a:srgbClr val="FFFFFF"/>
                  </a:solidFill>
                  <a:latin typeface="CAT Neuzeit"/>
                </a:rPr>
                <a:t>ПРОБЛЕМА</a:t>
              </a:r>
              <a:endParaRPr lang="en-US" sz="7725" u="none" dirty="0">
                <a:solidFill>
                  <a:srgbClr val="FFFFFF"/>
                </a:solidFill>
                <a:latin typeface="CAT Neuzeit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1513532" y="-1844412"/>
            <a:ext cx="5084464" cy="13975825"/>
            <a:chOff x="0" y="0"/>
            <a:chExt cx="6779285" cy="18634433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6779285" cy="9735266"/>
            </a:xfrm>
            <a:prstGeom prst="rect">
              <a:avLst/>
            </a:prstGeom>
          </p:spPr>
        </p:pic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>
              <a:off x="0" y="8899167"/>
              <a:ext cx="6779285" cy="973526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-4114800" y="1055914"/>
            <a:ext cx="7876514" cy="9101014"/>
          </a:xfrm>
          <a:prstGeom prst="rect">
            <a:avLst/>
          </a:prstGeom>
        </p:spPr>
      </p:pic>
      <p:grpSp>
        <p:nvGrpSpPr>
          <p:cNvPr id="11" name="Group 2"/>
          <p:cNvGrpSpPr/>
          <p:nvPr/>
        </p:nvGrpSpPr>
        <p:grpSpPr>
          <a:xfrm>
            <a:off x="4343400" y="1409700"/>
            <a:ext cx="12336874" cy="6289039"/>
            <a:chOff x="-379064" y="-19049"/>
            <a:chExt cx="14973027" cy="9089647"/>
          </a:xfrm>
        </p:grpSpPr>
        <p:sp>
          <p:nvSpPr>
            <p:cNvPr id="12" name="TextBox 3"/>
            <p:cNvSpPr txBox="1"/>
            <p:nvPr/>
          </p:nvSpPr>
          <p:spPr>
            <a:xfrm>
              <a:off x="-379064" y="3232149"/>
              <a:ext cx="14973027" cy="583844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323850" lvl="1">
                <a:lnSpc>
                  <a:spcPts val="4500"/>
                </a:lnSpc>
              </a:pPr>
              <a:r>
                <a:rPr lang="ru-RU" sz="3000" dirty="0" smtClean="0">
                  <a:solidFill>
                    <a:srgbClr val="FFFFFF"/>
                  </a:solidFill>
                  <a:latin typeface="Montserrat"/>
                </a:rPr>
                <a:t>Администрация города Таганрога, </a:t>
              </a:r>
              <a:endParaRPr lang="en-US" sz="3000" dirty="0" smtClean="0">
                <a:solidFill>
                  <a:srgbClr val="FFFFFF"/>
                </a:solidFill>
                <a:latin typeface="Montserrat"/>
              </a:endParaRPr>
            </a:p>
            <a:p>
              <a:pPr marL="323850" lvl="1">
                <a:lnSpc>
                  <a:spcPts val="4500"/>
                </a:lnSpc>
              </a:pPr>
              <a:r>
                <a:rPr lang="ru-RU" sz="3000" dirty="0" smtClean="0">
                  <a:solidFill>
                    <a:srgbClr val="FFFFFF"/>
                  </a:solidFill>
                  <a:latin typeface="Montserrat"/>
                </a:rPr>
                <a:t>ассоциация </a:t>
              </a:r>
              <a:r>
                <a:rPr lang="en-US" sz="3000" dirty="0" smtClean="0">
                  <a:solidFill>
                    <a:srgbClr val="FFFFFF"/>
                  </a:solidFill>
                  <a:latin typeface="Montserrat"/>
                </a:rPr>
                <a:t>IT </a:t>
              </a:r>
              <a:r>
                <a:rPr lang="ru-RU" sz="3000" dirty="0" smtClean="0">
                  <a:solidFill>
                    <a:srgbClr val="FFFFFF"/>
                  </a:solidFill>
                  <a:latin typeface="Montserrat"/>
                </a:rPr>
                <a:t>компаний </a:t>
              </a:r>
              <a:r>
                <a:rPr lang="en-US" sz="3000" dirty="0" err="1" smtClean="0">
                  <a:solidFill>
                    <a:srgbClr val="FFFFFF"/>
                  </a:solidFill>
                  <a:latin typeface="Montserrat"/>
                </a:rPr>
                <a:t>BainHorn</a:t>
              </a:r>
              <a:r>
                <a:rPr lang="en-US" sz="3000" dirty="0" smtClean="0">
                  <a:solidFill>
                    <a:srgbClr val="FFFFFF"/>
                  </a:solidFill>
                  <a:latin typeface="Montserrat"/>
                </a:rPr>
                <a:t>,</a:t>
              </a:r>
            </a:p>
            <a:p>
              <a:pPr marL="323850" lvl="1">
                <a:lnSpc>
                  <a:spcPts val="4500"/>
                </a:lnSpc>
              </a:pPr>
              <a:r>
                <a:rPr lang="ru-RU" sz="3000" dirty="0" smtClean="0">
                  <a:solidFill>
                    <a:srgbClr val="FFFFFF"/>
                  </a:solidFill>
                  <a:latin typeface="Montserrat"/>
                </a:rPr>
                <a:t>ЮФУ</a:t>
              </a:r>
            </a:p>
            <a:p>
              <a:pPr marL="323850" lvl="1">
                <a:lnSpc>
                  <a:spcPts val="4500"/>
                </a:lnSpc>
              </a:pPr>
              <a:endParaRPr lang="ru-RU" sz="3000" dirty="0">
                <a:solidFill>
                  <a:srgbClr val="FFFFFF"/>
                </a:solidFill>
                <a:latin typeface="Montserrat"/>
              </a:endParaRPr>
            </a:p>
            <a:p>
              <a:pPr marL="323850" lvl="1">
                <a:lnSpc>
                  <a:spcPts val="4500"/>
                </a:lnSpc>
              </a:pPr>
              <a:r>
                <a:rPr lang="ru-RU" sz="3000" dirty="0" smtClean="0">
                  <a:solidFill>
                    <a:srgbClr val="FFFFFF"/>
                  </a:solidFill>
                  <a:latin typeface="Montserrat"/>
                </a:rPr>
                <a:t>Главным пользователем нашего решения будет администрация города, а так же жилищно-коммунальные службы, занимающиеся ремонтом дорог.</a:t>
              </a:r>
              <a:endParaRPr lang="en-US" sz="3000" dirty="0">
                <a:solidFill>
                  <a:srgbClr val="FFFFFF"/>
                </a:solidFill>
                <a:latin typeface="Montserrat"/>
              </a:endParaRPr>
            </a:p>
          </p:txBody>
        </p:sp>
        <p:sp>
          <p:nvSpPr>
            <p:cNvPr id="13" name="TextBox 4"/>
            <p:cNvSpPr txBox="1"/>
            <p:nvPr/>
          </p:nvSpPr>
          <p:spPr>
            <a:xfrm>
              <a:off x="-379064" y="-19049"/>
              <a:ext cx="14973027" cy="16316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9270"/>
                </a:lnSpc>
                <a:spcBef>
                  <a:spcPct val="0"/>
                </a:spcBef>
              </a:pPr>
              <a:r>
                <a:rPr lang="ru-RU" sz="7725" u="none" dirty="0" smtClean="0">
                  <a:solidFill>
                    <a:srgbClr val="FFFFFF"/>
                  </a:solidFill>
                  <a:latin typeface="CAT Neuzeit"/>
                </a:rPr>
                <a:t>ЗАКАЗЧИК</a:t>
              </a:r>
              <a:endParaRPr lang="en-US" sz="7725" u="none" dirty="0">
                <a:solidFill>
                  <a:srgbClr val="FFFFFF"/>
                </a:solidFill>
                <a:latin typeface="CAT Neuzeit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7200000">
            <a:off x="-3931754" y="869722"/>
            <a:ext cx="7331825" cy="10287000"/>
          </a:xfrm>
          <a:prstGeom prst="rect">
            <a:avLst/>
          </a:prstGeom>
        </p:spPr>
      </p:pic>
      <p:grpSp>
        <p:nvGrpSpPr>
          <p:cNvPr id="13" name="Группа 12"/>
          <p:cNvGrpSpPr/>
          <p:nvPr/>
        </p:nvGrpSpPr>
        <p:grpSpPr>
          <a:xfrm>
            <a:off x="4337538" y="1409700"/>
            <a:ext cx="13188462" cy="4827139"/>
            <a:chOff x="4337538" y="1409700"/>
            <a:chExt cx="13188462" cy="4827139"/>
          </a:xfrm>
        </p:grpSpPr>
        <p:sp>
          <p:nvSpPr>
            <p:cNvPr id="2" name="TextBox 2"/>
            <p:cNvSpPr txBox="1"/>
            <p:nvPr/>
          </p:nvSpPr>
          <p:spPr>
            <a:xfrm>
              <a:off x="4343400" y="3009900"/>
              <a:ext cx="12598088" cy="5279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323850" lvl="1">
                <a:lnSpc>
                  <a:spcPts val="4500"/>
                </a:lnSpc>
              </a:pPr>
              <a:endParaRPr lang="en-US" sz="3000" dirty="0">
                <a:solidFill>
                  <a:srgbClr val="FFFFFF"/>
                </a:solidFill>
                <a:latin typeface="Montserrat"/>
              </a:endParaRPr>
            </a:p>
          </p:txBody>
        </p:sp>
        <p:sp>
          <p:nvSpPr>
            <p:cNvPr id="5" name="TextBox 2"/>
            <p:cNvSpPr txBox="1"/>
            <p:nvPr/>
          </p:nvSpPr>
          <p:spPr>
            <a:xfrm>
              <a:off x="4337538" y="2774353"/>
              <a:ext cx="9454662" cy="346248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323850" lvl="1">
                <a:lnSpc>
                  <a:spcPts val="4500"/>
                </a:lnSpc>
              </a:pPr>
              <a:r>
                <a:rPr lang="ru-RU" sz="3000" dirty="0" smtClean="0">
                  <a:solidFill>
                    <a:srgbClr val="FFFFFF"/>
                  </a:solidFill>
                  <a:latin typeface="Montserrat"/>
                </a:rPr>
                <a:t>Решением является программно-аппаратный комплекс, состоящий из мобильного устройства, устанавливаемого в любое транспортное средство, который во время движения анализирует данные с камеры и отправляет их на сервер.</a:t>
              </a:r>
              <a:endParaRPr lang="en-US" sz="3000" dirty="0">
                <a:solidFill>
                  <a:srgbClr val="FFFFFF"/>
                </a:solidFill>
                <a:latin typeface="Montserrat"/>
              </a:endParaRPr>
            </a:p>
          </p:txBody>
        </p:sp>
        <p:sp>
          <p:nvSpPr>
            <p:cNvPr id="8" name="TextBox 4"/>
            <p:cNvSpPr txBox="1"/>
            <p:nvPr/>
          </p:nvSpPr>
          <p:spPr>
            <a:xfrm>
              <a:off x="4343400" y="1409700"/>
              <a:ext cx="13182600" cy="121424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lvl="0">
                <a:lnSpc>
                  <a:spcPts val="10114"/>
                </a:lnSpc>
              </a:pPr>
              <a:r>
                <a:rPr lang="ru-RU" sz="8000" spc="361" dirty="0" smtClean="0">
                  <a:solidFill>
                    <a:srgbClr val="FFFFFF"/>
                  </a:solidFill>
                  <a:latin typeface="CAT Neuzeit"/>
                </a:rPr>
                <a:t>РЕШЕНИЕ</a:t>
              </a:r>
              <a:endParaRPr lang="en-US" sz="8000" spc="361" dirty="0">
                <a:solidFill>
                  <a:srgbClr val="FFFFFF"/>
                </a:solidFill>
                <a:latin typeface="CAT Neuzeit"/>
              </a:endParaRPr>
            </a:p>
          </p:txBody>
        </p:sp>
      </p:grp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35" t="11280" r="12364" b="18005"/>
          <a:stretch/>
        </p:blipFill>
        <p:spPr>
          <a:xfrm>
            <a:off x="4365332" y="6366263"/>
            <a:ext cx="5372958" cy="363408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71"/>
          <a:stretch/>
        </p:blipFill>
        <p:spPr>
          <a:xfrm>
            <a:off x="14051226" y="2774354"/>
            <a:ext cx="3439605" cy="72101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64" t="4185" r="10259" b="22326"/>
          <a:stretch/>
        </p:blipFill>
        <p:spPr>
          <a:xfrm>
            <a:off x="9913558" y="6363381"/>
            <a:ext cx="3962400" cy="3636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372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7200000">
            <a:off x="-3931754" y="869722"/>
            <a:ext cx="7331825" cy="10287000"/>
          </a:xfrm>
          <a:prstGeom prst="rect">
            <a:avLst/>
          </a:prstGeom>
        </p:spPr>
      </p:pic>
      <p:sp>
        <p:nvSpPr>
          <p:cNvPr id="8" name="TextBox 4"/>
          <p:cNvSpPr txBox="1"/>
          <p:nvPr/>
        </p:nvSpPr>
        <p:spPr>
          <a:xfrm>
            <a:off x="4343400" y="1409700"/>
            <a:ext cx="13182600" cy="12142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ts val="10114"/>
              </a:lnSpc>
            </a:pPr>
            <a:r>
              <a:rPr lang="ru-RU" sz="8000" spc="361" dirty="0" smtClean="0">
                <a:solidFill>
                  <a:srgbClr val="FFFFFF"/>
                </a:solidFill>
                <a:latin typeface="CAT Neuzeit"/>
              </a:rPr>
              <a:t>РЕШЕНИЕ</a:t>
            </a:r>
            <a:endParaRPr lang="en-US" sz="8000" spc="361" dirty="0">
              <a:solidFill>
                <a:srgbClr val="FFFFFF"/>
              </a:solidFill>
              <a:latin typeface="CAT Neuzeit"/>
            </a:endParaRPr>
          </a:p>
        </p:txBody>
      </p:sp>
      <p:pic>
        <p:nvPicPr>
          <p:cNvPr id="14" name="video for presentation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343400" y="2781300"/>
            <a:ext cx="12218504" cy="68729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2"/>
          <p:cNvGrpSpPr/>
          <p:nvPr/>
        </p:nvGrpSpPr>
        <p:grpSpPr>
          <a:xfrm>
            <a:off x="4343400" y="1409700"/>
            <a:ext cx="12336874" cy="6289039"/>
            <a:chOff x="-379064" y="-19049"/>
            <a:chExt cx="14973027" cy="9089647"/>
          </a:xfrm>
        </p:grpSpPr>
        <p:sp>
          <p:nvSpPr>
            <p:cNvPr id="12" name="TextBox 3"/>
            <p:cNvSpPr txBox="1"/>
            <p:nvPr/>
          </p:nvSpPr>
          <p:spPr>
            <a:xfrm>
              <a:off x="-379064" y="3232149"/>
              <a:ext cx="14973027" cy="583844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323850" lvl="1">
                <a:lnSpc>
                  <a:spcPts val="4500"/>
                </a:lnSpc>
              </a:pPr>
              <a:r>
                <a:rPr lang="ru-RU" sz="3000" dirty="0" smtClean="0">
                  <a:solidFill>
                    <a:srgbClr val="FFFFFF"/>
                  </a:solidFill>
                  <a:latin typeface="Montserrat"/>
                </a:rPr>
                <a:t>Аналогами являются дорогостоящие дорожные лаборатории, которые доступны только в больших городах.</a:t>
              </a:r>
              <a:endParaRPr lang="en-US" sz="3000" dirty="0" smtClean="0">
                <a:solidFill>
                  <a:srgbClr val="FFFFFF"/>
                </a:solidFill>
                <a:latin typeface="Montserrat"/>
              </a:endParaRPr>
            </a:p>
            <a:p>
              <a:pPr marL="323850" lvl="1">
                <a:lnSpc>
                  <a:spcPts val="4500"/>
                </a:lnSpc>
              </a:pPr>
              <a:endParaRPr lang="en-US" sz="3000" dirty="0">
                <a:solidFill>
                  <a:srgbClr val="FFFFFF"/>
                </a:solidFill>
                <a:latin typeface="Montserrat"/>
              </a:endParaRPr>
            </a:p>
            <a:p>
              <a:pPr marL="323850" lvl="1">
                <a:lnSpc>
                  <a:spcPts val="4500"/>
                </a:lnSpc>
              </a:pPr>
              <a:r>
                <a:rPr lang="ru-RU" sz="3000" dirty="0" smtClean="0">
                  <a:solidFill>
                    <a:srgbClr val="FFFFFF"/>
                  </a:solidFill>
                  <a:latin typeface="Montserrat"/>
                </a:rPr>
                <a:t>В отличии от аналогов устройство может быть установлено на любой транспорт, а так же из за низкой стоимости в городе может работать несколько устройств одновременно. </a:t>
              </a:r>
              <a:endParaRPr lang="en-US" sz="3000" dirty="0">
                <a:solidFill>
                  <a:srgbClr val="FFFFFF"/>
                </a:solidFill>
                <a:latin typeface="Montserrat"/>
              </a:endParaRPr>
            </a:p>
          </p:txBody>
        </p:sp>
        <p:sp>
          <p:nvSpPr>
            <p:cNvPr id="13" name="TextBox 4"/>
            <p:cNvSpPr txBox="1"/>
            <p:nvPr/>
          </p:nvSpPr>
          <p:spPr>
            <a:xfrm>
              <a:off x="-379064" y="-19049"/>
              <a:ext cx="14973027" cy="16316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9270"/>
                </a:lnSpc>
                <a:spcBef>
                  <a:spcPct val="0"/>
                </a:spcBef>
              </a:pPr>
              <a:r>
                <a:rPr lang="ru-RU" sz="7725" dirty="0" smtClean="0">
                  <a:solidFill>
                    <a:srgbClr val="FFFFFF"/>
                  </a:solidFill>
                  <a:latin typeface="CAT Neuzeit"/>
                </a:rPr>
                <a:t>АНАЛОГИ</a:t>
              </a:r>
              <a:endParaRPr lang="en-US" sz="7725" u="none" dirty="0">
                <a:solidFill>
                  <a:srgbClr val="FFFFFF"/>
                </a:solidFill>
                <a:latin typeface="CAT Neuzeit"/>
              </a:endParaRPr>
            </a:p>
          </p:txBody>
        </p:sp>
      </p:grpSp>
      <p:grpSp>
        <p:nvGrpSpPr>
          <p:cNvPr id="6" name="Group 4"/>
          <p:cNvGrpSpPr/>
          <p:nvPr/>
        </p:nvGrpSpPr>
        <p:grpSpPr>
          <a:xfrm>
            <a:off x="-3733800" y="1104900"/>
            <a:ext cx="7289965" cy="13974163"/>
            <a:chOff x="0" y="0"/>
            <a:chExt cx="9719954" cy="18632218"/>
          </a:xfrm>
        </p:grpSpPr>
        <p:pic>
          <p:nvPicPr>
            <p:cNvPr id="7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9719954" cy="11160698"/>
            </a:xfrm>
            <a:prstGeom prst="rect">
              <a:avLst/>
            </a:prstGeom>
          </p:spPr>
        </p:pic>
        <p:pic>
          <p:nvPicPr>
            <p:cNvPr id="8" name="Picture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>
              <a:off x="0" y="7471519"/>
              <a:ext cx="9719954" cy="111606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128710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2"/>
          <p:cNvGrpSpPr/>
          <p:nvPr/>
        </p:nvGrpSpPr>
        <p:grpSpPr>
          <a:xfrm>
            <a:off x="4343400" y="1409700"/>
            <a:ext cx="12336874" cy="7948092"/>
            <a:chOff x="-379064" y="-19049"/>
            <a:chExt cx="14973027" cy="11487503"/>
          </a:xfrm>
        </p:grpSpPr>
        <p:sp>
          <p:nvSpPr>
            <p:cNvPr id="12" name="TextBox 3"/>
            <p:cNvSpPr txBox="1"/>
            <p:nvPr/>
          </p:nvSpPr>
          <p:spPr>
            <a:xfrm>
              <a:off x="-379064" y="2293745"/>
              <a:ext cx="14973027" cy="91747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323850" lvl="1">
                <a:lnSpc>
                  <a:spcPts val="4500"/>
                </a:lnSpc>
              </a:pPr>
              <a:r>
                <a:rPr lang="en-US" sz="3000" dirty="0" smtClean="0">
                  <a:solidFill>
                    <a:srgbClr val="FFFFFF"/>
                  </a:solidFill>
                  <a:latin typeface="Montserrat"/>
                </a:rPr>
                <a:t>Jetson </a:t>
              </a:r>
              <a:r>
                <a:rPr lang="en-US" sz="3000" dirty="0">
                  <a:solidFill>
                    <a:srgbClr val="FFFFFF"/>
                  </a:solidFill>
                  <a:latin typeface="Montserrat"/>
                </a:rPr>
                <a:t>+ Logitech =  42165 + 2090 + 290 + 3 * 270 + 150 + 2799 = 47343.9 </a:t>
              </a:r>
              <a:r>
                <a:rPr lang="ru-RU" sz="3000" dirty="0" smtClean="0">
                  <a:solidFill>
                    <a:srgbClr val="FFFFFF"/>
                  </a:solidFill>
                  <a:latin typeface="Montserrat"/>
                </a:rPr>
                <a:t>р</a:t>
              </a:r>
            </a:p>
            <a:p>
              <a:pPr marL="323850" lvl="1">
                <a:lnSpc>
                  <a:spcPts val="4500"/>
                </a:lnSpc>
              </a:pPr>
              <a:endParaRPr lang="ru-RU" sz="3000" dirty="0">
                <a:solidFill>
                  <a:srgbClr val="FFFFFF"/>
                </a:solidFill>
                <a:latin typeface="Montserrat"/>
              </a:endParaRPr>
            </a:p>
            <a:p>
              <a:pPr marL="323850" lvl="1">
                <a:lnSpc>
                  <a:spcPts val="4500"/>
                </a:lnSpc>
              </a:pPr>
              <a:r>
                <a:rPr lang="en-US" sz="3000" dirty="0">
                  <a:solidFill>
                    <a:srgbClr val="FFFFFF"/>
                  </a:solidFill>
                  <a:latin typeface="Montserrat"/>
                </a:rPr>
                <a:t>Jetson + </a:t>
              </a:r>
              <a:r>
                <a:rPr lang="en-US" sz="3000" dirty="0" err="1">
                  <a:solidFill>
                    <a:srgbClr val="FFFFFF"/>
                  </a:solidFill>
                  <a:latin typeface="Montserrat"/>
                </a:rPr>
                <a:t>Xiaovv</a:t>
              </a:r>
              <a:r>
                <a:rPr lang="en-US" sz="3000" dirty="0">
                  <a:solidFill>
                    <a:srgbClr val="FFFFFF"/>
                  </a:solidFill>
                  <a:latin typeface="Montserrat"/>
                </a:rPr>
                <a:t>  =  42165 + 2090 + 290 + 3 * 270 + 150 + 1895 = 47400 </a:t>
              </a:r>
              <a:r>
                <a:rPr lang="ru-RU" sz="3000" dirty="0" smtClean="0">
                  <a:solidFill>
                    <a:srgbClr val="FFFFFF"/>
                  </a:solidFill>
                  <a:latin typeface="Montserrat"/>
                </a:rPr>
                <a:t>р</a:t>
              </a:r>
            </a:p>
            <a:p>
              <a:pPr marL="323850" lvl="1">
                <a:lnSpc>
                  <a:spcPts val="4500"/>
                </a:lnSpc>
              </a:pPr>
              <a:endParaRPr lang="ru-RU" sz="3000" dirty="0">
                <a:solidFill>
                  <a:srgbClr val="FFFFFF"/>
                </a:solidFill>
                <a:latin typeface="Montserrat"/>
              </a:endParaRPr>
            </a:p>
            <a:p>
              <a:pPr marL="323850" lvl="1">
                <a:lnSpc>
                  <a:spcPts val="4500"/>
                </a:lnSpc>
              </a:pPr>
              <a:r>
                <a:rPr lang="en-US" sz="3000" dirty="0" err="1">
                  <a:solidFill>
                    <a:srgbClr val="FFFFFF"/>
                  </a:solidFill>
                  <a:latin typeface="Montserrat"/>
                </a:rPr>
                <a:t>Khadas</a:t>
              </a:r>
              <a:r>
                <a:rPr lang="en-US" sz="3000" dirty="0">
                  <a:solidFill>
                    <a:srgbClr val="FFFFFF"/>
                  </a:solidFill>
                  <a:latin typeface="Montserrat"/>
                </a:rPr>
                <a:t> + Logitech = 14520.52 + 2090 + 290 + 3 * 270 + 150 + 2799 = 20659.52 </a:t>
              </a:r>
              <a:r>
                <a:rPr lang="ru-RU" sz="3000" dirty="0" smtClean="0">
                  <a:solidFill>
                    <a:srgbClr val="FFFFFF"/>
                  </a:solidFill>
                  <a:latin typeface="Montserrat"/>
                </a:rPr>
                <a:t>р</a:t>
              </a:r>
            </a:p>
            <a:p>
              <a:pPr marL="323850" lvl="1">
                <a:lnSpc>
                  <a:spcPts val="4500"/>
                </a:lnSpc>
              </a:pPr>
              <a:endParaRPr lang="ru-RU" sz="3000" dirty="0">
                <a:solidFill>
                  <a:srgbClr val="FFFFFF"/>
                </a:solidFill>
                <a:latin typeface="Montserrat"/>
              </a:endParaRPr>
            </a:p>
            <a:p>
              <a:pPr marL="323850" lvl="1">
                <a:lnSpc>
                  <a:spcPts val="4500"/>
                </a:lnSpc>
              </a:pPr>
              <a:r>
                <a:rPr lang="en-US" sz="3000" dirty="0" err="1">
                  <a:solidFill>
                    <a:srgbClr val="FFFFFF"/>
                  </a:solidFill>
                  <a:latin typeface="Montserrat"/>
                </a:rPr>
                <a:t>Khadas</a:t>
              </a:r>
              <a:r>
                <a:rPr lang="en-US" sz="3000" dirty="0">
                  <a:solidFill>
                    <a:srgbClr val="FFFFFF"/>
                  </a:solidFill>
                  <a:latin typeface="Montserrat"/>
                </a:rPr>
                <a:t> + </a:t>
              </a:r>
              <a:r>
                <a:rPr lang="en-US" sz="3000" dirty="0" err="1">
                  <a:solidFill>
                    <a:srgbClr val="FFFFFF"/>
                  </a:solidFill>
                  <a:latin typeface="Montserrat"/>
                </a:rPr>
                <a:t>Xiaovv</a:t>
              </a:r>
              <a:r>
                <a:rPr lang="en-US" sz="3000" dirty="0">
                  <a:solidFill>
                    <a:srgbClr val="FFFFFF"/>
                  </a:solidFill>
                  <a:latin typeface="Montserrat"/>
                </a:rPr>
                <a:t> = 14520.52 + 2090 + 290 + 3 * 270 + 150 + 1895 = 19755.52 </a:t>
              </a:r>
              <a:r>
                <a:rPr lang="ru-RU" sz="3000" dirty="0">
                  <a:solidFill>
                    <a:srgbClr val="FFFFFF"/>
                  </a:solidFill>
                  <a:latin typeface="Montserrat"/>
                </a:rPr>
                <a:t>р</a:t>
              </a:r>
              <a:endParaRPr lang="en-US" sz="3000" dirty="0">
                <a:solidFill>
                  <a:srgbClr val="FFFFFF"/>
                </a:solidFill>
                <a:latin typeface="Montserrat"/>
              </a:endParaRPr>
            </a:p>
          </p:txBody>
        </p:sp>
        <p:sp>
          <p:nvSpPr>
            <p:cNvPr id="13" name="TextBox 4"/>
            <p:cNvSpPr txBox="1"/>
            <p:nvPr/>
          </p:nvSpPr>
          <p:spPr>
            <a:xfrm>
              <a:off x="-379064" y="-19049"/>
              <a:ext cx="14973027" cy="16316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9270"/>
                </a:lnSpc>
                <a:spcBef>
                  <a:spcPct val="0"/>
                </a:spcBef>
              </a:pPr>
              <a:r>
                <a:rPr lang="ru-RU" sz="7725" dirty="0" smtClean="0">
                  <a:solidFill>
                    <a:srgbClr val="FFFFFF"/>
                  </a:solidFill>
                  <a:latin typeface="CAT Neuzeit"/>
                </a:rPr>
                <a:t>БИЗНЕС-МОДЕЛЬ</a:t>
              </a:r>
              <a:endParaRPr lang="en-US" sz="7725" u="none" dirty="0">
                <a:solidFill>
                  <a:srgbClr val="FFFFFF"/>
                </a:solidFill>
                <a:latin typeface="CAT Neuzeit"/>
              </a:endParaRPr>
            </a:p>
          </p:txBody>
        </p:sp>
      </p:grpSp>
      <p:grpSp>
        <p:nvGrpSpPr>
          <p:cNvPr id="9" name="Group 2"/>
          <p:cNvGrpSpPr/>
          <p:nvPr/>
        </p:nvGrpSpPr>
        <p:grpSpPr>
          <a:xfrm>
            <a:off x="-6705600" y="2530316"/>
            <a:ext cx="10382250" cy="15830550"/>
            <a:chOff x="0" y="0"/>
            <a:chExt cx="13843000" cy="21107400"/>
          </a:xfrm>
        </p:grpSpPr>
        <p:pic>
          <p:nvPicPr>
            <p:cNvPr id="10" name="Pictur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>
              <a:off x="2489200" y="4457700"/>
              <a:ext cx="10591800" cy="10591800"/>
            </a:xfrm>
            <a:prstGeom prst="rect">
              <a:avLst/>
            </a:prstGeom>
          </p:spPr>
        </p:pic>
        <p:pic>
          <p:nvPicPr>
            <p:cNvPr id="14" name="Picture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>
              <a:off x="0" y="10515600"/>
              <a:ext cx="10591800" cy="10591800"/>
            </a:xfrm>
            <a:prstGeom prst="rect">
              <a:avLst/>
            </a:prstGeom>
          </p:spPr>
        </p:pic>
        <p:pic>
          <p:nvPicPr>
            <p:cNvPr id="15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>
              <a:off x="3251200" y="0"/>
              <a:ext cx="10591800" cy="10591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453856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2"/>
          <p:cNvGrpSpPr/>
          <p:nvPr/>
        </p:nvGrpSpPr>
        <p:grpSpPr>
          <a:xfrm>
            <a:off x="4333461" y="1409700"/>
            <a:ext cx="12346813" cy="4095853"/>
            <a:chOff x="-391126" y="-19049"/>
            <a:chExt cx="14985089" cy="5919799"/>
          </a:xfrm>
        </p:grpSpPr>
        <p:sp>
          <p:nvSpPr>
            <p:cNvPr id="12" name="TextBox 3"/>
            <p:cNvSpPr txBox="1"/>
            <p:nvPr/>
          </p:nvSpPr>
          <p:spPr>
            <a:xfrm>
              <a:off x="-391126" y="3398558"/>
              <a:ext cx="14973027" cy="25021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323850" lvl="1">
                <a:lnSpc>
                  <a:spcPts val="4500"/>
                </a:lnSpc>
              </a:pPr>
              <a:r>
                <a:rPr lang="ru-RU" sz="3000" dirty="0" smtClean="0">
                  <a:solidFill>
                    <a:srgbClr val="FFFFFF"/>
                  </a:solidFill>
                  <a:latin typeface="Montserrat"/>
                </a:rPr>
                <a:t>Планируется развитие проекта в сторону анализа прилежащей к дорогам инфраструктуры, а так же масштабирование проекта на другие города страны.</a:t>
              </a:r>
              <a:endParaRPr lang="en-US" sz="3000" dirty="0">
                <a:solidFill>
                  <a:srgbClr val="FFFFFF"/>
                </a:solidFill>
                <a:latin typeface="Montserrat"/>
              </a:endParaRPr>
            </a:p>
          </p:txBody>
        </p:sp>
        <p:sp>
          <p:nvSpPr>
            <p:cNvPr id="13" name="TextBox 4"/>
            <p:cNvSpPr txBox="1"/>
            <p:nvPr/>
          </p:nvSpPr>
          <p:spPr>
            <a:xfrm>
              <a:off x="-379064" y="-19049"/>
              <a:ext cx="14973027" cy="16316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9270"/>
                </a:lnSpc>
                <a:spcBef>
                  <a:spcPct val="0"/>
                </a:spcBef>
              </a:pPr>
              <a:r>
                <a:rPr lang="ru-RU" sz="7725" dirty="0" smtClean="0">
                  <a:solidFill>
                    <a:srgbClr val="FFFFFF"/>
                  </a:solidFill>
                  <a:latin typeface="CAT Neuzeit"/>
                </a:rPr>
                <a:t>ПЕРСПЕКТИВЫ</a:t>
              </a:r>
              <a:endParaRPr lang="en-US" sz="7725" u="none" dirty="0">
                <a:solidFill>
                  <a:srgbClr val="FFFFFF"/>
                </a:solidFill>
                <a:latin typeface="CAT Neuzeit"/>
              </a:endParaRPr>
            </a:p>
          </p:txBody>
        </p:sp>
      </p:grpSp>
      <p:pic>
        <p:nvPicPr>
          <p:cNvPr id="16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-3916235" y="1974149"/>
            <a:ext cx="8259635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6961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1353800" y="1630408"/>
            <a:ext cx="8259635" cy="8229600"/>
          </a:xfrm>
          <a:prstGeom prst="rect">
            <a:avLst/>
          </a:prstGeom>
        </p:spPr>
      </p:pic>
      <p:grpSp>
        <p:nvGrpSpPr>
          <p:cNvPr id="18" name="Группа 17"/>
          <p:cNvGrpSpPr/>
          <p:nvPr/>
        </p:nvGrpSpPr>
        <p:grpSpPr>
          <a:xfrm>
            <a:off x="1066800" y="1028700"/>
            <a:ext cx="9459743" cy="8006543"/>
            <a:chOff x="1066800" y="1028700"/>
            <a:chExt cx="9459743" cy="8006543"/>
          </a:xfrm>
        </p:grpSpPr>
        <p:sp>
          <p:nvSpPr>
            <p:cNvPr id="4" name="TextBox 4"/>
            <p:cNvSpPr txBox="1"/>
            <p:nvPr/>
          </p:nvSpPr>
          <p:spPr>
            <a:xfrm>
              <a:off x="1190457" y="2286545"/>
              <a:ext cx="9336086" cy="42191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680085" lvl="1" indent="-340042">
                <a:lnSpc>
                  <a:spcPts val="4725"/>
                </a:lnSpc>
                <a:buFont typeface="Arial"/>
                <a:buChar char="•"/>
              </a:pPr>
              <a:r>
                <a:rPr lang="ru-RU" sz="3150" dirty="0" smtClean="0">
                  <a:solidFill>
                    <a:srgbClr val="FFFFFF"/>
                  </a:solidFill>
                  <a:latin typeface="Montserrat"/>
                </a:rPr>
                <a:t>Ледерер Пётр Алексеевич</a:t>
              </a:r>
              <a:r>
                <a:rPr lang="en-US" sz="3150" dirty="0" smtClean="0">
                  <a:solidFill>
                    <a:srgbClr val="FFFFFF"/>
                  </a:solidFill>
                  <a:latin typeface="Montserrat"/>
                </a:rPr>
                <a:t>.</a:t>
              </a:r>
              <a:endParaRPr lang="en-US" sz="3150" dirty="0">
                <a:solidFill>
                  <a:srgbClr val="FFFFFF"/>
                </a:solidFill>
                <a:latin typeface="Montserrat"/>
              </a:endParaRPr>
            </a:p>
            <a:p>
              <a:pPr marL="680085" lvl="1" indent="-340042">
                <a:lnSpc>
                  <a:spcPts val="4725"/>
                </a:lnSpc>
                <a:buFont typeface="Arial"/>
                <a:buChar char="•"/>
              </a:pPr>
              <a:r>
                <a:rPr lang="ru-RU" sz="3150" dirty="0" smtClean="0">
                  <a:solidFill>
                    <a:srgbClr val="FFFFFF"/>
                  </a:solidFill>
                  <a:latin typeface="Montserrat"/>
                </a:rPr>
                <a:t>Кондратов Вадим Сергеевич</a:t>
              </a:r>
              <a:r>
                <a:rPr lang="en-US" sz="3150" dirty="0" smtClean="0">
                  <a:solidFill>
                    <a:srgbClr val="FFFFFF"/>
                  </a:solidFill>
                  <a:latin typeface="Montserrat"/>
                </a:rPr>
                <a:t>.</a:t>
              </a:r>
              <a:endParaRPr lang="en-US" sz="3150" dirty="0">
                <a:solidFill>
                  <a:srgbClr val="FFFFFF"/>
                </a:solidFill>
                <a:latin typeface="Montserrat"/>
              </a:endParaRPr>
            </a:p>
            <a:p>
              <a:pPr marL="680085" lvl="1" indent="-340042">
                <a:lnSpc>
                  <a:spcPts val="4725"/>
                </a:lnSpc>
                <a:buFont typeface="Arial"/>
                <a:buChar char="•"/>
              </a:pPr>
              <a:r>
                <a:rPr lang="ru-RU" sz="3150" dirty="0" smtClean="0">
                  <a:solidFill>
                    <a:srgbClr val="FFFFFF"/>
                  </a:solidFill>
                  <a:latin typeface="Montserrat"/>
                </a:rPr>
                <a:t>Исаев Александр Викторович</a:t>
              </a:r>
              <a:r>
                <a:rPr lang="en-US" sz="3150" dirty="0" smtClean="0">
                  <a:solidFill>
                    <a:srgbClr val="FFFFFF"/>
                  </a:solidFill>
                  <a:latin typeface="Montserrat"/>
                </a:rPr>
                <a:t>.</a:t>
              </a:r>
              <a:endParaRPr lang="ru-RU" sz="3150" dirty="0" smtClean="0">
                <a:solidFill>
                  <a:srgbClr val="FFFFFF"/>
                </a:solidFill>
                <a:latin typeface="Montserrat"/>
              </a:endParaRPr>
            </a:p>
            <a:p>
              <a:pPr marL="680085" lvl="1" indent="-340042">
                <a:lnSpc>
                  <a:spcPts val="4725"/>
                </a:lnSpc>
                <a:buFont typeface="Arial"/>
                <a:buChar char="•"/>
              </a:pPr>
              <a:r>
                <a:rPr lang="ru-RU" sz="3150" dirty="0" smtClean="0">
                  <a:solidFill>
                    <a:srgbClr val="FFFFFF"/>
                  </a:solidFill>
                  <a:latin typeface="Montserrat"/>
                </a:rPr>
                <a:t>Скиба Анна Александровна.</a:t>
              </a:r>
            </a:p>
            <a:p>
              <a:pPr marL="680085" lvl="1" indent="-340042">
                <a:lnSpc>
                  <a:spcPts val="4725"/>
                </a:lnSpc>
                <a:buFont typeface="Arial"/>
                <a:buChar char="•"/>
              </a:pPr>
              <a:r>
                <a:rPr lang="ru-RU" sz="3150" dirty="0" err="1" smtClean="0">
                  <a:solidFill>
                    <a:srgbClr val="FFFFFF"/>
                  </a:solidFill>
                  <a:latin typeface="Montserrat"/>
                </a:rPr>
                <a:t>Братусев</a:t>
              </a:r>
              <a:r>
                <a:rPr lang="ru-RU" sz="3150" dirty="0" smtClean="0">
                  <a:solidFill>
                    <a:srgbClr val="FFFFFF"/>
                  </a:solidFill>
                  <a:latin typeface="Montserrat"/>
                </a:rPr>
                <a:t> Денис Витальевич.</a:t>
              </a:r>
            </a:p>
            <a:p>
              <a:pPr marL="680085" lvl="1" indent="-340042">
                <a:lnSpc>
                  <a:spcPts val="4725"/>
                </a:lnSpc>
                <a:buFont typeface="Arial"/>
                <a:buChar char="•"/>
              </a:pPr>
              <a:r>
                <a:rPr lang="ru-RU" sz="3150" dirty="0" smtClean="0">
                  <a:solidFill>
                    <a:srgbClr val="FFFFFF"/>
                  </a:solidFill>
                  <a:latin typeface="Montserrat"/>
                </a:rPr>
                <a:t>Кочубей Даниил Сергеевич.</a:t>
              </a:r>
              <a:endParaRPr lang="en-US" sz="3150" dirty="0" smtClean="0">
                <a:solidFill>
                  <a:srgbClr val="FFFFFF"/>
                </a:solidFill>
                <a:latin typeface="Montserrat"/>
              </a:endParaRPr>
            </a:p>
            <a:p>
              <a:pPr marL="680085" lvl="1" indent="-340042">
                <a:lnSpc>
                  <a:spcPts val="4725"/>
                </a:lnSpc>
                <a:buFont typeface="Arial"/>
                <a:buChar char="•"/>
              </a:pPr>
              <a:r>
                <a:rPr lang="ru-RU" sz="3150" dirty="0" smtClean="0">
                  <a:solidFill>
                    <a:srgbClr val="FFFFFF"/>
                  </a:solidFill>
                  <a:latin typeface="Montserrat"/>
                </a:rPr>
                <a:t>Семёнов Александр Васильевич</a:t>
              </a:r>
              <a:endParaRPr lang="en-US" sz="3150" dirty="0">
                <a:solidFill>
                  <a:srgbClr val="FFFFFF"/>
                </a:solidFill>
                <a:latin typeface="Montserrat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066800" y="1028700"/>
              <a:ext cx="9336086" cy="12578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10800"/>
                </a:lnSpc>
                <a:spcBef>
                  <a:spcPct val="0"/>
                </a:spcBef>
              </a:pPr>
              <a:r>
                <a:rPr lang="ru-RU" sz="7220" u="none" dirty="0" smtClean="0">
                  <a:solidFill>
                    <a:srgbClr val="FFFFFF"/>
                  </a:solidFill>
                  <a:latin typeface="CAT Neuzeit"/>
                </a:rPr>
                <a:t>КОМАНДА</a:t>
              </a:r>
              <a:endParaRPr lang="en-US" sz="7220" u="none" dirty="0">
                <a:solidFill>
                  <a:srgbClr val="FFFFFF"/>
                </a:solidFill>
                <a:latin typeface="CAT Neuzeit"/>
              </a:endParaRPr>
            </a:p>
          </p:txBody>
        </p:sp>
        <p:sp>
          <p:nvSpPr>
            <p:cNvPr id="16" name="TextBox 4"/>
            <p:cNvSpPr txBox="1"/>
            <p:nvPr/>
          </p:nvSpPr>
          <p:spPr>
            <a:xfrm>
              <a:off x="1190457" y="7829785"/>
              <a:ext cx="9336086" cy="12054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680085" lvl="1" indent="-340042">
                <a:lnSpc>
                  <a:spcPts val="4725"/>
                </a:lnSpc>
                <a:buFont typeface="Arial"/>
                <a:buChar char="•"/>
              </a:pPr>
              <a:r>
                <a:rPr lang="ru-RU" sz="3150" dirty="0" err="1" smtClean="0">
                  <a:solidFill>
                    <a:srgbClr val="FFFFFF"/>
                  </a:solidFill>
                  <a:latin typeface="Montserrat"/>
                </a:rPr>
                <a:t>Елькин</a:t>
              </a:r>
              <a:r>
                <a:rPr lang="ru-RU" sz="3150" dirty="0" smtClean="0">
                  <a:solidFill>
                    <a:srgbClr val="FFFFFF"/>
                  </a:solidFill>
                  <a:latin typeface="Montserrat"/>
                </a:rPr>
                <a:t> Дмитрий Максимович</a:t>
              </a:r>
              <a:r>
                <a:rPr lang="en-US" sz="3150" dirty="0" smtClean="0">
                  <a:solidFill>
                    <a:srgbClr val="FFFFFF"/>
                  </a:solidFill>
                  <a:latin typeface="Montserrat"/>
                </a:rPr>
                <a:t>.</a:t>
              </a:r>
              <a:endParaRPr lang="en-US" sz="3150" dirty="0">
                <a:solidFill>
                  <a:srgbClr val="FFFFFF"/>
                </a:solidFill>
                <a:latin typeface="Montserrat"/>
              </a:endParaRPr>
            </a:p>
            <a:p>
              <a:pPr marL="680085" lvl="1" indent="-340042">
                <a:lnSpc>
                  <a:spcPts val="4725"/>
                </a:lnSpc>
                <a:buFont typeface="Arial"/>
                <a:buChar char="•"/>
              </a:pPr>
              <a:r>
                <a:rPr lang="ru-RU" sz="3150" dirty="0" err="1" smtClean="0">
                  <a:solidFill>
                    <a:srgbClr val="FFFFFF"/>
                  </a:solidFill>
                  <a:latin typeface="Montserrat"/>
                </a:rPr>
                <a:t>Ермишина</a:t>
              </a:r>
              <a:r>
                <a:rPr lang="ru-RU" sz="3150" dirty="0" smtClean="0">
                  <a:solidFill>
                    <a:srgbClr val="FFFFFF"/>
                  </a:solidFill>
                  <a:latin typeface="Montserrat"/>
                </a:rPr>
                <a:t> Анна Вениаминовна</a:t>
              </a:r>
              <a:r>
                <a:rPr lang="en-US" sz="3150" dirty="0" smtClean="0">
                  <a:solidFill>
                    <a:srgbClr val="FFFFFF"/>
                  </a:solidFill>
                  <a:latin typeface="Montserrat"/>
                </a:rPr>
                <a:t>.</a:t>
              </a:r>
              <a:endParaRPr lang="en-US" sz="3150" dirty="0">
                <a:solidFill>
                  <a:srgbClr val="FFFFFF"/>
                </a:solidFill>
                <a:latin typeface="Montserrat"/>
              </a:endParaRPr>
            </a:p>
          </p:txBody>
        </p:sp>
        <p:sp>
          <p:nvSpPr>
            <p:cNvPr id="17" name="TextBox 5"/>
            <p:cNvSpPr txBox="1"/>
            <p:nvPr/>
          </p:nvSpPr>
          <p:spPr>
            <a:xfrm>
              <a:off x="1190457" y="6469726"/>
              <a:ext cx="9336086" cy="12578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10800"/>
                </a:lnSpc>
                <a:spcBef>
                  <a:spcPct val="0"/>
                </a:spcBef>
              </a:pPr>
              <a:r>
                <a:rPr lang="ru-RU" sz="7220" dirty="0" smtClean="0">
                  <a:solidFill>
                    <a:srgbClr val="FFFFFF"/>
                  </a:solidFill>
                  <a:latin typeface="CAT Neuzeit"/>
                </a:rPr>
                <a:t>НАСТАВНИКИ</a:t>
              </a:r>
              <a:endParaRPr lang="en-US" sz="7220" u="none" dirty="0">
                <a:solidFill>
                  <a:srgbClr val="FFFFFF"/>
                </a:solidFill>
                <a:latin typeface="CAT Neuzei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2"/>
          <p:cNvGrpSpPr/>
          <p:nvPr/>
        </p:nvGrpSpPr>
        <p:grpSpPr>
          <a:xfrm>
            <a:off x="4343398" y="1409700"/>
            <a:ext cx="12336876" cy="5400005"/>
            <a:chOff x="-379066" y="-19049"/>
            <a:chExt cx="14973029" cy="7804710"/>
          </a:xfrm>
        </p:grpSpPr>
        <p:sp>
          <p:nvSpPr>
            <p:cNvPr id="12" name="TextBox 3"/>
            <p:cNvSpPr txBox="1"/>
            <p:nvPr/>
          </p:nvSpPr>
          <p:spPr>
            <a:xfrm>
              <a:off x="-379066" y="3615341"/>
              <a:ext cx="14973027" cy="41703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323850" lvl="1">
                <a:lnSpc>
                  <a:spcPts val="4500"/>
                </a:lnSpc>
              </a:pPr>
              <a:r>
                <a:rPr lang="en-US" sz="3000" dirty="0" smtClean="0">
                  <a:solidFill>
                    <a:srgbClr val="FFFFFF"/>
                  </a:solidFill>
                  <a:latin typeface="Montserrat"/>
                </a:rPr>
                <a:t>Scrum </a:t>
              </a:r>
              <a:r>
                <a:rPr lang="ru-RU" sz="3000" dirty="0" smtClean="0">
                  <a:solidFill>
                    <a:srgbClr val="FFFFFF"/>
                  </a:solidFill>
                  <a:latin typeface="Montserrat"/>
                </a:rPr>
                <a:t>помогал достаточно эффективно вести проект, так как есть несколько направлений развития проекта, это и проектирование устройства, создание программного обеспечения, написания веб сервера, мобильного приложения </a:t>
              </a:r>
              <a:r>
                <a:rPr lang="en-US" sz="3000" dirty="0" smtClean="0">
                  <a:solidFill>
                    <a:srgbClr val="FFFFFF"/>
                  </a:solidFill>
                  <a:latin typeface="Montserrat"/>
                </a:rPr>
                <a:t>Android </a:t>
              </a:r>
              <a:r>
                <a:rPr lang="ru-RU" sz="3000" dirty="0" smtClean="0">
                  <a:solidFill>
                    <a:srgbClr val="FFFFFF"/>
                  </a:solidFill>
                  <a:latin typeface="Montserrat"/>
                </a:rPr>
                <a:t>и </a:t>
              </a:r>
              <a:r>
                <a:rPr lang="en-US" sz="3000" dirty="0" smtClean="0">
                  <a:solidFill>
                    <a:srgbClr val="FFFFFF"/>
                  </a:solidFill>
                  <a:latin typeface="Montserrat"/>
                </a:rPr>
                <a:t>iOS</a:t>
              </a:r>
              <a:r>
                <a:rPr lang="ru-RU" sz="3000" dirty="0" smtClean="0">
                  <a:solidFill>
                    <a:srgbClr val="FFFFFF"/>
                  </a:solidFill>
                  <a:latin typeface="Montserrat"/>
                </a:rPr>
                <a:t> .</a:t>
              </a:r>
              <a:endParaRPr lang="en-US" sz="3000" dirty="0">
                <a:solidFill>
                  <a:srgbClr val="FFFFFF"/>
                </a:solidFill>
                <a:latin typeface="Montserrat"/>
              </a:endParaRPr>
            </a:p>
          </p:txBody>
        </p:sp>
        <p:sp>
          <p:nvSpPr>
            <p:cNvPr id="13" name="TextBox 4"/>
            <p:cNvSpPr txBox="1"/>
            <p:nvPr/>
          </p:nvSpPr>
          <p:spPr>
            <a:xfrm>
              <a:off x="-379064" y="-19049"/>
              <a:ext cx="14973027" cy="16316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9270"/>
                </a:lnSpc>
                <a:spcBef>
                  <a:spcPct val="0"/>
                </a:spcBef>
              </a:pPr>
              <a:r>
                <a:rPr lang="en-US" sz="7725" dirty="0" smtClean="0">
                  <a:solidFill>
                    <a:srgbClr val="FFFFFF"/>
                  </a:solidFill>
                  <a:latin typeface="CAT Neuzeit"/>
                </a:rPr>
                <a:t>SCRUM</a:t>
              </a:r>
              <a:endParaRPr lang="en-US" sz="7725" u="none" dirty="0">
                <a:solidFill>
                  <a:srgbClr val="FFFFFF"/>
                </a:solidFill>
                <a:latin typeface="CAT Neuzeit"/>
              </a:endParaRPr>
            </a:p>
          </p:txBody>
        </p:sp>
      </p:grpSp>
      <p:pic>
        <p:nvPicPr>
          <p:cNvPr id="16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-3916235" y="1974149"/>
            <a:ext cx="8259635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630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5400000">
            <a:off x="-2667000" y="647700"/>
            <a:ext cx="10287000" cy="10287000"/>
          </a:xfrm>
          <a:prstGeom prst="rect">
            <a:avLst/>
          </a:prstGeom>
        </p:spPr>
      </p:pic>
      <p:grpSp>
        <p:nvGrpSpPr>
          <p:cNvPr id="11" name="Group 2"/>
          <p:cNvGrpSpPr/>
          <p:nvPr/>
        </p:nvGrpSpPr>
        <p:grpSpPr>
          <a:xfrm>
            <a:off x="4343398" y="1409700"/>
            <a:ext cx="12336876" cy="4196664"/>
            <a:chOff x="-379066" y="-19049"/>
            <a:chExt cx="14973029" cy="6065503"/>
          </a:xfrm>
        </p:grpSpPr>
        <p:sp>
          <p:nvSpPr>
            <p:cNvPr id="12" name="TextBox 3"/>
            <p:cNvSpPr txBox="1"/>
            <p:nvPr/>
          </p:nvSpPr>
          <p:spPr>
            <a:xfrm>
              <a:off x="-379066" y="3615341"/>
              <a:ext cx="14973027" cy="243111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323850" lvl="1">
                <a:lnSpc>
                  <a:spcPts val="4500"/>
                </a:lnSpc>
              </a:pPr>
              <a:r>
                <a:rPr lang="ru-RU" sz="3000" dirty="0" smtClean="0">
                  <a:solidFill>
                    <a:srgbClr val="FFFFFF"/>
                  </a:solidFill>
                  <a:latin typeface="Montserrat"/>
                </a:rPr>
                <a:t>Тестирование системы в городе, получение обратной связи от администрации и усовершенствование </a:t>
              </a:r>
              <a:r>
                <a:rPr lang="ru-RU" sz="3000" dirty="0" err="1" smtClean="0">
                  <a:solidFill>
                    <a:srgbClr val="FFFFFF"/>
                  </a:solidFill>
                  <a:latin typeface="Montserrat"/>
                </a:rPr>
                <a:t>протатипа</a:t>
              </a:r>
              <a:r>
                <a:rPr lang="ru-RU" sz="3000" dirty="0" smtClean="0">
                  <a:solidFill>
                    <a:srgbClr val="FFFFFF"/>
                  </a:solidFill>
                  <a:latin typeface="Montserrat"/>
                </a:rPr>
                <a:t>.</a:t>
              </a:r>
              <a:endParaRPr lang="en-US" sz="3000" dirty="0">
                <a:solidFill>
                  <a:srgbClr val="FFFFFF"/>
                </a:solidFill>
                <a:latin typeface="Montserrat"/>
              </a:endParaRPr>
            </a:p>
          </p:txBody>
        </p:sp>
        <p:sp>
          <p:nvSpPr>
            <p:cNvPr id="13" name="TextBox 4"/>
            <p:cNvSpPr txBox="1"/>
            <p:nvPr/>
          </p:nvSpPr>
          <p:spPr>
            <a:xfrm>
              <a:off x="-379064" y="-19049"/>
              <a:ext cx="14973027" cy="16316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9270"/>
                </a:lnSpc>
                <a:spcBef>
                  <a:spcPct val="0"/>
                </a:spcBef>
              </a:pPr>
              <a:r>
                <a:rPr lang="ru-RU" sz="7725" dirty="0" smtClean="0">
                  <a:solidFill>
                    <a:srgbClr val="FFFFFF"/>
                  </a:solidFill>
                  <a:latin typeface="CAT Neuzeit"/>
                </a:rPr>
                <a:t>ЧТО НУЖНО</a:t>
              </a:r>
              <a:endParaRPr lang="en-US" sz="7725" u="none" dirty="0">
                <a:solidFill>
                  <a:srgbClr val="FFFFFF"/>
                </a:solidFill>
                <a:latin typeface="CAT Neuzei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043004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066800" y="4076700"/>
            <a:ext cx="14344702" cy="125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10800"/>
              </a:lnSpc>
              <a:spcBef>
                <a:spcPct val="0"/>
              </a:spcBef>
            </a:pPr>
            <a:r>
              <a:rPr lang="ru-RU" sz="7220" dirty="0" smtClean="0">
                <a:solidFill>
                  <a:srgbClr val="FFFFFF"/>
                </a:solidFill>
                <a:latin typeface="CAT Neuzeit"/>
              </a:rPr>
              <a:t>СПАСИБО ЗА ВНИМАНИЕ</a:t>
            </a:r>
            <a:endParaRPr lang="en-US" sz="7220" u="none" dirty="0">
              <a:solidFill>
                <a:srgbClr val="FFFFFF"/>
              </a:solidFill>
              <a:latin typeface="CAT Neuzeit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914400" y="-8724900"/>
            <a:ext cx="16757257" cy="11696055"/>
            <a:chOff x="0" y="0"/>
            <a:chExt cx="22343010" cy="15594740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11171505" cy="15594740"/>
            </a:xfrm>
            <a:prstGeom prst="rect">
              <a:avLst/>
            </a:prstGeom>
          </p:spPr>
        </p:pic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>
              <a:off x="11171505" y="0"/>
              <a:ext cx="11171505" cy="1559474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459</TotalTime>
  <Words>343</Words>
  <Application>Microsoft Office PowerPoint</Application>
  <PresentationFormat>Произвольный</PresentationFormat>
  <Paragraphs>49</Paragraphs>
  <Slides>12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Montserrat Bold</vt:lpstr>
      <vt:lpstr>Montserrat</vt:lpstr>
      <vt:lpstr>Arial</vt:lpstr>
      <vt:lpstr>CAT Neuzeit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Черный и Оранжевый Тонкие Геометрические Линии 10 Слайдов, Которые Вам Нужны Гай Кавасаки Блиц-Резюме Презентация</dc:title>
  <cp:lastModifiedBy>Zimus</cp:lastModifiedBy>
  <cp:revision>21</cp:revision>
  <dcterms:created xsi:type="dcterms:W3CDTF">2006-08-16T00:00:00Z</dcterms:created>
  <dcterms:modified xsi:type="dcterms:W3CDTF">2022-05-13T13:36:56Z</dcterms:modified>
  <dc:identifier>DAE74RO1ysk</dc:identifier>
</cp:coreProperties>
</file>