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2"/>
  </p:notesMasterIdLst>
  <p:sldIdLst>
    <p:sldId id="256" r:id="rId2"/>
    <p:sldId id="267" r:id="rId3"/>
    <p:sldId id="268" r:id="rId4"/>
    <p:sldId id="269" r:id="rId5"/>
    <p:sldId id="271" r:id="rId6"/>
    <p:sldId id="277" r:id="rId7"/>
    <p:sldId id="276" r:id="rId8"/>
    <p:sldId id="278" r:id="rId9"/>
    <p:sldId id="274" r:id="rId10"/>
    <p:sldId id="275" r:id="rId11"/>
  </p:sldIdLst>
  <p:sldSz cx="20104100" cy="11309350"/>
  <p:notesSz cx="20104100" cy="11309350"/>
  <p:embeddedFontLst>
    <p:embeddedFont>
      <p:font typeface="Arial Black" panose="020B0A04020102020204" pitchFamily="34" charset="0"/>
      <p:bold r:id="rId13"/>
    </p:embeddedFont>
    <p:embeddedFont>
      <p:font typeface="Lato" panose="020B0604020202020204" charset="0"/>
      <p:regular r:id="rId14"/>
      <p:bold r:id="rId15"/>
      <p:italic r:id="rId16"/>
      <p:boldItalic r:id="rId17"/>
    </p:embeddedFon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Arial Narrow" panose="020B0606020202030204" pitchFamily="34" charset="0"/>
      <p:regular r:id="rId22"/>
      <p:bold r:id="rId23"/>
      <p:italic r:id="rId24"/>
      <p:boldItalic r:id="rId25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B106"/>
    <a:srgbClr val="FF8000"/>
    <a:srgbClr val="9933FF"/>
    <a:srgbClr val="0543E8"/>
    <a:srgbClr val="CC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6370" autoAdjust="0"/>
  </p:normalViewPr>
  <p:slideViewPr>
    <p:cSldViewPr>
      <p:cViewPr>
        <p:scale>
          <a:sx n="50" d="100"/>
          <a:sy n="50" d="100"/>
        </p:scale>
        <p:origin x="2813" y="99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658DBA-5F70-4786-96A4-7EF102722361}" type="datetimeFigureOut">
              <a:rPr lang="ru-RU" smtClean="0"/>
              <a:t>12.12.2023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041F2D-396C-460B-8F44-53EBC2D082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76752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041F2D-396C-460B-8F44-53EBC2D0825E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13398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12/12/2023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1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12/12/2023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1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12/12/2023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1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12/12/2023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12/12/2023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34388" y="936377"/>
            <a:ext cx="18035322" cy="6286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950" b="1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12/12/2023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2.pn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1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7.png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12" Type="http://schemas.openxmlformats.org/officeDocument/2006/relationships/image" Target="../media/image3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11" Type="http://schemas.openxmlformats.org/officeDocument/2006/relationships/image" Target="../media/image31.jpeg"/><Relationship Id="rId5" Type="http://schemas.openxmlformats.org/officeDocument/2006/relationships/image" Target="../media/image25.jpeg"/><Relationship Id="rId10" Type="http://schemas.openxmlformats.org/officeDocument/2006/relationships/image" Target="../media/image30.png"/><Relationship Id="rId4" Type="http://schemas.openxmlformats.org/officeDocument/2006/relationships/image" Target="../media/image24.jpeg"/><Relationship Id="rId9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5.png"/><Relationship Id="rId7" Type="http://schemas.openxmlformats.org/officeDocument/2006/relationships/image" Target="../media/image37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gif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19" r="50737"/>
          <a:stretch/>
        </p:blipFill>
        <p:spPr>
          <a:xfrm>
            <a:off x="15471389" y="-60325"/>
            <a:ext cx="4668559" cy="11356613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30000"/>
                    </a14:imgEffect>
                    <a14:imgEffect>
                      <a14:brightnessContrast bright="-1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91775" y="1526245"/>
            <a:ext cx="1643176" cy="815720"/>
          </a:xfrm>
          <a:prstGeom prst="rect">
            <a:avLst/>
          </a:prstGeom>
        </p:spPr>
      </p:pic>
      <p:sp>
        <p:nvSpPr>
          <p:cNvPr id="28" name="Подзаголовок 2"/>
          <p:cNvSpPr txBox="1">
            <a:spLocks/>
          </p:cNvSpPr>
          <p:nvPr/>
        </p:nvSpPr>
        <p:spPr>
          <a:xfrm>
            <a:off x="16833850" y="9673336"/>
            <a:ext cx="2209800" cy="784319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b="1" spc="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2023</a:t>
            </a:r>
            <a:endParaRPr lang="ru-RU" sz="4800" b="1" kern="0" spc="6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9425" y="625475"/>
            <a:ext cx="2261669" cy="2261669"/>
          </a:xfrm>
          <a:prstGeom prst="rect">
            <a:avLst/>
          </a:prstGeom>
        </p:spPr>
      </p:pic>
      <p:sp>
        <p:nvSpPr>
          <p:cNvPr id="3" name="AutoShape 2" descr="https://univertechpred.ru/local/templates/mo/assets/img/header-logo__1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5295" y="1246080"/>
            <a:ext cx="11253574" cy="8819415"/>
          </a:xfrm>
          <a:prstGeom prst="rect">
            <a:avLst/>
          </a:prstGeom>
        </p:spPr>
      </p:pic>
      <p:sp>
        <p:nvSpPr>
          <p:cNvPr id="2" name="AutoShape 4" descr="О нас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15479084" y="5647812"/>
            <a:ext cx="4668559" cy="2929962"/>
          </a:xfrm>
          <a:prstGeom prst="rect">
            <a:avLst/>
          </a:prstGeom>
          <a:solidFill>
            <a:srgbClr val="FFB1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9" name="Группа 8"/>
          <p:cNvGrpSpPr/>
          <p:nvPr/>
        </p:nvGrpSpPr>
        <p:grpSpPr>
          <a:xfrm>
            <a:off x="15603563" y="6645275"/>
            <a:ext cx="4419600" cy="1021963"/>
            <a:chOff x="15767050" y="6645275"/>
            <a:chExt cx="4419600" cy="1021963"/>
          </a:xfrm>
        </p:grpSpPr>
        <p:pic>
          <p:nvPicPr>
            <p:cNvPr id="26" name="Рисунок 25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895134" y="6645275"/>
              <a:ext cx="4163433" cy="467518"/>
            </a:xfrm>
            <a:prstGeom prst="rect">
              <a:avLst/>
            </a:prstGeom>
          </p:spPr>
        </p:pic>
        <p:sp>
          <p:nvSpPr>
            <p:cNvPr id="27" name="Подзаголовок 2"/>
            <p:cNvSpPr txBox="1">
              <a:spLocks/>
            </p:cNvSpPr>
            <p:nvPr/>
          </p:nvSpPr>
          <p:spPr>
            <a:xfrm>
              <a:off x="15767050" y="7147959"/>
              <a:ext cx="4419600" cy="519279"/>
            </a:xfrm>
            <a:prstGeom prst="rect">
              <a:avLst/>
            </a:prstGeom>
          </p:spPr>
          <p:txBody>
            <a:bodyPr/>
            <a:lstStyle>
              <a:lvl1pPr marL="0">
                <a:defRPr>
                  <a:latin typeface="+mn-lt"/>
                  <a:ea typeface="+mn-ea"/>
                  <a:cs typeface="+mn-cs"/>
                </a:defRPr>
              </a:lvl1pPr>
              <a:lvl2pPr marL="457200">
                <a:defRPr>
                  <a:latin typeface="+mn-lt"/>
                  <a:ea typeface="+mn-ea"/>
                  <a:cs typeface="+mn-cs"/>
                </a:defRPr>
              </a:lvl2pPr>
              <a:lvl3pPr marL="914400">
                <a:defRPr>
                  <a:latin typeface="+mn-lt"/>
                  <a:ea typeface="+mn-ea"/>
                  <a:cs typeface="+mn-cs"/>
                </a:defRPr>
              </a:lvl3pPr>
              <a:lvl4pPr marL="1371600">
                <a:defRPr>
                  <a:latin typeface="+mn-lt"/>
                  <a:ea typeface="+mn-ea"/>
                  <a:cs typeface="+mn-cs"/>
                </a:defRPr>
              </a:lvl4pPr>
              <a:lvl5pPr marL="1828800">
                <a:defRPr>
                  <a:latin typeface="+mn-lt"/>
                  <a:ea typeface="+mn-ea"/>
                  <a:cs typeface="+mn-cs"/>
                </a:defRPr>
              </a:lvl5pPr>
              <a:lvl6pPr marL="2286000">
                <a:defRPr>
                  <a:latin typeface="+mn-lt"/>
                  <a:ea typeface="+mn-ea"/>
                  <a:cs typeface="+mn-cs"/>
                </a:defRPr>
              </a:lvl6pPr>
              <a:lvl7pPr marL="2743200">
                <a:defRPr>
                  <a:latin typeface="+mn-lt"/>
                  <a:ea typeface="+mn-ea"/>
                  <a:cs typeface="+mn-cs"/>
                </a:defRPr>
              </a:lvl7pPr>
              <a:lvl8pPr marL="3200400">
                <a:defRPr>
                  <a:latin typeface="+mn-lt"/>
                  <a:ea typeface="+mn-ea"/>
                  <a:cs typeface="+mn-cs"/>
                </a:defRPr>
              </a:lvl8pPr>
              <a:lvl9pPr marL="3657600">
                <a:defRPr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sz="2800" spc="600" dirty="0" smtClean="0">
                  <a:solidFill>
                    <a:schemeClr val="bg1"/>
                  </a:solidFill>
                </a:rPr>
                <a:t>АКСЕЛЕРАТОР ДГУ</a:t>
              </a:r>
              <a:endParaRPr lang="ru-RU" sz="2800" kern="0" spc="6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1030" name="Picture 6" descr="Ищем агентов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48893" y="394436"/>
            <a:ext cx="2579713" cy="677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дзаголовок 2"/>
          <p:cNvSpPr txBox="1">
            <a:spLocks/>
          </p:cNvSpPr>
          <p:nvPr/>
        </p:nvSpPr>
        <p:spPr>
          <a:xfrm>
            <a:off x="1212850" y="701675"/>
            <a:ext cx="6705600" cy="9144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b="1" kern="0" dirty="0" smtClean="0">
                <a:solidFill>
                  <a:srgbClr val="9933FF"/>
                </a:solidFill>
                <a:latin typeface="Arial Black" panose="020B0A04020102020204" pitchFamily="34" charset="0"/>
              </a:rPr>
              <a:t>ПРОБЛЕМА</a:t>
            </a:r>
            <a:endParaRPr lang="ru-RU" sz="4800" b="1" kern="0" dirty="0">
              <a:solidFill>
                <a:srgbClr val="9933FF"/>
              </a:solidFill>
              <a:latin typeface="Arial Black" panose="020B0A040201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248064" y="8559285"/>
            <a:ext cx="6850046" cy="1584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96036" marR="475762" algn="just">
              <a:lnSpc>
                <a:spcPct val="100600"/>
              </a:lnSpc>
              <a:spcBef>
                <a:spcPts val="202"/>
              </a:spcBef>
            </a:pPr>
            <a:r>
              <a:rPr lang="ru-RU" sz="2400" spc="-96" dirty="0">
                <a:latin typeface="Arial" panose="020B0604020202020204" pitchFamily="34" charset="0"/>
                <a:cs typeface="Arial" panose="020B0604020202020204" pitchFamily="34" charset="0"/>
              </a:rPr>
              <a:t>В Республике Дагестан во многих регионах превышение концентрации мышьяка (</a:t>
            </a:r>
            <a:r>
              <a:rPr lang="ru-RU" sz="2400" spc="-96" dirty="0" err="1">
                <a:latin typeface="Arial" panose="020B0604020202020204" pitchFamily="34" charset="0"/>
                <a:cs typeface="Arial" panose="020B0604020202020204" pitchFamily="34" charset="0"/>
              </a:rPr>
              <a:t>As</a:t>
            </a:r>
            <a:r>
              <a:rPr lang="ru-RU" sz="2400" spc="-96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ru-RU" sz="2400" spc="-96" dirty="0" smtClean="0">
                <a:latin typeface="Arial" panose="020B0604020202020204" pitchFamily="34" charset="0"/>
                <a:cs typeface="Arial" panose="020B0604020202020204" pitchFamily="34" charset="0"/>
              </a:rPr>
              <a:t>в воде в </a:t>
            </a:r>
            <a:r>
              <a:rPr lang="ru-RU" sz="2400" spc="-96" dirty="0">
                <a:latin typeface="Arial" panose="020B0604020202020204" pitchFamily="34" charset="0"/>
                <a:cs typeface="Arial" panose="020B0604020202020204" pitchFamily="34" charset="0"/>
              </a:rPr>
              <a:t>5-10 раз относительно допустимого норм содержания ГОСТ (0,05 мг/л</a:t>
            </a:r>
            <a:r>
              <a:rPr lang="ru-RU" sz="2400" spc="-96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sz="2400" i="1" spc="-96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3730617" y="1352761"/>
            <a:ext cx="5705704" cy="421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96036" marR="475762" algn="r">
              <a:lnSpc>
                <a:spcPct val="100600"/>
              </a:lnSpc>
              <a:spcBef>
                <a:spcPts val="202"/>
              </a:spcBef>
            </a:pPr>
            <a:r>
              <a:rPr lang="ru-RU" sz="2000" spc="-96" dirty="0" smtClean="0">
                <a:latin typeface="Arial" panose="020B0604020202020204" pitchFamily="34" charset="0"/>
                <a:cs typeface="Arial" panose="020B0604020202020204" pitchFamily="34" charset="0"/>
              </a:rPr>
              <a:t>Существуют два пути загрязнения воды тяжелыми металлами: естественный и антропогенный. </a:t>
            </a:r>
            <a:r>
              <a:rPr lang="ru-RU" sz="2000" spc="-96" dirty="0">
                <a:latin typeface="Arial" panose="020B0604020202020204" pitchFamily="34" charset="0"/>
                <a:cs typeface="Arial" panose="020B0604020202020204" pitchFamily="34" charset="0"/>
              </a:rPr>
              <a:t>Второй антропогенный путь связан с промышленной и сельскохозяйственной деятельностью человека</a:t>
            </a:r>
            <a:r>
              <a:rPr lang="ru-RU" sz="2000" spc="-96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2000" spc="-96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spc="-96" dirty="0">
                <a:latin typeface="Arial" panose="020B0604020202020204" pitchFamily="34" charset="0"/>
                <a:cs typeface="Arial" panose="020B0604020202020204" pitchFamily="34" charset="0"/>
              </a:rPr>
              <a:t>Естественным, или же природным, путем тяжёлых металлов попадают в пластовую воду из горных пород, а также из почвы в дождевые и талые потоки воды. </a:t>
            </a:r>
          </a:p>
          <a:p>
            <a:pPr marL="496036" marR="475762" algn="r">
              <a:lnSpc>
                <a:spcPct val="100600"/>
              </a:lnSpc>
              <a:spcBef>
                <a:spcPts val="202"/>
              </a:spcBef>
            </a:pPr>
            <a:endParaRPr lang="ru-RU" sz="2000" i="1" spc="-96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96036" marR="475762" algn="r">
              <a:lnSpc>
                <a:spcPct val="100600"/>
              </a:lnSpc>
              <a:spcBef>
                <a:spcPts val="202"/>
              </a:spcBef>
            </a:pPr>
            <a:endParaRPr lang="ru-RU" sz="2000" i="1" spc="-96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96036" marR="475762" algn="r">
              <a:lnSpc>
                <a:spcPct val="100600"/>
              </a:lnSpc>
              <a:spcBef>
                <a:spcPts val="202"/>
              </a:spcBef>
            </a:pPr>
            <a:endParaRPr lang="ru-RU" sz="2000" i="1" spc="-96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5409503" y="5410153"/>
            <a:ext cx="11346707" cy="526399"/>
          </a:xfrm>
          <a:prstGeom prst="rect">
            <a:avLst/>
          </a:prstGeom>
        </p:spPr>
      </p:pic>
      <p:grpSp>
        <p:nvGrpSpPr>
          <p:cNvPr id="3" name="Группа 2"/>
          <p:cNvGrpSpPr/>
          <p:nvPr/>
        </p:nvGrpSpPr>
        <p:grpSpPr>
          <a:xfrm>
            <a:off x="1208428" y="2171073"/>
            <a:ext cx="9529421" cy="6074402"/>
            <a:chOff x="1183640" y="2378075"/>
            <a:chExt cx="10644543" cy="6742035"/>
          </a:xfrm>
        </p:grpSpPr>
        <p:pic>
          <p:nvPicPr>
            <p:cNvPr id="16" name="Рисунок 15" descr="F:\ГРАНТ усача\Содержание мышьяка.jpg"/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83640" y="2378075"/>
              <a:ext cx="10644543" cy="674203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" name="Прямоугольник 1"/>
            <p:cNvSpPr/>
            <p:nvPr/>
          </p:nvSpPr>
          <p:spPr>
            <a:xfrm>
              <a:off x="2770061" y="5609566"/>
              <a:ext cx="457200" cy="1981200"/>
            </a:xfrm>
            <a:prstGeom prst="rect">
              <a:avLst/>
            </a:prstGeom>
            <a:solidFill>
              <a:srgbClr val="9933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3379661" y="3399766"/>
              <a:ext cx="457200" cy="4191000"/>
            </a:xfrm>
            <a:prstGeom prst="rect">
              <a:avLst/>
            </a:prstGeom>
            <a:solidFill>
              <a:srgbClr val="9933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3926840" y="3856966"/>
              <a:ext cx="457200" cy="3733800"/>
            </a:xfrm>
            <a:prstGeom prst="rect">
              <a:avLst/>
            </a:prstGeom>
            <a:solidFill>
              <a:srgbClr val="9933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4554517" y="6295366"/>
              <a:ext cx="457200" cy="1295400"/>
            </a:xfrm>
            <a:prstGeom prst="rect">
              <a:avLst/>
            </a:prstGeom>
            <a:solidFill>
              <a:srgbClr val="9933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5148572" y="5990566"/>
              <a:ext cx="457200" cy="1600200"/>
            </a:xfrm>
            <a:prstGeom prst="rect">
              <a:avLst/>
            </a:prstGeom>
            <a:solidFill>
              <a:srgbClr val="9933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765426" y="6295366"/>
              <a:ext cx="457200" cy="1295400"/>
            </a:xfrm>
            <a:prstGeom prst="rect">
              <a:avLst/>
            </a:prstGeom>
            <a:solidFill>
              <a:srgbClr val="9933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338972" y="6066766"/>
              <a:ext cx="457200" cy="1524000"/>
            </a:xfrm>
            <a:prstGeom prst="rect">
              <a:avLst/>
            </a:prstGeom>
            <a:solidFill>
              <a:srgbClr val="9933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929259" y="6142966"/>
              <a:ext cx="457200" cy="1447800"/>
            </a:xfrm>
            <a:prstGeom prst="rect">
              <a:avLst/>
            </a:prstGeom>
            <a:solidFill>
              <a:srgbClr val="9933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7469535" y="6224511"/>
              <a:ext cx="457200" cy="1371600"/>
            </a:xfrm>
            <a:prstGeom prst="rect">
              <a:avLst/>
            </a:prstGeom>
            <a:solidFill>
              <a:srgbClr val="9933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Прямоугольник 29"/>
            <p:cNvSpPr/>
            <p:nvPr/>
          </p:nvSpPr>
          <p:spPr>
            <a:xfrm>
              <a:off x="8079135" y="5349875"/>
              <a:ext cx="457200" cy="2246236"/>
            </a:xfrm>
            <a:prstGeom prst="rect">
              <a:avLst/>
            </a:prstGeom>
            <a:solidFill>
              <a:srgbClr val="9933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Прямоугольник 30"/>
            <p:cNvSpPr/>
            <p:nvPr/>
          </p:nvSpPr>
          <p:spPr>
            <a:xfrm>
              <a:off x="8680444" y="5578475"/>
              <a:ext cx="457200" cy="2017636"/>
            </a:xfrm>
            <a:prstGeom prst="rect">
              <a:avLst/>
            </a:prstGeom>
            <a:solidFill>
              <a:srgbClr val="9933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9281753" y="5807075"/>
              <a:ext cx="457200" cy="1789036"/>
            </a:xfrm>
            <a:prstGeom prst="rect">
              <a:avLst/>
            </a:prstGeom>
            <a:solidFill>
              <a:srgbClr val="9933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9883062" y="4435475"/>
              <a:ext cx="457200" cy="3160636"/>
            </a:xfrm>
            <a:prstGeom prst="rect">
              <a:avLst/>
            </a:prstGeom>
            <a:solidFill>
              <a:srgbClr val="9933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10484371" y="4511675"/>
              <a:ext cx="457200" cy="3084436"/>
            </a:xfrm>
            <a:prstGeom prst="rect">
              <a:avLst/>
            </a:prstGeom>
            <a:solidFill>
              <a:srgbClr val="9933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Прямоугольник 34"/>
            <p:cNvSpPr/>
            <p:nvPr/>
          </p:nvSpPr>
          <p:spPr>
            <a:xfrm>
              <a:off x="11085680" y="5807075"/>
              <a:ext cx="457200" cy="1789036"/>
            </a:xfrm>
            <a:prstGeom prst="rect">
              <a:avLst/>
            </a:prstGeom>
            <a:solidFill>
              <a:srgbClr val="9933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3" name="Рисунок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13858">
            <a:off x="9982760" y="1537968"/>
            <a:ext cx="7474345" cy="7775731"/>
          </a:xfrm>
          <a:prstGeom prst="rect">
            <a:avLst/>
          </a:prstGeom>
          <a:effectLst>
            <a:outerShdw blurRad="50800" dist="673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0980074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l="2101" t="16656" r="7515" b="3055"/>
          <a:stretch/>
        </p:blipFill>
        <p:spPr>
          <a:xfrm>
            <a:off x="6983047" y="7053958"/>
            <a:ext cx="5474017" cy="3754903"/>
          </a:xfrm>
          <a:prstGeom prst="rect">
            <a:avLst/>
          </a:prstGeom>
        </p:spPr>
      </p:pic>
      <p:sp>
        <p:nvSpPr>
          <p:cNvPr id="4" name="Подзаголовок 2"/>
          <p:cNvSpPr txBox="1">
            <a:spLocks/>
          </p:cNvSpPr>
          <p:nvPr/>
        </p:nvSpPr>
        <p:spPr>
          <a:xfrm>
            <a:off x="1246636" y="449242"/>
            <a:ext cx="4572000" cy="9144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6000" b="1" kern="0" dirty="0" smtClean="0">
                <a:solidFill>
                  <a:srgbClr val="9933FF"/>
                </a:solidFill>
                <a:latin typeface="Arial Black" panose="020B0A04020102020204" pitchFamily="34" charset="0"/>
              </a:rPr>
              <a:t>РЕШЕНИЕ</a:t>
            </a:r>
            <a:endParaRPr lang="ru-RU" sz="5400" b="1" kern="0" dirty="0">
              <a:solidFill>
                <a:srgbClr val="9933FF"/>
              </a:solidFill>
              <a:latin typeface="Arial Black" panose="020B0A040201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246636" y="1444696"/>
            <a:ext cx="942333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ru-RU" sz="28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ФИЛЬТР </a:t>
            </a:r>
            <a:r>
              <a:rPr lang="ru-RU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 ОЧИСТКЕ ВОДЫ ОТ ТЯЖЁЛЫХ МЕТАЛЛОВ НА ОСНОВЕ МАГНИТНЫХ НАНОЧАСТИЦ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AutoShape 2" descr="3D-принтер AnyCubic Mega Pro + Лазерная гравировка #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" name="Подзаголовок 2"/>
          <p:cNvSpPr txBox="1">
            <a:spLocks/>
          </p:cNvSpPr>
          <p:nvPr/>
        </p:nvSpPr>
        <p:spPr>
          <a:xfrm>
            <a:off x="1593850" y="2516463"/>
            <a:ext cx="3352800" cy="175136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6000" b="1" kern="0" dirty="0" smtClean="0">
                <a:solidFill>
                  <a:srgbClr val="9933FF"/>
                </a:solidFill>
                <a:latin typeface="Arial Black" panose="020B0A04020102020204" pitchFamily="34" charset="0"/>
              </a:rPr>
              <a:t>Синтез </a:t>
            </a:r>
          </a:p>
          <a:p>
            <a:r>
              <a:rPr lang="ru-RU" sz="6000" b="1" kern="0" dirty="0" smtClean="0">
                <a:solidFill>
                  <a:srgbClr val="9933FF"/>
                </a:solidFill>
                <a:latin typeface="Arial Black" panose="020B0A04020102020204" pitchFamily="34" charset="0"/>
              </a:rPr>
              <a:t>МНЧ</a:t>
            </a:r>
            <a:endParaRPr lang="ru-RU" sz="5400" b="1" kern="0" dirty="0">
              <a:solidFill>
                <a:srgbClr val="9933FF"/>
              </a:solidFill>
              <a:latin typeface="Arial Black" panose="020B0A04020102020204" pitchFamily="34" charset="0"/>
            </a:endParaRPr>
          </a:p>
        </p:txBody>
      </p:sp>
      <p:sp>
        <p:nvSpPr>
          <p:cNvPr id="16" name="Подзаголовок 2"/>
          <p:cNvSpPr txBox="1">
            <a:spLocks/>
          </p:cNvSpPr>
          <p:nvPr/>
        </p:nvSpPr>
        <p:spPr>
          <a:xfrm>
            <a:off x="7424577" y="2612291"/>
            <a:ext cx="4873258" cy="2016829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6000" b="1" kern="0" dirty="0" smtClean="0">
                <a:solidFill>
                  <a:srgbClr val="9933FF"/>
                </a:solidFill>
                <a:latin typeface="Arial Black" panose="020B0A04020102020204" pitchFamily="34" charset="0"/>
              </a:rPr>
              <a:t>3</a:t>
            </a:r>
            <a:r>
              <a:rPr lang="en-US" sz="6000" b="1" kern="0" dirty="0" smtClean="0">
                <a:solidFill>
                  <a:srgbClr val="9933FF"/>
                </a:solidFill>
                <a:latin typeface="Arial Black" panose="020B0A04020102020204" pitchFamily="34" charset="0"/>
              </a:rPr>
              <a:t>D </a:t>
            </a:r>
            <a:r>
              <a:rPr lang="ru-RU" sz="6000" b="1" kern="0" dirty="0" smtClean="0">
                <a:solidFill>
                  <a:srgbClr val="9933FF"/>
                </a:solidFill>
                <a:latin typeface="Arial Black" panose="020B0A04020102020204" pitchFamily="34" charset="0"/>
              </a:rPr>
              <a:t>печать фильтра</a:t>
            </a:r>
            <a:endParaRPr lang="ru-RU" sz="5400" b="1" kern="0" dirty="0">
              <a:solidFill>
                <a:srgbClr val="9933FF"/>
              </a:solidFill>
              <a:latin typeface="Arial Black" panose="020B0A04020102020204" pitchFamily="34" charset="0"/>
            </a:endParaRPr>
          </a:p>
        </p:txBody>
      </p:sp>
      <p:sp>
        <p:nvSpPr>
          <p:cNvPr id="20" name="Подзаголовок 2"/>
          <p:cNvSpPr txBox="1">
            <a:spLocks/>
          </p:cNvSpPr>
          <p:nvPr/>
        </p:nvSpPr>
        <p:spPr>
          <a:xfrm>
            <a:off x="15767050" y="2758890"/>
            <a:ext cx="2080973" cy="9144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en-US" sz="6000" b="1" kern="0" dirty="0" smtClean="0">
                <a:solidFill>
                  <a:srgbClr val="9933FF"/>
                </a:solidFill>
                <a:latin typeface="Arial Black" panose="020B0A04020102020204" pitchFamily="34" charset="0"/>
              </a:rPr>
              <a:t>MVP</a:t>
            </a:r>
            <a:endParaRPr lang="ru-RU" sz="5400" b="1" kern="0" dirty="0">
              <a:solidFill>
                <a:srgbClr val="9933FF"/>
              </a:solidFill>
              <a:latin typeface="Arial Black" panose="020B0A0402010202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2532" y="4267827"/>
            <a:ext cx="3254644" cy="4346806"/>
          </a:xfrm>
          <a:prstGeom prst="rect">
            <a:avLst/>
          </a:prstGeom>
        </p:spPr>
      </p:pic>
      <p:grpSp>
        <p:nvGrpSpPr>
          <p:cNvPr id="22" name="Группа 21"/>
          <p:cNvGrpSpPr/>
          <p:nvPr/>
        </p:nvGrpSpPr>
        <p:grpSpPr>
          <a:xfrm>
            <a:off x="15860352" y="7937"/>
            <a:ext cx="4222158" cy="1700492"/>
            <a:chOff x="14046106" y="9056683"/>
            <a:chExt cx="6007316" cy="2419471"/>
          </a:xfrm>
        </p:grpSpPr>
        <p:sp>
          <p:nvSpPr>
            <p:cNvPr id="23" name="object 13"/>
            <p:cNvSpPr/>
            <p:nvPr/>
          </p:nvSpPr>
          <p:spPr>
            <a:xfrm>
              <a:off x="14046106" y="9056683"/>
              <a:ext cx="6007316" cy="1959610"/>
            </a:xfrm>
            <a:custGeom>
              <a:avLst/>
              <a:gdLst/>
              <a:ahLst/>
              <a:cxnLst/>
              <a:rect l="l" t="t" r="r" b="b"/>
              <a:pathLst>
                <a:path w="3446144" h="1437004">
                  <a:moveTo>
                    <a:pt x="3445832" y="0"/>
                  </a:moveTo>
                  <a:lnTo>
                    <a:pt x="0" y="0"/>
                  </a:lnTo>
                  <a:lnTo>
                    <a:pt x="0" y="1436511"/>
                  </a:lnTo>
                  <a:lnTo>
                    <a:pt x="3445832" y="1436511"/>
                  </a:lnTo>
                  <a:lnTo>
                    <a:pt x="3445832" y="0"/>
                  </a:lnTo>
                  <a:close/>
                </a:path>
              </a:pathLst>
            </a:custGeom>
            <a:solidFill>
              <a:srgbClr val="9933F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rgbClr val="9933FF"/>
                </a:solidFill>
              </a:endParaRPr>
            </a:p>
          </p:txBody>
        </p:sp>
        <p:pic>
          <p:nvPicPr>
            <p:cNvPr id="24" name="Рисунок 2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28850" y="9532550"/>
              <a:ext cx="4241830" cy="476321"/>
            </a:xfrm>
            <a:prstGeom prst="rect">
              <a:avLst/>
            </a:prstGeom>
          </p:spPr>
        </p:pic>
        <p:sp>
          <p:nvSpPr>
            <p:cNvPr id="25" name="Подзаголовок 2"/>
            <p:cNvSpPr txBox="1">
              <a:spLocks/>
            </p:cNvSpPr>
            <p:nvPr/>
          </p:nvSpPr>
          <p:spPr>
            <a:xfrm>
              <a:off x="15874192" y="10242050"/>
              <a:ext cx="3440645" cy="1234104"/>
            </a:xfrm>
            <a:prstGeom prst="rect">
              <a:avLst/>
            </a:prstGeom>
          </p:spPr>
          <p:txBody>
            <a:bodyPr/>
            <a:lstStyle>
              <a:lvl1pPr marL="0">
                <a:defRPr>
                  <a:latin typeface="+mn-lt"/>
                  <a:ea typeface="+mn-ea"/>
                  <a:cs typeface="+mn-cs"/>
                </a:defRPr>
              </a:lvl1pPr>
              <a:lvl2pPr marL="457200">
                <a:defRPr>
                  <a:latin typeface="+mn-lt"/>
                  <a:ea typeface="+mn-ea"/>
                  <a:cs typeface="+mn-cs"/>
                </a:defRPr>
              </a:lvl2pPr>
              <a:lvl3pPr marL="914400">
                <a:defRPr>
                  <a:latin typeface="+mn-lt"/>
                  <a:ea typeface="+mn-ea"/>
                  <a:cs typeface="+mn-cs"/>
                </a:defRPr>
              </a:lvl3pPr>
              <a:lvl4pPr marL="1371600">
                <a:defRPr>
                  <a:latin typeface="+mn-lt"/>
                  <a:ea typeface="+mn-ea"/>
                  <a:cs typeface="+mn-cs"/>
                </a:defRPr>
              </a:lvl4pPr>
              <a:lvl5pPr marL="1828800">
                <a:defRPr>
                  <a:latin typeface="+mn-lt"/>
                  <a:ea typeface="+mn-ea"/>
                  <a:cs typeface="+mn-cs"/>
                </a:defRPr>
              </a:lvl5pPr>
              <a:lvl6pPr marL="2286000">
                <a:defRPr>
                  <a:latin typeface="+mn-lt"/>
                  <a:ea typeface="+mn-ea"/>
                  <a:cs typeface="+mn-cs"/>
                </a:defRPr>
              </a:lvl6pPr>
              <a:lvl7pPr marL="2743200">
                <a:defRPr>
                  <a:latin typeface="+mn-lt"/>
                  <a:ea typeface="+mn-ea"/>
                  <a:cs typeface="+mn-cs"/>
                </a:defRPr>
              </a:lvl7pPr>
              <a:lvl8pPr marL="3200400">
                <a:defRPr>
                  <a:latin typeface="+mn-lt"/>
                  <a:ea typeface="+mn-ea"/>
                  <a:cs typeface="+mn-cs"/>
                </a:defRPr>
              </a:lvl8pPr>
              <a:lvl9pPr marL="3657600">
                <a:defRPr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900" spc="600" dirty="0">
                  <a:solidFill>
                    <a:schemeClr val="bg1"/>
                  </a:solidFill>
                </a:rPr>
                <a:t>АКСЕЛЕРАТОР ДГУ</a:t>
              </a:r>
              <a:endParaRPr lang="ru-RU" sz="900" kern="0" spc="6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28" name="Рисунок 2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5409503" y="5410153"/>
            <a:ext cx="11346707" cy="52639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49" t="13081" r="13758" b="10780"/>
          <a:stretch/>
        </p:blipFill>
        <p:spPr>
          <a:xfrm rot="5400000">
            <a:off x="14309515" y="4829839"/>
            <a:ext cx="4949033" cy="5226548"/>
          </a:xfrm>
          <a:prstGeom prst="rect">
            <a:avLst/>
          </a:prstGeom>
        </p:spPr>
      </p:pic>
      <p:pic>
        <p:nvPicPr>
          <p:cNvPr id="11" name="Рисунок 10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17"/>
          <a:stretch>
            <a:fillRect/>
          </a:stretch>
        </p:blipFill>
        <p:spPr bwMode="auto">
          <a:xfrm>
            <a:off x="1593850" y="8614632"/>
            <a:ext cx="3038874" cy="2020803"/>
          </a:xfrm>
          <a:prstGeom prst="rect">
            <a:avLst/>
          </a:prstGeom>
          <a:noFill/>
        </p:spPr>
      </p:pic>
      <p:sp>
        <p:nvSpPr>
          <p:cNvPr id="26" name="Подзаголовок 2"/>
          <p:cNvSpPr txBox="1">
            <a:spLocks/>
          </p:cNvSpPr>
          <p:nvPr/>
        </p:nvSpPr>
        <p:spPr>
          <a:xfrm>
            <a:off x="5128996" y="6651435"/>
            <a:ext cx="1658609" cy="2016829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5000" b="1" kern="0" dirty="0" smtClean="0">
                <a:solidFill>
                  <a:srgbClr val="9933FF"/>
                </a:solidFill>
                <a:latin typeface="Arial Black" panose="020B0A04020102020204" pitchFamily="34" charset="0"/>
              </a:rPr>
              <a:t>+</a:t>
            </a:r>
            <a:endParaRPr lang="ru-RU" sz="15000" b="1" kern="0" dirty="0">
              <a:solidFill>
                <a:srgbClr val="9933FF"/>
              </a:solidFill>
              <a:latin typeface="Arial Black" panose="020B0A04020102020204" pitchFamily="34" charset="0"/>
            </a:endParaRPr>
          </a:p>
        </p:txBody>
      </p:sp>
      <p:sp>
        <p:nvSpPr>
          <p:cNvPr id="29" name="Подзаголовок 2"/>
          <p:cNvSpPr txBox="1">
            <a:spLocks/>
          </p:cNvSpPr>
          <p:nvPr/>
        </p:nvSpPr>
        <p:spPr>
          <a:xfrm>
            <a:off x="12457064" y="6645463"/>
            <a:ext cx="1658609" cy="2016829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5000" b="1" kern="0" dirty="0" smtClean="0">
                <a:solidFill>
                  <a:srgbClr val="9933FF"/>
                </a:solidFill>
                <a:latin typeface="Arial Black" panose="020B0A04020102020204" pitchFamily="34" charset="0"/>
              </a:rPr>
              <a:t>=</a:t>
            </a:r>
            <a:endParaRPr lang="ru-RU" sz="15000" b="1" kern="0" dirty="0">
              <a:solidFill>
                <a:srgbClr val="9933FF"/>
              </a:solidFill>
              <a:latin typeface="Arial Black" panose="020B0A04020102020204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0571" y="4853486"/>
            <a:ext cx="3078134" cy="289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6476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дзаголовок 2"/>
          <p:cNvSpPr txBox="1">
            <a:spLocks/>
          </p:cNvSpPr>
          <p:nvPr/>
        </p:nvSpPr>
        <p:spPr>
          <a:xfrm>
            <a:off x="1139190" y="2070738"/>
            <a:ext cx="4837430" cy="9144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b="1" kern="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Почему МНЧ?</a:t>
            </a:r>
            <a:endParaRPr lang="ru-RU" sz="4800" b="1" kern="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5277115"/>
              </p:ext>
            </p:extLst>
          </p:nvPr>
        </p:nvGraphicFramePr>
        <p:xfrm>
          <a:off x="1169670" y="6035675"/>
          <a:ext cx="8577580" cy="274320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453715"/>
                <a:gridCol w="2018465"/>
                <a:gridCol w="2928620"/>
                <a:gridCol w="2176780"/>
              </a:tblGrid>
              <a:tr h="12446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Размер </a:t>
                      </a:r>
                      <a:r>
                        <a:rPr lang="ru-RU" sz="2800" dirty="0" smtClean="0">
                          <a:effectLst/>
                        </a:rPr>
                        <a:t>МНЧ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Начальная концентрация </a:t>
                      </a:r>
                      <a:r>
                        <a:rPr lang="ru-RU" sz="2800" dirty="0" smtClean="0">
                          <a:effectLst/>
                        </a:rPr>
                        <a:t>мышьяка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>
                          <a:effectLst/>
                        </a:rPr>
                        <a:t>Остаточная </a:t>
                      </a:r>
                      <a:r>
                        <a:rPr lang="ru-RU" sz="2800" dirty="0" smtClean="0">
                          <a:effectLst/>
                        </a:rPr>
                        <a:t>концентрация мышьяка</a:t>
                      </a:r>
                      <a:endParaRPr lang="ru-RU" sz="28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effectLst/>
                        </a:rPr>
                        <a:t>Степень</a:t>
                      </a:r>
                      <a:r>
                        <a:rPr lang="ru-RU" sz="2800" baseline="0" dirty="0" smtClean="0">
                          <a:effectLst/>
                        </a:rPr>
                        <a:t> </a:t>
                      </a:r>
                      <a:r>
                        <a:rPr lang="ru-RU" sz="2800" dirty="0" smtClean="0">
                          <a:effectLst/>
                        </a:rPr>
                        <a:t>очищения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4133"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smtClean="0">
                          <a:effectLst/>
                        </a:rPr>
                        <a:t>300</a:t>
                      </a:r>
                      <a:r>
                        <a:rPr lang="ru-RU" sz="3200" dirty="0" smtClean="0">
                          <a:effectLst/>
                        </a:rPr>
                        <a:t> нм</a:t>
                      </a:r>
                      <a:endParaRPr lang="ru-RU" sz="32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3200" dirty="0" smtClean="0">
                          <a:effectLst/>
                        </a:rPr>
                        <a:t>500</a:t>
                      </a:r>
                      <a:r>
                        <a:rPr lang="ru-RU" sz="3200" dirty="0" smtClean="0">
                          <a:effectLst/>
                        </a:rPr>
                        <a:t> мкг/л</a:t>
                      </a:r>
                      <a:endParaRPr lang="ru-RU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3200" dirty="0" smtClean="0">
                          <a:effectLst/>
                        </a:rPr>
                        <a:t>356- 375 мкг/л</a:t>
                      </a:r>
                      <a:endParaRPr lang="ru-RU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3200" dirty="0" smtClean="0">
                          <a:effectLst/>
                        </a:rPr>
                        <a:t>24.9</a:t>
                      </a:r>
                      <a:r>
                        <a:rPr lang="ru-RU" sz="3200" dirty="0" smtClean="0">
                          <a:effectLst/>
                        </a:rPr>
                        <a:t>-</a:t>
                      </a:r>
                      <a:r>
                        <a:rPr lang="en-US" sz="3200" dirty="0" smtClean="0">
                          <a:effectLst/>
                        </a:rPr>
                        <a:t>29.2</a:t>
                      </a:r>
                      <a:r>
                        <a:rPr lang="ru-RU" sz="3200" dirty="0" smtClean="0">
                          <a:effectLst/>
                        </a:rPr>
                        <a:t> %</a:t>
                      </a:r>
                      <a:endParaRPr lang="ru-RU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74133"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smtClean="0">
                          <a:effectLst/>
                        </a:rPr>
                        <a:t>20</a:t>
                      </a:r>
                      <a:r>
                        <a:rPr lang="ru-RU" sz="3200" dirty="0" smtClean="0">
                          <a:effectLst/>
                        </a:rPr>
                        <a:t> нм</a:t>
                      </a:r>
                      <a:endParaRPr lang="ru-RU" sz="32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ru-RU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dirty="0" smtClean="0">
                          <a:effectLst/>
                        </a:rPr>
                        <a:t>17 – 46</a:t>
                      </a:r>
                      <a:r>
                        <a:rPr lang="ru-RU" sz="3200" baseline="0" dirty="0" smtClean="0">
                          <a:effectLst/>
                        </a:rPr>
                        <a:t> </a:t>
                      </a:r>
                      <a:r>
                        <a:rPr lang="ru-RU" sz="3200" dirty="0" smtClean="0">
                          <a:effectLst/>
                        </a:rPr>
                        <a:t>мкг/л</a:t>
                      </a:r>
                      <a:endParaRPr lang="ru-RU" sz="32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3200" dirty="0" smtClean="0">
                          <a:effectLst/>
                        </a:rPr>
                        <a:t>90.9</a:t>
                      </a:r>
                      <a:r>
                        <a:rPr lang="ru-RU" sz="3200" dirty="0" smtClean="0">
                          <a:effectLst/>
                        </a:rPr>
                        <a:t>-</a:t>
                      </a:r>
                      <a:r>
                        <a:rPr lang="en-US" sz="3200" dirty="0" smtClean="0">
                          <a:effectLst/>
                        </a:rPr>
                        <a:t>96.5</a:t>
                      </a:r>
                      <a:r>
                        <a:rPr lang="ru-RU" sz="3200" dirty="0" smtClean="0">
                          <a:effectLst/>
                        </a:rPr>
                        <a:t> %</a:t>
                      </a:r>
                      <a:endParaRPr lang="ru-RU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74133"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smtClean="0">
                          <a:effectLst/>
                        </a:rPr>
                        <a:t>12</a:t>
                      </a:r>
                      <a:r>
                        <a:rPr lang="ru-RU" sz="3200" dirty="0" smtClean="0">
                          <a:effectLst/>
                        </a:rPr>
                        <a:t> нм</a:t>
                      </a:r>
                      <a:endParaRPr lang="ru-RU" sz="32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ru-RU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dirty="0" smtClean="0">
                          <a:effectLst/>
                        </a:rPr>
                        <a:t>3.9-7.8 мкг/л</a:t>
                      </a:r>
                      <a:endParaRPr lang="ru-RU" sz="32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3200" dirty="0" smtClean="0">
                          <a:effectLst/>
                        </a:rPr>
                        <a:t>98.8</a:t>
                      </a:r>
                      <a:r>
                        <a:rPr lang="ru-RU" sz="3200" dirty="0" smtClean="0">
                          <a:effectLst/>
                        </a:rPr>
                        <a:t>-99</a:t>
                      </a:r>
                      <a:r>
                        <a:rPr lang="en-US" sz="3200" dirty="0" smtClean="0">
                          <a:effectLst/>
                        </a:rPr>
                        <a:t>.2</a:t>
                      </a:r>
                      <a:r>
                        <a:rPr lang="ru-RU" sz="3200" dirty="0" smtClean="0">
                          <a:effectLst/>
                        </a:rPr>
                        <a:t> %</a:t>
                      </a:r>
                      <a:endParaRPr lang="ru-RU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1001311" y="3200960"/>
            <a:ext cx="835787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ru-RU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Основываясь на уже имеющийся мировой опыт в области очистки питьевых вод от тяжелых металлов магнитными материалами, можно сделать вывод, что хорошо себя в этом «зарекомендовал» магнетит (Fe</a:t>
            </a:r>
            <a:r>
              <a:rPr lang="ru-RU" sz="24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ru-RU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</a:t>
            </a:r>
            <a:r>
              <a:rPr lang="ru-RU" sz="24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ru-RU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), благодаря своей безвредности, сорбционным свойствам и простотой «вывода» после </a:t>
            </a:r>
            <a:r>
              <a:rPr lang="ru-RU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водоочистки.</a:t>
            </a:r>
            <a:endParaRPr lang="ru-RU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11" name="Группа 10"/>
          <p:cNvGrpSpPr/>
          <p:nvPr/>
        </p:nvGrpSpPr>
        <p:grpSpPr>
          <a:xfrm>
            <a:off x="15920182" y="-9150"/>
            <a:ext cx="4222158" cy="1700492"/>
            <a:chOff x="14046106" y="9056683"/>
            <a:chExt cx="6007316" cy="2419471"/>
          </a:xfrm>
        </p:grpSpPr>
        <p:sp>
          <p:nvSpPr>
            <p:cNvPr id="13" name="object 13"/>
            <p:cNvSpPr/>
            <p:nvPr/>
          </p:nvSpPr>
          <p:spPr>
            <a:xfrm>
              <a:off x="14046106" y="9056683"/>
              <a:ext cx="6007316" cy="1959610"/>
            </a:xfrm>
            <a:custGeom>
              <a:avLst/>
              <a:gdLst/>
              <a:ahLst/>
              <a:cxnLst/>
              <a:rect l="l" t="t" r="r" b="b"/>
              <a:pathLst>
                <a:path w="3446144" h="1437004">
                  <a:moveTo>
                    <a:pt x="3445832" y="0"/>
                  </a:moveTo>
                  <a:lnTo>
                    <a:pt x="0" y="0"/>
                  </a:lnTo>
                  <a:lnTo>
                    <a:pt x="0" y="1436511"/>
                  </a:lnTo>
                  <a:lnTo>
                    <a:pt x="3445832" y="1436511"/>
                  </a:lnTo>
                  <a:lnTo>
                    <a:pt x="3445832" y="0"/>
                  </a:lnTo>
                  <a:close/>
                </a:path>
              </a:pathLst>
            </a:custGeom>
            <a:solidFill>
              <a:srgbClr val="9933F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rgbClr val="9933FF"/>
                </a:solidFill>
              </a:endParaRPr>
            </a:p>
          </p:txBody>
        </p:sp>
        <p:pic>
          <p:nvPicPr>
            <p:cNvPr id="14" name="Рисунок 1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28850" y="9532550"/>
              <a:ext cx="4241830" cy="476321"/>
            </a:xfrm>
            <a:prstGeom prst="rect">
              <a:avLst/>
            </a:prstGeom>
          </p:spPr>
        </p:pic>
        <p:sp>
          <p:nvSpPr>
            <p:cNvPr id="15" name="Подзаголовок 2"/>
            <p:cNvSpPr txBox="1">
              <a:spLocks/>
            </p:cNvSpPr>
            <p:nvPr/>
          </p:nvSpPr>
          <p:spPr>
            <a:xfrm>
              <a:off x="15874192" y="10242050"/>
              <a:ext cx="3440645" cy="1234104"/>
            </a:xfrm>
            <a:prstGeom prst="rect">
              <a:avLst/>
            </a:prstGeom>
          </p:spPr>
          <p:txBody>
            <a:bodyPr/>
            <a:lstStyle>
              <a:lvl1pPr marL="0">
                <a:defRPr>
                  <a:latin typeface="+mn-lt"/>
                  <a:ea typeface="+mn-ea"/>
                  <a:cs typeface="+mn-cs"/>
                </a:defRPr>
              </a:lvl1pPr>
              <a:lvl2pPr marL="457200">
                <a:defRPr>
                  <a:latin typeface="+mn-lt"/>
                  <a:ea typeface="+mn-ea"/>
                  <a:cs typeface="+mn-cs"/>
                </a:defRPr>
              </a:lvl2pPr>
              <a:lvl3pPr marL="914400">
                <a:defRPr>
                  <a:latin typeface="+mn-lt"/>
                  <a:ea typeface="+mn-ea"/>
                  <a:cs typeface="+mn-cs"/>
                </a:defRPr>
              </a:lvl3pPr>
              <a:lvl4pPr marL="1371600">
                <a:defRPr>
                  <a:latin typeface="+mn-lt"/>
                  <a:ea typeface="+mn-ea"/>
                  <a:cs typeface="+mn-cs"/>
                </a:defRPr>
              </a:lvl4pPr>
              <a:lvl5pPr marL="1828800">
                <a:defRPr>
                  <a:latin typeface="+mn-lt"/>
                  <a:ea typeface="+mn-ea"/>
                  <a:cs typeface="+mn-cs"/>
                </a:defRPr>
              </a:lvl5pPr>
              <a:lvl6pPr marL="2286000">
                <a:defRPr>
                  <a:latin typeface="+mn-lt"/>
                  <a:ea typeface="+mn-ea"/>
                  <a:cs typeface="+mn-cs"/>
                </a:defRPr>
              </a:lvl6pPr>
              <a:lvl7pPr marL="2743200">
                <a:defRPr>
                  <a:latin typeface="+mn-lt"/>
                  <a:ea typeface="+mn-ea"/>
                  <a:cs typeface="+mn-cs"/>
                </a:defRPr>
              </a:lvl7pPr>
              <a:lvl8pPr marL="3200400">
                <a:defRPr>
                  <a:latin typeface="+mn-lt"/>
                  <a:ea typeface="+mn-ea"/>
                  <a:cs typeface="+mn-cs"/>
                </a:defRPr>
              </a:lvl8pPr>
              <a:lvl9pPr marL="3657600">
                <a:defRPr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900" spc="600" dirty="0">
                  <a:solidFill>
                    <a:schemeClr val="bg1"/>
                  </a:solidFill>
                </a:rPr>
                <a:t>АКСЕЛЕРАТОР ДГУ</a:t>
              </a:r>
              <a:endParaRPr lang="ru-RU" sz="900" kern="0" spc="6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16" name="Рисунок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5409503" y="5410153"/>
            <a:ext cx="11346707" cy="526399"/>
          </a:xfrm>
          <a:prstGeom prst="rect">
            <a:avLst/>
          </a:prstGeom>
        </p:spPr>
      </p:pic>
      <p:sp>
        <p:nvSpPr>
          <p:cNvPr id="12" name="Подзаголовок 2"/>
          <p:cNvSpPr txBox="1">
            <a:spLocks/>
          </p:cNvSpPr>
          <p:nvPr/>
        </p:nvSpPr>
        <p:spPr>
          <a:xfrm>
            <a:off x="10877085" y="2070738"/>
            <a:ext cx="8325719" cy="1413192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b="1" kern="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Это проверяли</a:t>
            </a:r>
            <a:r>
              <a:rPr lang="en-US" sz="4800" b="1" kern="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4800" b="1" kern="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уже мы</a:t>
            </a:r>
            <a:endParaRPr lang="ru-RU" sz="4800" b="1" kern="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Подзаголовок 2"/>
          <p:cNvSpPr txBox="1">
            <a:spLocks/>
          </p:cNvSpPr>
          <p:nvPr/>
        </p:nvSpPr>
        <p:spPr>
          <a:xfrm>
            <a:off x="1176020" y="366769"/>
            <a:ext cx="13863925" cy="9144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b="1" kern="0" dirty="0" smtClean="0">
                <a:solidFill>
                  <a:srgbClr val="9933FF"/>
                </a:solidFill>
                <a:latin typeface="Arial Black" panose="020B0A04020102020204" pitchFamily="34" charset="0"/>
              </a:rPr>
              <a:t>ТЕХНИЧЕСКАЯ ЗНАЧИМОСТЬ ИДЕИ</a:t>
            </a:r>
            <a:endParaRPr lang="ru-RU" sz="4800" b="1" kern="0" dirty="0">
              <a:solidFill>
                <a:srgbClr val="9933FF"/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7757512"/>
              </p:ext>
            </p:extLst>
          </p:nvPr>
        </p:nvGraphicFramePr>
        <p:xfrm>
          <a:off x="10787752" y="4274086"/>
          <a:ext cx="8504385" cy="1463683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209798"/>
                <a:gridCol w="1295400"/>
                <a:gridCol w="1333717"/>
                <a:gridCol w="1488530"/>
                <a:gridCol w="1088470"/>
                <a:gridCol w="1088470"/>
              </a:tblGrid>
              <a:tr h="73216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3200" dirty="0">
                          <a:effectLst/>
                        </a:rPr>
                        <a:t>t</a:t>
                      </a:r>
                      <a:r>
                        <a:rPr lang="en-US" sz="3200" baseline="30000" dirty="0">
                          <a:effectLst/>
                        </a:rPr>
                        <a:t>0</a:t>
                      </a:r>
                      <a:r>
                        <a:rPr lang="ru-RU" sz="3200" dirty="0">
                          <a:effectLst/>
                        </a:rPr>
                        <a:t>,час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effectLst/>
                        </a:rPr>
                        <a:t>0</a:t>
                      </a:r>
                      <a:endParaRPr lang="ru-RU" sz="3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effectLst/>
                        </a:rPr>
                        <a:t>0,5</a:t>
                      </a:r>
                      <a:endParaRPr lang="ru-RU" sz="3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effectLst/>
                        </a:rPr>
                        <a:t>1</a:t>
                      </a:r>
                      <a:endParaRPr lang="ru-RU" sz="3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effectLst/>
                        </a:rPr>
                        <a:t>3</a:t>
                      </a:r>
                      <a:endParaRPr lang="ru-RU" sz="3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</a:rPr>
                        <a:t>24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  <a:tr h="66040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</a:rPr>
                        <a:t>С</a:t>
                      </a:r>
                      <a:r>
                        <a:rPr lang="en-US" sz="3200" baseline="-25000" dirty="0">
                          <a:effectLst/>
                        </a:rPr>
                        <a:t>As,</a:t>
                      </a:r>
                      <a:r>
                        <a:rPr lang="ru-RU" sz="3200" dirty="0">
                          <a:effectLst/>
                        </a:rPr>
                        <a:t>мг/л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</a:rPr>
                        <a:t>0,100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</a:rPr>
                        <a:t>0,085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</a:rPr>
                        <a:t>0,065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effectLst/>
                        </a:rPr>
                        <a:t>0,055</a:t>
                      </a:r>
                      <a:endParaRPr lang="ru-RU" sz="3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</a:rPr>
                        <a:t>0,005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0623381" y="3073757"/>
            <a:ext cx="88985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Зависимость остаточной концентрации мышьяка от времени обработки растворов </a:t>
            </a:r>
            <a:r>
              <a:rPr lang="ru-RU" sz="2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магнетитом </a:t>
            </a:r>
          </a:p>
          <a:p>
            <a:r>
              <a:rPr lang="ru-RU" sz="2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</a:t>
            </a:r>
            <a:r>
              <a:rPr lang="en-US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</a:t>
            </a:r>
            <a:r>
              <a:rPr lang="ru-RU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=100мл;</a:t>
            </a:r>
            <a:r>
              <a:rPr lang="en-US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</a:t>
            </a:r>
            <a:r>
              <a:rPr lang="ru-RU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=0,2 г; </a:t>
            </a:r>
            <a:r>
              <a:rPr lang="en-US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</a:t>
            </a:r>
            <a:r>
              <a:rPr lang="en-US" sz="2400" baseline="-25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As</a:t>
            </a:r>
            <a:r>
              <a:rPr lang="ru-RU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=0,1мг/л)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544462" y="6340475"/>
            <a:ext cx="899096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Зависимость степени извлечения(</a:t>
            </a:r>
            <a:r>
              <a:rPr lang="en-US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</a:t>
            </a:r>
            <a:r>
              <a:rPr lang="ru-RU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мышьяка от массы (</a:t>
            </a:r>
            <a:r>
              <a:rPr lang="en-US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</a:t>
            </a:r>
            <a:r>
              <a:rPr lang="ru-RU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сорбента (</a:t>
            </a:r>
            <a:r>
              <a:rPr lang="en-US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</a:t>
            </a:r>
            <a:r>
              <a:rPr lang="ru-RU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= 100мл; </a:t>
            </a:r>
            <a:r>
              <a:rPr lang="en-US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</a:t>
            </a:r>
            <a:r>
              <a:rPr lang="ru-RU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= 2ч;  </a:t>
            </a:r>
            <a:r>
              <a:rPr lang="en-US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</a:t>
            </a:r>
            <a:r>
              <a:rPr lang="en-US" sz="2400" baseline="-25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As</a:t>
            </a:r>
            <a:r>
              <a:rPr lang="ru-RU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=0,1мг/л)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494836"/>
              </p:ext>
            </p:extLst>
          </p:nvPr>
        </p:nvGraphicFramePr>
        <p:xfrm>
          <a:off x="10672366" y="7213485"/>
          <a:ext cx="8735156" cy="146304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372668"/>
                <a:gridCol w="1472304"/>
                <a:gridCol w="1472304"/>
                <a:gridCol w="1472304"/>
                <a:gridCol w="1472304"/>
                <a:gridCol w="1473272"/>
              </a:tblGrid>
              <a:tr h="65099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3200" dirty="0">
                          <a:effectLst/>
                        </a:rPr>
                        <a:t>m</a:t>
                      </a:r>
                      <a:r>
                        <a:rPr lang="ru-RU" sz="3200" dirty="0">
                          <a:effectLst/>
                        </a:rPr>
                        <a:t>,гр.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</a:rPr>
                        <a:t>0,1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</a:rPr>
                        <a:t>0,2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</a:rPr>
                        <a:t>0,5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</a:rPr>
                        <a:t>0,7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</a:rPr>
                        <a:t>1,0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  <a:tr h="20193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3200" dirty="0">
                          <a:effectLst/>
                        </a:rPr>
                        <a:t>h, </a:t>
                      </a:r>
                      <a:r>
                        <a:rPr lang="ru-RU" sz="3200" dirty="0">
                          <a:effectLst/>
                        </a:rPr>
                        <a:t>%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</a:rPr>
                        <a:t>24,60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effectLst/>
                        </a:rPr>
                        <a:t>40,22</a:t>
                      </a:r>
                      <a:endParaRPr lang="ru-RU" sz="3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</a:rPr>
                        <a:t>57,02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effectLst/>
                        </a:rPr>
                        <a:t>63,51</a:t>
                      </a:r>
                      <a:endParaRPr lang="ru-RU" sz="3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</a:rPr>
                        <a:t>82,1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48324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 txBox="1">
            <a:spLocks/>
          </p:cNvSpPr>
          <p:nvPr/>
        </p:nvSpPr>
        <p:spPr>
          <a:xfrm>
            <a:off x="1625997" y="258725"/>
            <a:ext cx="9220223" cy="16764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b="1" kern="0" dirty="0" smtClean="0">
                <a:solidFill>
                  <a:srgbClr val="9933FF"/>
                </a:solidFill>
                <a:latin typeface="Arial Black" panose="020B0A04020102020204" pitchFamily="34" charset="0"/>
              </a:rPr>
              <a:t>АНАЛИЗ РЫНКОВ</a:t>
            </a:r>
            <a:endParaRPr lang="ru-RU" sz="4800" b="1" kern="0" dirty="0">
              <a:solidFill>
                <a:srgbClr val="9933FF"/>
              </a:solidFill>
              <a:latin typeface="Arial Black" panose="020B0A0402010202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5409503" y="5410153"/>
            <a:ext cx="11346707" cy="526399"/>
          </a:xfrm>
          <a:prstGeom prst="rect">
            <a:avLst/>
          </a:prstGeom>
        </p:spPr>
      </p:pic>
      <p:pic>
        <p:nvPicPr>
          <p:cNvPr id="7172" name="Picture 4" descr="https://s.rbk.ru/v5_marketing_media/resized/1180x730/images/7/02/786309381235027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7305" y="1229734"/>
            <a:ext cx="5746327" cy="4163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/>
          <a:srcRect r="5124"/>
          <a:stretch/>
        </p:blipFill>
        <p:spPr>
          <a:xfrm>
            <a:off x="9767305" y="6427144"/>
            <a:ext cx="9204454" cy="465675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390359" y="1229734"/>
            <a:ext cx="3581400" cy="5004627"/>
          </a:xfrm>
          <a:prstGeom prst="rect">
            <a:avLst/>
          </a:prstGeom>
        </p:spPr>
      </p:pic>
      <p:grpSp>
        <p:nvGrpSpPr>
          <p:cNvPr id="3" name="Группа 2"/>
          <p:cNvGrpSpPr/>
          <p:nvPr/>
        </p:nvGrpSpPr>
        <p:grpSpPr>
          <a:xfrm>
            <a:off x="1680107" y="1921510"/>
            <a:ext cx="6610451" cy="7691714"/>
            <a:chOff x="1574699" y="3279988"/>
            <a:chExt cx="6610451" cy="7691714"/>
          </a:xfrm>
        </p:grpSpPr>
        <p:grpSp>
          <p:nvGrpSpPr>
            <p:cNvPr id="6" name="Группа 5"/>
            <p:cNvGrpSpPr/>
            <p:nvPr/>
          </p:nvGrpSpPr>
          <p:grpSpPr>
            <a:xfrm>
              <a:off x="1574699" y="3279988"/>
              <a:ext cx="6610451" cy="7691714"/>
              <a:chOff x="937169" y="1841357"/>
              <a:chExt cx="7846846" cy="9130345"/>
            </a:xfrm>
          </p:grpSpPr>
          <p:sp>
            <p:nvSpPr>
              <p:cNvPr id="5" name="Шестиугольник 4"/>
              <p:cNvSpPr/>
              <p:nvPr/>
            </p:nvSpPr>
            <p:spPr>
              <a:xfrm rot="16200000">
                <a:off x="309421" y="2469105"/>
                <a:ext cx="9102342" cy="7846846"/>
              </a:xfrm>
              <a:prstGeom prst="hexagon">
                <a:avLst/>
              </a:prstGeom>
              <a:solidFill>
                <a:srgbClr val="7030A0">
                  <a:alpha val="51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2" name="Шестиугольник 11"/>
              <p:cNvSpPr/>
              <p:nvPr/>
            </p:nvSpPr>
            <p:spPr>
              <a:xfrm rot="16200000">
                <a:off x="1457089" y="4502135"/>
                <a:ext cx="6948794" cy="5990339"/>
              </a:xfrm>
              <a:prstGeom prst="hexagon">
                <a:avLst/>
              </a:prstGeom>
              <a:solidFill>
                <a:srgbClr val="7030A0">
                  <a:alpha val="51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" name="Шестиугольник 10"/>
              <p:cNvSpPr/>
              <p:nvPr/>
            </p:nvSpPr>
            <p:spPr>
              <a:xfrm rot="16200000">
                <a:off x="2976038" y="7236565"/>
                <a:ext cx="3997591" cy="3446198"/>
              </a:xfrm>
              <a:prstGeom prst="hexagon">
                <a:avLst/>
              </a:prstGeom>
              <a:solidFill>
                <a:srgbClr val="7030A0">
                  <a:alpha val="51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14" name="Подзаголовок 2"/>
            <p:cNvSpPr txBox="1">
              <a:spLocks/>
            </p:cNvSpPr>
            <p:nvPr/>
          </p:nvSpPr>
          <p:spPr>
            <a:xfrm rot="20112984">
              <a:off x="3713189" y="7764959"/>
              <a:ext cx="2575652" cy="914400"/>
            </a:xfrm>
            <a:prstGeom prst="rect">
              <a:avLst/>
            </a:prstGeom>
          </p:spPr>
          <p:txBody>
            <a:bodyPr/>
            <a:lstStyle>
              <a:lvl1pPr marL="0">
                <a:defRPr>
                  <a:latin typeface="+mn-lt"/>
                  <a:ea typeface="+mn-ea"/>
                  <a:cs typeface="+mn-cs"/>
                </a:defRPr>
              </a:lvl1pPr>
              <a:lvl2pPr marL="457200">
                <a:defRPr>
                  <a:latin typeface="+mn-lt"/>
                  <a:ea typeface="+mn-ea"/>
                  <a:cs typeface="+mn-cs"/>
                </a:defRPr>
              </a:lvl2pPr>
              <a:lvl3pPr marL="914400">
                <a:defRPr>
                  <a:latin typeface="+mn-lt"/>
                  <a:ea typeface="+mn-ea"/>
                  <a:cs typeface="+mn-cs"/>
                </a:defRPr>
              </a:lvl3pPr>
              <a:lvl4pPr marL="1371600">
                <a:defRPr>
                  <a:latin typeface="+mn-lt"/>
                  <a:ea typeface="+mn-ea"/>
                  <a:cs typeface="+mn-cs"/>
                </a:defRPr>
              </a:lvl4pPr>
              <a:lvl5pPr marL="1828800">
                <a:defRPr>
                  <a:latin typeface="+mn-lt"/>
                  <a:ea typeface="+mn-ea"/>
                  <a:cs typeface="+mn-cs"/>
                </a:defRPr>
              </a:lvl5pPr>
              <a:lvl6pPr marL="2286000">
                <a:defRPr>
                  <a:latin typeface="+mn-lt"/>
                  <a:ea typeface="+mn-ea"/>
                  <a:cs typeface="+mn-cs"/>
                </a:defRPr>
              </a:lvl6pPr>
              <a:lvl7pPr marL="2743200">
                <a:defRPr>
                  <a:latin typeface="+mn-lt"/>
                  <a:ea typeface="+mn-ea"/>
                  <a:cs typeface="+mn-cs"/>
                </a:defRPr>
              </a:lvl7pPr>
              <a:lvl8pPr marL="3200400">
                <a:defRPr>
                  <a:latin typeface="+mn-lt"/>
                  <a:ea typeface="+mn-ea"/>
                  <a:cs typeface="+mn-cs"/>
                </a:defRPr>
              </a:lvl8pPr>
              <a:lvl9pPr marL="3657600">
                <a:defRPr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3200" b="1" kern="0" dirty="0" smtClean="0">
                  <a:solidFill>
                    <a:schemeClr val="bg1"/>
                  </a:solidFill>
                  <a:latin typeface="Arial Black" panose="020B0A04020102020204" pitchFamily="34" charset="0"/>
                </a:rPr>
                <a:t>SOM</a:t>
              </a:r>
              <a:endParaRPr lang="ru-RU" sz="3200" b="1" kern="0" dirty="0">
                <a:solidFill>
                  <a:schemeClr val="bg1"/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15" name="Подзаголовок 2"/>
            <p:cNvSpPr txBox="1">
              <a:spLocks/>
            </p:cNvSpPr>
            <p:nvPr/>
          </p:nvSpPr>
          <p:spPr>
            <a:xfrm rot="20033077">
              <a:off x="2669745" y="5822569"/>
              <a:ext cx="2575652" cy="914400"/>
            </a:xfrm>
            <a:prstGeom prst="rect">
              <a:avLst/>
            </a:prstGeom>
          </p:spPr>
          <p:txBody>
            <a:bodyPr/>
            <a:lstStyle>
              <a:lvl1pPr marL="0">
                <a:defRPr>
                  <a:latin typeface="+mn-lt"/>
                  <a:ea typeface="+mn-ea"/>
                  <a:cs typeface="+mn-cs"/>
                </a:defRPr>
              </a:lvl1pPr>
              <a:lvl2pPr marL="457200">
                <a:defRPr>
                  <a:latin typeface="+mn-lt"/>
                  <a:ea typeface="+mn-ea"/>
                  <a:cs typeface="+mn-cs"/>
                </a:defRPr>
              </a:lvl2pPr>
              <a:lvl3pPr marL="914400">
                <a:defRPr>
                  <a:latin typeface="+mn-lt"/>
                  <a:ea typeface="+mn-ea"/>
                  <a:cs typeface="+mn-cs"/>
                </a:defRPr>
              </a:lvl3pPr>
              <a:lvl4pPr marL="1371600">
                <a:defRPr>
                  <a:latin typeface="+mn-lt"/>
                  <a:ea typeface="+mn-ea"/>
                  <a:cs typeface="+mn-cs"/>
                </a:defRPr>
              </a:lvl4pPr>
              <a:lvl5pPr marL="1828800">
                <a:defRPr>
                  <a:latin typeface="+mn-lt"/>
                  <a:ea typeface="+mn-ea"/>
                  <a:cs typeface="+mn-cs"/>
                </a:defRPr>
              </a:lvl5pPr>
              <a:lvl6pPr marL="2286000">
                <a:defRPr>
                  <a:latin typeface="+mn-lt"/>
                  <a:ea typeface="+mn-ea"/>
                  <a:cs typeface="+mn-cs"/>
                </a:defRPr>
              </a:lvl6pPr>
              <a:lvl7pPr marL="2743200">
                <a:defRPr>
                  <a:latin typeface="+mn-lt"/>
                  <a:ea typeface="+mn-ea"/>
                  <a:cs typeface="+mn-cs"/>
                </a:defRPr>
              </a:lvl7pPr>
              <a:lvl8pPr marL="3200400">
                <a:defRPr>
                  <a:latin typeface="+mn-lt"/>
                  <a:ea typeface="+mn-ea"/>
                  <a:cs typeface="+mn-cs"/>
                </a:defRPr>
              </a:lvl8pPr>
              <a:lvl9pPr marL="3657600">
                <a:defRPr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4800" b="1" kern="0" dirty="0" smtClean="0">
                  <a:solidFill>
                    <a:schemeClr val="bg1"/>
                  </a:solidFill>
                  <a:latin typeface="Arial Black" panose="020B0A04020102020204" pitchFamily="34" charset="0"/>
                </a:rPr>
                <a:t>SAM</a:t>
              </a:r>
              <a:endParaRPr lang="ru-RU" sz="4800" b="1" kern="0" dirty="0">
                <a:solidFill>
                  <a:schemeClr val="bg1"/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21" name="Подзаголовок 2"/>
            <p:cNvSpPr txBox="1">
              <a:spLocks/>
            </p:cNvSpPr>
            <p:nvPr/>
          </p:nvSpPr>
          <p:spPr>
            <a:xfrm rot="19973989">
              <a:off x="1728941" y="4489467"/>
              <a:ext cx="2575652" cy="914400"/>
            </a:xfrm>
            <a:prstGeom prst="rect">
              <a:avLst/>
            </a:prstGeom>
          </p:spPr>
          <p:txBody>
            <a:bodyPr/>
            <a:lstStyle>
              <a:lvl1pPr marL="0">
                <a:defRPr>
                  <a:latin typeface="+mn-lt"/>
                  <a:ea typeface="+mn-ea"/>
                  <a:cs typeface="+mn-cs"/>
                </a:defRPr>
              </a:lvl1pPr>
              <a:lvl2pPr marL="457200">
                <a:defRPr>
                  <a:latin typeface="+mn-lt"/>
                  <a:ea typeface="+mn-ea"/>
                  <a:cs typeface="+mn-cs"/>
                </a:defRPr>
              </a:lvl2pPr>
              <a:lvl3pPr marL="914400">
                <a:defRPr>
                  <a:latin typeface="+mn-lt"/>
                  <a:ea typeface="+mn-ea"/>
                  <a:cs typeface="+mn-cs"/>
                </a:defRPr>
              </a:lvl3pPr>
              <a:lvl4pPr marL="1371600">
                <a:defRPr>
                  <a:latin typeface="+mn-lt"/>
                  <a:ea typeface="+mn-ea"/>
                  <a:cs typeface="+mn-cs"/>
                </a:defRPr>
              </a:lvl4pPr>
              <a:lvl5pPr marL="1828800">
                <a:defRPr>
                  <a:latin typeface="+mn-lt"/>
                  <a:ea typeface="+mn-ea"/>
                  <a:cs typeface="+mn-cs"/>
                </a:defRPr>
              </a:lvl5pPr>
              <a:lvl6pPr marL="2286000">
                <a:defRPr>
                  <a:latin typeface="+mn-lt"/>
                  <a:ea typeface="+mn-ea"/>
                  <a:cs typeface="+mn-cs"/>
                </a:defRPr>
              </a:lvl6pPr>
              <a:lvl7pPr marL="2743200">
                <a:defRPr>
                  <a:latin typeface="+mn-lt"/>
                  <a:ea typeface="+mn-ea"/>
                  <a:cs typeface="+mn-cs"/>
                </a:defRPr>
              </a:lvl7pPr>
              <a:lvl8pPr marL="3200400">
                <a:defRPr>
                  <a:latin typeface="+mn-lt"/>
                  <a:ea typeface="+mn-ea"/>
                  <a:cs typeface="+mn-cs"/>
                </a:defRPr>
              </a:lvl8pPr>
              <a:lvl9pPr marL="3657600">
                <a:defRPr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6000" b="1" kern="0" dirty="0" smtClean="0">
                  <a:solidFill>
                    <a:schemeClr val="bg1"/>
                  </a:solidFill>
                  <a:latin typeface="Arial Black" panose="020B0A04020102020204" pitchFamily="34" charset="0"/>
                </a:rPr>
                <a:t>TAM</a:t>
              </a:r>
              <a:endParaRPr lang="ru-RU" sz="6000" b="1" kern="0" dirty="0">
                <a:solidFill>
                  <a:schemeClr val="bg1"/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13" name="Прямоугольник 12"/>
            <p:cNvSpPr/>
            <p:nvPr/>
          </p:nvSpPr>
          <p:spPr>
            <a:xfrm rot="1537992">
              <a:off x="4973019" y="4317470"/>
              <a:ext cx="2904962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base"/>
              <a:r>
                <a:rPr lang="en-US" sz="3600" b="1" cap="all" dirty="0" smtClean="0">
                  <a:solidFill>
                    <a:schemeClr val="bg1"/>
                  </a:solidFill>
                  <a:latin typeface="Arial Black" panose="020B0A04020102020204" pitchFamily="34" charset="0"/>
                </a:rPr>
                <a:t>15</a:t>
              </a:r>
              <a:r>
                <a:rPr lang="ru-RU" sz="3600" b="1" cap="all" dirty="0" smtClean="0">
                  <a:solidFill>
                    <a:schemeClr val="bg1"/>
                  </a:solidFill>
                  <a:latin typeface="Arial Black" panose="020B0A04020102020204" pitchFamily="34" charset="0"/>
                </a:rPr>
                <a:t> </a:t>
              </a:r>
              <a:r>
                <a:rPr lang="ru-RU" sz="3600" b="1" dirty="0" smtClean="0">
                  <a:solidFill>
                    <a:schemeClr val="bg1"/>
                  </a:solidFill>
                  <a:latin typeface="Arial Black" panose="020B0A04020102020204" pitchFamily="34" charset="0"/>
                </a:rPr>
                <a:t>млрд</a:t>
              </a:r>
              <a:r>
                <a:rPr lang="ru-RU" sz="3600" b="1" cap="all" dirty="0" smtClean="0">
                  <a:solidFill>
                    <a:schemeClr val="bg1"/>
                  </a:solidFill>
                  <a:latin typeface="Arial Black" panose="020B0A04020102020204" pitchFamily="34" charset="0"/>
                </a:rPr>
                <a:t>. </a:t>
              </a:r>
              <a:r>
                <a:rPr lang="en-US" sz="3600" b="1" cap="all" dirty="0">
                  <a:solidFill>
                    <a:schemeClr val="bg1"/>
                  </a:solidFill>
                  <a:latin typeface="Arial Black" panose="020B0A04020102020204" pitchFamily="34" charset="0"/>
                </a:rPr>
                <a:t>$</a:t>
              </a:r>
              <a:endParaRPr lang="ru-RU" sz="3600" b="1" i="0" cap="all" dirty="0">
                <a:solidFill>
                  <a:schemeClr val="bg1"/>
                </a:solidFill>
                <a:effectLst/>
                <a:latin typeface="Arial Black" panose="020B0A04020102020204" pitchFamily="34" charset="0"/>
              </a:endParaRPr>
            </a:p>
          </p:txBody>
        </p:sp>
        <p:sp>
          <p:nvSpPr>
            <p:cNvPr id="23" name="Прямоугольник 22"/>
            <p:cNvSpPr/>
            <p:nvPr/>
          </p:nvSpPr>
          <p:spPr>
            <a:xfrm rot="1537992">
              <a:off x="5240919" y="6141064"/>
              <a:ext cx="2060179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base"/>
              <a:r>
                <a:rPr lang="en-US" sz="2800" b="1" cap="all" dirty="0" smtClean="0">
                  <a:solidFill>
                    <a:schemeClr val="bg1"/>
                  </a:solidFill>
                  <a:latin typeface="Arial Black" panose="020B0A04020102020204" pitchFamily="34" charset="0"/>
                </a:rPr>
                <a:t>5</a:t>
              </a:r>
              <a:r>
                <a:rPr lang="ru-RU" sz="2800" b="1" cap="all" dirty="0" smtClean="0">
                  <a:solidFill>
                    <a:schemeClr val="bg1"/>
                  </a:solidFill>
                  <a:latin typeface="Arial Black" panose="020B0A04020102020204" pitchFamily="34" charset="0"/>
                </a:rPr>
                <a:t> </a:t>
              </a:r>
              <a:r>
                <a:rPr lang="ru-RU" sz="2800" b="1" dirty="0" smtClean="0">
                  <a:solidFill>
                    <a:schemeClr val="bg1"/>
                  </a:solidFill>
                  <a:latin typeface="Arial Black" panose="020B0A04020102020204" pitchFamily="34" charset="0"/>
                </a:rPr>
                <a:t>млрд</a:t>
              </a:r>
              <a:r>
                <a:rPr lang="ru-RU" sz="2800" b="1" cap="all" dirty="0" smtClean="0">
                  <a:solidFill>
                    <a:schemeClr val="bg1"/>
                  </a:solidFill>
                  <a:latin typeface="Arial Black" panose="020B0A04020102020204" pitchFamily="34" charset="0"/>
                </a:rPr>
                <a:t>. </a:t>
              </a:r>
              <a:r>
                <a:rPr lang="en-US" sz="2800" b="1" cap="all" dirty="0">
                  <a:solidFill>
                    <a:schemeClr val="bg1"/>
                  </a:solidFill>
                  <a:latin typeface="Arial Black" panose="020B0A04020102020204" pitchFamily="34" charset="0"/>
                </a:rPr>
                <a:t>$</a:t>
              </a:r>
              <a:endParaRPr lang="ru-RU" sz="2800" b="1" i="0" cap="all" dirty="0">
                <a:solidFill>
                  <a:schemeClr val="bg1"/>
                </a:solidFill>
                <a:effectLst/>
                <a:latin typeface="Arial Black" panose="020B0A04020102020204" pitchFamily="34" charset="0"/>
              </a:endParaRPr>
            </a:p>
          </p:txBody>
        </p:sp>
        <p:sp>
          <p:nvSpPr>
            <p:cNvPr id="29" name="Прямоугольник 28"/>
            <p:cNvSpPr/>
            <p:nvPr/>
          </p:nvSpPr>
          <p:spPr>
            <a:xfrm rot="1537992">
              <a:off x="4941174" y="8113708"/>
              <a:ext cx="152477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base"/>
              <a:r>
                <a:rPr lang="en-US" sz="2000" b="1" cap="all" dirty="0" smtClean="0">
                  <a:solidFill>
                    <a:schemeClr val="bg1"/>
                  </a:solidFill>
                  <a:latin typeface="Arial Black" panose="020B0A04020102020204" pitchFamily="34" charset="0"/>
                </a:rPr>
                <a:t>1 </a:t>
              </a:r>
              <a:r>
                <a:rPr lang="ru-RU" sz="2000" b="1" dirty="0">
                  <a:solidFill>
                    <a:schemeClr val="bg1"/>
                  </a:solidFill>
                  <a:latin typeface="Arial Black" panose="020B0A04020102020204" pitchFamily="34" charset="0"/>
                </a:rPr>
                <a:t>м</a:t>
              </a:r>
              <a:r>
                <a:rPr lang="ru-RU" sz="2000" b="1" dirty="0" smtClean="0">
                  <a:solidFill>
                    <a:schemeClr val="bg1"/>
                  </a:solidFill>
                  <a:latin typeface="Arial Black" panose="020B0A04020102020204" pitchFamily="34" charset="0"/>
                </a:rPr>
                <a:t>лрд</a:t>
              </a:r>
              <a:r>
                <a:rPr lang="ru-RU" sz="2000" b="1" cap="all" dirty="0" smtClean="0">
                  <a:solidFill>
                    <a:schemeClr val="bg1"/>
                  </a:solidFill>
                  <a:latin typeface="Arial Black" panose="020B0A04020102020204" pitchFamily="34" charset="0"/>
                </a:rPr>
                <a:t>. </a:t>
              </a:r>
              <a:r>
                <a:rPr lang="en-US" sz="2000" b="1" cap="all" dirty="0">
                  <a:solidFill>
                    <a:schemeClr val="bg1"/>
                  </a:solidFill>
                  <a:latin typeface="Arial Black" panose="020B0A04020102020204" pitchFamily="34" charset="0"/>
                </a:rPr>
                <a:t>$</a:t>
              </a:r>
              <a:endParaRPr lang="ru-RU" sz="2000" b="1" i="0" cap="all" dirty="0">
                <a:solidFill>
                  <a:schemeClr val="bg1"/>
                </a:solidFill>
                <a:effectLst/>
                <a:latin typeface="Arial Black" panose="020B0A04020102020204" pitchFamily="34" charset="0"/>
              </a:endParaRPr>
            </a:p>
          </p:txBody>
        </p:sp>
      </p:grpSp>
      <p:sp>
        <p:nvSpPr>
          <p:cNvPr id="8" name="Овал 7"/>
          <p:cNvSpPr/>
          <p:nvPr/>
        </p:nvSpPr>
        <p:spPr>
          <a:xfrm>
            <a:off x="2719808" y="9981348"/>
            <a:ext cx="4602840" cy="533400"/>
          </a:xfrm>
          <a:prstGeom prst="ellipse">
            <a:avLst/>
          </a:prstGeom>
          <a:solidFill>
            <a:schemeClr val="bg1">
              <a:lumMod val="85000"/>
              <a:alpha val="67000"/>
            </a:schemeClr>
          </a:solidFill>
          <a:ln>
            <a:noFill/>
          </a:ln>
          <a:effectLst>
            <a:glow rad="139700">
              <a:schemeClr val="bg1">
                <a:lumMod val="85000"/>
                <a:alpha val="33000"/>
              </a:scheme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73669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 txBox="1">
            <a:spLocks/>
          </p:cNvSpPr>
          <p:nvPr/>
        </p:nvSpPr>
        <p:spPr>
          <a:xfrm>
            <a:off x="1321123" y="341920"/>
            <a:ext cx="18018998" cy="16764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b="1" kern="0" dirty="0" smtClean="0">
                <a:solidFill>
                  <a:srgbClr val="9933FF"/>
                </a:solidFill>
                <a:latin typeface="Arial Black" panose="020B0A04020102020204" pitchFamily="34" charset="0"/>
              </a:rPr>
              <a:t>ПЕРСПЕКТИВЫ КОММЕРЦИАЛИЗАЦИИ</a:t>
            </a:r>
            <a:endParaRPr lang="ru-RU" sz="4800" b="1" kern="0" dirty="0">
              <a:solidFill>
                <a:srgbClr val="9933FF"/>
              </a:solidFill>
              <a:latin typeface="Arial Black" panose="020B0A0402010202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5409503" y="5410153"/>
            <a:ext cx="11346707" cy="52639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4721" y="4575168"/>
            <a:ext cx="2881528" cy="2527307"/>
          </a:xfrm>
          <a:prstGeom prst="rect">
            <a:avLst/>
          </a:prstGeom>
        </p:spPr>
      </p:pic>
      <p:sp>
        <p:nvSpPr>
          <p:cNvPr id="19" name="Подзаголовок 2"/>
          <p:cNvSpPr txBox="1">
            <a:spLocks/>
          </p:cNvSpPr>
          <p:nvPr/>
        </p:nvSpPr>
        <p:spPr>
          <a:xfrm>
            <a:off x="6635720" y="4864598"/>
            <a:ext cx="3581399" cy="117107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b="1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Стоимость печати корпуса</a:t>
            </a:r>
            <a:endParaRPr lang="ru-RU" sz="3200" b="1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Подзаголовок 2"/>
          <p:cNvSpPr txBox="1">
            <a:spLocks/>
          </p:cNvSpPr>
          <p:nvPr/>
        </p:nvSpPr>
        <p:spPr>
          <a:xfrm>
            <a:off x="6635720" y="1911233"/>
            <a:ext cx="3891080" cy="228377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b="1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Стоимость получения сорбента</a:t>
            </a:r>
            <a:endParaRPr lang="ru-RU" sz="3200" b="1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4" name="Рисунок 23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39" r="-890"/>
          <a:stretch/>
        </p:blipFill>
        <p:spPr bwMode="auto">
          <a:xfrm>
            <a:off x="2675033" y="2018762"/>
            <a:ext cx="2060732" cy="2411825"/>
          </a:xfrm>
          <a:prstGeom prst="rect">
            <a:avLst/>
          </a:prstGeom>
          <a:noFill/>
        </p:spPr>
      </p:pic>
      <p:sp>
        <p:nvSpPr>
          <p:cNvPr id="25" name="Подзаголовок 2"/>
          <p:cNvSpPr txBox="1">
            <a:spLocks/>
          </p:cNvSpPr>
          <p:nvPr/>
        </p:nvSpPr>
        <p:spPr>
          <a:xfrm>
            <a:off x="10737850" y="2166395"/>
            <a:ext cx="3733800" cy="1773451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Удешевление путём перехода на промышленные масштабы </a:t>
            </a:r>
            <a:endParaRPr lang="ru-RU" sz="2400" b="1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Подзаголовок 2"/>
          <p:cNvSpPr txBox="1">
            <a:spLocks/>
          </p:cNvSpPr>
          <p:nvPr/>
        </p:nvSpPr>
        <p:spPr>
          <a:xfrm>
            <a:off x="6702261" y="6211741"/>
            <a:ext cx="2252781" cy="1319502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000" b="1" kern="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50-150 р</a:t>
            </a:r>
            <a:endParaRPr lang="ru-RU" sz="4000" b="1" kern="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Подзаголовок 2"/>
          <p:cNvSpPr txBox="1">
            <a:spLocks/>
          </p:cNvSpPr>
          <p:nvPr/>
        </p:nvSpPr>
        <p:spPr>
          <a:xfrm>
            <a:off x="6691316" y="3535259"/>
            <a:ext cx="2590800" cy="1319502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000" b="1" kern="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50-100 р</a:t>
            </a:r>
            <a:endParaRPr lang="ru-RU" sz="4000" b="1" kern="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Подзаголовок 2"/>
          <p:cNvSpPr txBox="1">
            <a:spLocks/>
          </p:cNvSpPr>
          <p:nvPr/>
        </p:nvSpPr>
        <p:spPr>
          <a:xfrm>
            <a:off x="11006720" y="5329024"/>
            <a:ext cx="3733800" cy="1773451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Удешевление путём перехода на формовку пластика</a:t>
            </a:r>
            <a:endParaRPr lang="ru-RU" sz="2400" b="1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Станок для вакуумной формовки пластика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30121" y="4828387"/>
            <a:ext cx="3810000" cy="2724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Пресс-фото | Производственное объединение «Электрохимический завод»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46381" y="1962500"/>
            <a:ext cx="3609975" cy="2402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Подзаголовок 2"/>
          <p:cNvSpPr txBox="1">
            <a:spLocks/>
          </p:cNvSpPr>
          <p:nvPr/>
        </p:nvSpPr>
        <p:spPr>
          <a:xfrm>
            <a:off x="6705593" y="9796139"/>
            <a:ext cx="2665476" cy="1319502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000" b="1" kern="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100-250 р</a:t>
            </a:r>
            <a:endParaRPr lang="ru-RU" sz="4000" b="1" kern="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Подзаголовок 2"/>
          <p:cNvSpPr txBox="1">
            <a:spLocks/>
          </p:cNvSpPr>
          <p:nvPr/>
        </p:nvSpPr>
        <p:spPr>
          <a:xfrm>
            <a:off x="6691316" y="8071148"/>
            <a:ext cx="3581399" cy="2384742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b="1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ОБЩАЯ СТОИМОСТЬ</a:t>
            </a:r>
            <a:endParaRPr lang="ru-RU" sz="3200" b="1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8" name="Рисунок 27" descr="C:\Users\ASRock\AppData\Local\Microsoft\Windows\INetCache\Content.Word\IMG_20231124_132545.jpg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360"/>
          <a:stretch/>
        </p:blipFill>
        <p:spPr bwMode="auto">
          <a:xfrm rot="5400000">
            <a:off x="1834040" y="7995709"/>
            <a:ext cx="3550285" cy="20828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7071786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46234" y="491877"/>
            <a:ext cx="4241830" cy="476321"/>
          </a:xfrm>
          <a:prstGeom prst="rect">
            <a:avLst/>
          </a:prstGeom>
        </p:spPr>
      </p:pic>
      <p:sp>
        <p:nvSpPr>
          <p:cNvPr id="19" name="Подзаголовок 2"/>
          <p:cNvSpPr txBox="1">
            <a:spLocks/>
          </p:cNvSpPr>
          <p:nvPr/>
        </p:nvSpPr>
        <p:spPr>
          <a:xfrm>
            <a:off x="15891576" y="1201377"/>
            <a:ext cx="2891478" cy="12341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 smtClean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0698994"/>
              </p:ext>
            </p:extLst>
          </p:nvPr>
        </p:nvGraphicFramePr>
        <p:xfrm>
          <a:off x="767334" y="2668660"/>
          <a:ext cx="19354800" cy="752050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96753">
                  <a:extLst>
                    <a:ext uri="{9D8B030D-6E8A-4147-A177-3AD203B41FA5}">
                      <a16:colId xmlns="" xmlns:a16="http://schemas.microsoft.com/office/drawing/2014/main" val="2774191331"/>
                    </a:ext>
                  </a:extLst>
                </a:gridCol>
                <a:gridCol w="7174230">
                  <a:extLst>
                    <a:ext uri="{9D8B030D-6E8A-4147-A177-3AD203B41FA5}">
                      <a16:colId xmlns="" xmlns:a16="http://schemas.microsoft.com/office/drawing/2014/main" val="4156348636"/>
                    </a:ext>
                  </a:extLst>
                </a:gridCol>
                <a:gridCol w="10283817">
                  <a:extLst>
                    <a:ext uri="{9D8B030D-6E8A-4147-A177-3AD203B41FA5}">
                      <a16:colId xmlns="" xmlns:a16="http://schemas.microsoft.com/office/drawing/2014/main" val="2407964697"/>
                    </a:ext>
                  </a:extLst>
                </a:gridCol>
              </a:tblGrid>
              <a:tr h="4285994">
                <a:tc>
                  <a:txBody>
                    <a:bodyPr/>
                    <a:lstStyle/>
                    <a:p>
                      <a:pPr algn="ctr"/>
                      <a:r>
                        <a:rPr lang="ru-RU" sz="9600" b="1" dirty="0" smtClean="0">
                          <a:solidFill>
                            <a:srgbClr val="9933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</a:t>
                      </a:r>
                      <a:endParaRPr lang="ru-RU" sz="9600" b="1" dirty="0">
                        <a:solidFill>
                          <a:srgbClr val="9933F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0" b="1" dirty="0" smtClean="0">
                          <a:solidFill>
                            <a:srgbClr val="9933FF"/>
                          </a:solidFill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НИОКР</a:t>
                      </a:r>
                      <a:endParaRPr lang="ru-RU" sz="10000" b="1" dirty="0">
                        <a:solidFill>
                          <a:srgbClr val="9933FF"/>
                        </a:solidFill>
                        <a:latin typeface="Arial Black" panose="020B0A040201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3200" b="1" dirty="0" smtClean="0">
                          <a:solidFill>
                            <a:srgbClr val="9933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Отработка и оптимизация </a:t>
                      </a:r>
                      <a:r>
                        <a:rPr lang="ru-RU" sz="3200" b="1" baseline="0" dirty="0" smtClean="0">
                          <a:solidFill>
                            <a:srgbClr val="9933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метода синтеза МНЧ</a:t>
                      </a:r>
                      <a:endParaRPr lang="ru-RU" sz="3200" b="1" dirty="0">
                        <a:solidFill>
                          <a:srgbClr val="9933F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indent="0" defTabSz="91440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b="1" dirty="0" smtClean="0">
                          <a:solidFill>
                            <a:srgbClr val="9933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Создание</a:t>
                      </a:r>
                      <a:r>
                        <a:rPr lang="ru-RU" sz="3200" b="1" baseline="0" dirty="0" smtClean="0">
                          <a:solidFill>
                            <a:srgbClr val="9933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корпуса фильтра и его оптимизация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b="1" dirty="0" smtClean="0">
                          <a:solidFill>
                            <a:srgbClr val="9933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Масштабирование метода синтеза </a:t>
                      </a:r>
                      <a:r>
                        <a:rPr lang="ru-RU" sz="3200" b="1" baseline="0" dirty="0" smtClean="0">
                          <a:solidFill>
                            <a:srgbClr val="9933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МНЧ</a:t>
                      </a:r>
                      <a:r>
                        <a:rPr lang="ru-RU" sz="3200" b="1" dirty="0" smtClean="0">
                          <a:solidFill>
                            <a:srgbClr val="9933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3200" b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СОЗДАНИЕ </a:t>
                      </a:r>
                      <a:r>
                        <a:rPr kumimoji="0" lang="en-US" sz="3200" b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MVP</a:t>
                      </a:r>
                      <a:endParaRPr kumimoji="0" lang="ru-RU" sz="3200" b="1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44706328"/>
                  </a:ext>
                </a:extLst>
              </a:tr>
              <a:tr h="3234507">
                <a:tc>
                  <a:txBody>
                    <a:bodyPr/>
                    <a:lstStyle/>
                    <a:p>
                      <a:pPr algn="ctr"/>
                      <a:r>
                        <a:rPr lang="ru-RU" sz="9600" b="1" dirty="0" smtClean="0">
                          <a:solidFill>
                            <a:srgbClr val="9933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</a:t>
                      </a:r>
                      <a:endParaRPr lang="ru-RU" sz="9600" b="1" dirty="0">
                        <a:solidFill>
                          <a:srgbClr val="9933F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0" b="1" dirty="0" smtClean="0">
                          <a:solidFill>
                            <a:srgbClr val="9933FF"/>
                          </a:solidFill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ПРОДАЖИ</a:t>
                      </a:r>
                      <a:endParaRPr lang="ru-RU" sz="9000" b="1" dirty="0">
                        <a:solidFill>
                          <a:srgbClr val="9933FF"/>
                        </a:solidFill>
                        <a:latin typeface="Arial Black" panose="020B0A040201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32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АНАЛИЗ</a:t>
                      </a:r>
                      <a:r>
                        <a:rPr lang="ru-RU" sz="3200" b="1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РЫНКА</a:t>
                      </a:r>
                      <a:endParaRPr lang="ru-RU" sz="3200" b="1" dirty="0" smtClean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3200" b="1" dirty="0" smtClean="0">
                          <a:solidFill>
                            <a:srgbClr val="9933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Установление</a:t>
                      </a:r>
                      <a:r>
                        <a:rPr lang="ru-RU" sz="3200" b="1" baseline="0" dirty="0" smtClean="0">
                          <a:solidFill>
                            <a:srgbClr val="9933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контактов с потребителями</a:t>
                      </a:r>
                      <a:endParaRPr lang="ru-RU" sz="3200" b="1" dirty="0">
                        <a:solidFill>
                          <a:srgbClr val="9933F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3200" b="1" dirty="0" smtClean="0">
                          <a:solidFill>
                            <a:srgbClr val="9933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Разработка</a:t>
                      </a:r>
                      <a:r>
                        <a:rPr lang="ru-RU" sz="3200" b="1" baseline="0" dirty="0" smtClean="0">
                          <a:solidFill>
                            <a:srgbClr val="9933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финансовой модели</a:t>
                      </a:r>
                      <a:endParaRPr lang="ru-RU" sz="3200" b="1" dirty="0">
                        <a:solidFill>
                          <a:srgbClr val="9933F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3200" b="1" dirty="0" smtClean="0">
                          <a:solidFill>
                            <a:srgbClr val="9933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Выход</a:t>
                      </a:r>
                      <a:r>
                        <a:rPr lang="ru-RU" sz="3200" b="1" baseline="0" dirty="0" smtClean="0">
                          <a:solidFill>
                            <a:srgbClr val="9933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на рынок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95742867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17930764" y="6645275"/>
            <a:ext cx="2191370" cy="5521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0684762" y="5885035"/>
            <a:ext cx="11346705" cy="526399"/>
          </a:xfrm>
          <a:prstGeom prst="rect">
            <a:avLst/>
          </a:prstGeom>
        </p:spPr>
      </p:pic>
      <p:sp>
        <p:nvSpPr>
          <p:cNvPr id="17" name="object 13"/>
          <p:cNvSpPr/>
          <p:nvPr/>
        </p:nvSpPr>
        <p:spPr>
          <a:xfrm>
            <a:off x="650" y="-249768"/>
            <a:ext cx="20121484" cy="1959610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9933FF"/>
          </a:solidFill>
        </p:spPr>
        <p:txBody>
          <a:bodyPr wrap="square" lIns="0" tIns="0" rIns="0" bIns="0" rtlCol="0"/>
          <a:lstStyle/>
          <a:p>
            <a:endParaRPr sz="1600">
              <a:solidFill>
                <a:srgbClr val="9933FF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106715" y="302852"/>
            <a:ext cx="16230600" cy="9144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400" b="1" kern="0" dirty="0">
                <a:solidFill>
                  <a:schemeClr val="bg1">
                    <a:lumMod val="9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ПЛАН </a:t>
            </a:r>
            <a:r>
              <a:rPr lang="ru-RU" sz="4400" b="1" kern="0" dirty="0" smtClean="0">
                <a:solidFill>
                  <a:schemeClr val="bg1">
                    <a:lumMod val="9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РЕАЛИЗАЦИИ СТАРТАП-ПРОЕКТА</a:t>
            </a:r>
            <a:endParaRPr lang="ru-RU" sz="4400" b="1" kern="0" dirty="0">
              <a:solidFill>
                <a:schemeClr val="bg1">
                  <a:lumMod val="95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77090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Дизайн формы бутылки для минеральной воды «Ода»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7439" y="8394099"/>
            <a:ext cx="3539245" cy="2654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4" name="Picture 14" descr="Промышленная водоподготовка - Уралфильтр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13514" y="2598223"/>
            <a:ext cx="4934312" cy="3429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8" name="Picture 18" descr="Промышленная очистка воды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0732" y="3392959"/>
            <a:ext cx="5375396" cy="2001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Фильтр для очистки воды Ita filter ITA-21-3/4 F20121-3/4 - цена, отзывы,  фото - купить в Москве, СПб и РФ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59" t="-12736" r="46440" b="17703"/>
          <a:stretch/>
        </p:blipFill>
        <p:spPr bwMode="auto">
          <a:xfrm>
            <a:off x="1496146" y="1401299"/>
            <a:ext cx="1157502" cy="3508679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Купить Картридж 302 для фильтра-кувшина по выгодной цене с доставкой в  официальном интернет-магазине «Гейзер»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19" t="11146" r="28125" b="7603"/>
          <a:stretch/>
        </p:blipFill>
        <p:spPr bwMode="auto">
          <a:xfrm>
            <a:off x="3625326" y="2706591"/>
            <a:ext cx="1092805" cy="1894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Фильтры для воды в Алматы, купить фильтр для питьевой воды в кредит, цены в  Казахстане от Sulpak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7" t="-9283" r="8621" b="-1"/>
          <a:stretch/>
        </p:blipFill>
        <p:spPr bwMode="auto">
          <a:xfrm>
            <a:off x="4587509" y="4305649"/>
            <a:ext cx="1584083" cy="1958684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одзаголовок 2"/>
          <p:cNvSpPr txBox="1">
            <a:spLocks/>
          </p:cNvSpPr>
          <p:nvPr/>
        </p:nvSpPr>
        <p:spPr>
          <a:xfrm>
            <a:off x="9471247" y="1576599"/>
            <a:ext cx="9753600" cy="1189886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3600" b="1" kern="0" dirty="0" smtClean="0">
                <a:latin typeface="Arial Black" panose="020B0A04020102020204" pitchFamily="34" charset="0"/>
              </a:rPr>
              <a:t>ПРОМЫШЛЕННАЯ ОЧИСТКА ВОДЫ</a:t>
            </a:r>
            <a:endParaRPr lang="ru-RU" sz="3600" b="1" kern="0" dirty="0">
              <a:latin typeface="Arial Black" panose="020B0A04020102020204" pitchFamily="34" charset="0"/>
            </a:endParaRPr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>
          <a:xfrm>
            <a:off x="1337595" y="1480134"/>
            <a:ext cx="6537825" cy="1203883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3600" b="1" kern="0" dirty="0" smtClean="0">
                <a:latin typeface="Arial Black" panose="020B0A04020102020204" pitchFamily="34" charset="0"/>
              </a:rPr>
              <a:t>ДОМОХОЗЯЙСТВА</a:t>
            </a:r>
            <a:endParaRPr lang="ru-RU" sz="3600" b="1" kern="0" dirty="0">
              <a:latin typeface="Arial Black" panose="020B0A04020102020204" pitchFamily="34" charset="0"/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5327650" y="501890"/>
            <a:ext cx="11430000" cy="9144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b="1" kern="0" dirty="0" smtClean="0">
                <a:solidFill>
                  <a:srgbClr val="9933FF"/>
                </a:solidFill>
                <a:latin typeface="Arial Black" panose="020B0A04020102020204" pitchFamily="34" charset="0"/>
              </a:rPr>
              <a:t>ЦЕЛЕВАЯ АУДИТОРИЯ</a:t>
            </a:r>
            <a:endParaRPr lang="ru-RU" sz="4800" b="1" kern="0" dirty="0">
              <a:solidFill>
                <a:srgbClr val="9933FF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5552036" y="2598223"/>
            <a:ext cx="1526836" cy="1795551"/>
            <a:chOff x="5734299" y="6485781"/>
            <a:chExt cx="2590801" cy="3046769"/>
          </a:xfrm>
        </p:grpSpPr>
        <p:pic>
          <p:nvPicPr>
            <p:cNvPr id="5132" name="Picture 12" descr="Фильтр для очистки воды Electrolux RevOs OsmoProf500 / Купить фильтры для  очистки воды по низким ценам / Фильтры под мойку"/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682" r="17798"/>
            <a:stretch/>
          </p:blipFill>
          <p:spPr bwMode="auto">
            <a:xfrm>
              <a:off x="5734299" y="6485781"/>
              <a:ext cx="2590801" cy="30467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Прямоугольник 7"/>
            <p:cNvSpPr/>
            <p:nvPr/>
          </p:nvSpPr>
          <p:spPr>
            <a:xfrm rot="21144446">
              <a:off x="6848114" y="7582584"/>
              <a:ext cx="685800" cy="16464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9"/>
          <a:srcRect t="-9116" b="-6734"/>
          <a:stretch/>
        </p:blipFill>
        <p:spPr>
          <a:xfrm>
            <a:off x="2589304" y="4112227"/>
            <a:ext cx="1097266" cy="2270993"/>
          </a:xfrm>
          <a:prstGeom prst="ellipse">
            <a:avLst/>
          </a:prstGeom>
        </p:spPr>
      </p:pic>
      <p:sp>
        <p:nvSpPr>
          <p:cNvPr id="29" name="Равнобедренный треугольник 28"/>
          <p:cNvSpPr/>
          <p:nvPr/>
        </p:nvSpPr>
        <p:spPr>
          <a:xfrm rot="10800000">
            <a:off x="3946642" y="6583405"/>
            <a:ext cx="934224" cy="805366"/>
          </a:xfrm>
          <a:prstGeom prst="triangle">
            <a:avLst/>
          </a:prstGeom>
          <a:solidFill>
            <a:srgbClr val="993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1498" y="6961041"/>
            <a:ext cx="2990094" cy="4114808"/>
          </a:xfrm>
          <a:prstGeom prst="rect">
            <a:avLst/>
          </a:prstGeom>
        </p:spPr>
      </p:pic>
      <p:pic>
        <p:nvPicPr>
          <p:cNvPr id="2050" name="Picture 2" descr="большая вода бутылки стоковое фото. изображение насчитывающей смогите -  128917386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45049" y="8028622"/>
            <a:ext cx="2191855" cy="3430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Tap PNG images free download | Pngimg.com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51663" y="8394098"/>
            <a:ext cx="1783117" cy="2899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5409503" y="5410153"/>
            <a:ext cx="11346707" cy="526399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4189466" y="5410153"/>
            <a:ext cx="11346707" cy="526399"/>
          </a:xfrm>
          <a:prstGeom prst="rect">
            <a:avLst/>
          </a:prstGeom>
        </p:spPr>
      </p:pic>
      <p:sp>
        <p:nvSpPr>
          <p:cNvPr id="25" name="Равнобедренный треугольник 24"/>
          <p:cNvSpPr/>
          <p:nvPr/>
        </p:nvSpPr>
        <p:spPr>
          <a:xfrm rot="10800000">
            <a:off x="13476710" y="6583405"/>
            <a:ext cx="934224" cy="805366"/>
          </a:xfrm>
          <a:prstGeom prst="triangle">
            <a:avLst/>
          </a:prstGeom>
          <a:solidFill>
            <a:srgbClr val="993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058848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Patent Icon Images – Browse 30,024 Stock Photos, Vectors, and Video | Adobe  Stock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40" t="17617" r="20703" b="11807"/>
          <a:stretch/>
        </p:blipFill>
        <p:spPr bwMode="auto">
          <a:xfrm>
            <a:off x="13418670" y="2826155"/>
            <a:ext cx="4372959" cy="596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одзаголовок 2"/>
          <p:cNvSpPr txBox="1">
            <a:spLocks/>
          </p:cNvSpPr>
          <p:nvPr/>
        </p:nvSpPr>
        <p:spPr>
          <a:xfrm>
            <a:off x="1863247" y="400197"/>
            <a:ext cx="7291593" cy="9144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b="1" kern="0" dirty="0" smtClean="0">
                <a:solidFill>
                  <a:srgbClr val="9933FF"/>
                </a:solidFill>
                <a:latin typeface="Arial Black" panose="020B0A04020102020204" pitchFamily="34" charset="0"/>
              </a:rPr>
              <a:t>КОМАНДА ПРОЕКТА</a:t>
            </a:r>
            <a:endParaRPr lang="ru-RU" sz="4800" b="1" kern="0" dirty="0">
              <a:solidFill>
                <a:srgbClr val="9933FF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57103" y="8989855"/>
            <a:ext cx="5766322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9933FF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Эмиров Руслан </a:t>
            </a:r>
            <a:r>
              <a:rPr lang="ru-RU" sz="2800" b="1" dirty="0" smtClean="0">
                <a:solidFill>
                  <a:srgbClr val="9933FF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Мурадович</a:t>
            </a:r>
          </a:p>
          <a:p>
            <a:r>
              <a:rPr lang="ru-RU" b="1" dirty="0">
                <a:latin typeface="Arial Narrow" panose="020B0606020202030204" pitchFamily="34" charset="0"/>
              </a:rPr>
              <a:t>преподаватель кафедры </a:t>
            </a:r>
            <a:r>
              <a:rPr lang="ru-RU" b="1" dirty="0" smtClean="0">
                <a:latin typeface="Arial Narrow" panose="020B0606020202030204" pitchFamily="34" charset="0"/>
              </a:rPr>
              <a:t>ФКСиН </a:t>
            </a:r>
            <a:r>
              <a:rPr lang="ru-RU" b="1" dirty="0">
                <a:latin typeface="Arial Narrow" panose="020B0606020202030204" pitchFamily="34" charset="0"/>
                <a:ea typeface="Calibri" panose="020F0502020204030204" pitchFamily="34" charset="0"/>
              </a:rPr>
              <a:t>физического </a:t>
            </a:r>
            <a:r>
              <a:rPr lang="ru-RU" b="1" dirty="0" smtClean="0">
                <a:latin typeface="Arial Narrow" panose="020B0606020202030204" pitchFamily="34" charset="0"/>
                <a:ea typeface="Calibri" panose="020F0502020204030204" pitchFamily="34" charset="0"/>
              </a:rPr>
              <a:t>факультета</a:t>
            </a:r>
            <a:r>
              <a:rPr lang="ru-RU" b="1" dirty="0" smtClean="0">
                <a:latin typeface="Arial Narrow" panose="020B0606020202030204" pitchFamily="34" charset="0"/>
              </a:rPr>
              <a:t> </a:t>
            </a:r>
            <a:endParaRPr lang="ru-RU" b="1" dirty="0">
              <a:latin typeface="Arial Narrow" panose="020B060602020203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34843" y="6213823"/>
            <a:ext cx="4979248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9933FF"/>
                </a:solidFill>
                <a:latin typeface="Arial Narrow" panose="020B0606020202030204" pitchFamily="34" charset="0"/>
              </a:rPr>
              <a:t>Ибрагимова Аминат </a:t>
            </a:r>
            <a:r>
              <a:rPr lang="ru-RU" sz="2800" b="1" dirty="0" smtClean="0">
                <a:solidFill>
                  <a:srgbClr val="9933FF"/>
                </a:solidFill>
                <a:latin typeface="Arial Narrow" panose="020B0606020202030204" pitchFamily="34" charset="0"/>
              </a:rPr>
              <a:t>Алибеевна</a:t>
            </a:r>
          </a:p>
          <a:p>
            <a:r>
              <a:rPr lang="ru-RU" dirty="0" smtClean="0">
                <a:latin typeface="Arial Narrow" panose="020B0606020202030204" pitchFamily="34" charset="0"/>
              </a:rPr>
              <a:t> </a:t>
            </a:r>
            <a:r>
              <a:rPr lang="ru-RU" b="1" dirty="0">
                <a:latin typeface="Arial Narrow" panose="020B0606020202030204" pitchFamily="34" charset="0"/>
                <a:ea typeface="Calibri" panose="020F0502020204030204" pitchFamily="34" charset="0"/>
              </a:rPr>
              <a:t>студент </a:t>
            </a:r>
            <a:r>
              <a:rPr lang="ru-RU" b="1" dirty="0" smtClean="0">
                <a:latin typeface="Arial Narrow" panose="020B0606020202030204" pitchFamily="34" charset="0"/>
                <a:ea typeface="Calibri" panose="020F0502020204030204" pitchFamily="34" charset="0"/>
              </a:rPr>
              <a:t>4 </a:t>
            </a:r>
            <a:r>
              <a:rPr lang="ru-RU" b="1" dirty="0">
                <a:latin typeface="Arial Narrow" panose="020B0606020202030204" pitchFamily="34" charset="0"/>
                <a:ea typeface="Calibri" panose="020F0502020204030204" pitchFamily="34" charset="0"/>
              </a:rPr>
              <a:t>курса физического </a:t>
            </a:r>
            <a:r>
              <a:rPr lang="ru-RU" b="1" dirty="0" smtClean="0">
                <a:latin typeface="Arial Narrow" panose="020B0606020202030204" pitchFamily="34" charset="0"/>
                <a:ea typeface="Calibri" panose="020F0502020204030204" pitchFamily="34" charset="0"/>
              </a:rPr>
              <a:t>факультета</a:t>
            </a:r>
            <a:endParaRPr lang="ru-RU" b="1" dirty="0">
              <a:latin typeface="Arial Narrow" panose="020B060602020203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50076" y="4292075"/>
            <a:ext cx="6207148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9933FF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Ганджимов Алигусейн Зейналабдиевич  </a:t>
            </a:r>
          </a:p>
          <a:p>
            <a:r>
              <a:rPr lang="ru-RU" b="1" dirty="0" smtClean="0">
                <a:latin typeface="Arial Narrow" panose="020B0606020202030204" pitchFamily="34" charset="0"/>
                <a:ea typeface="Calibri" panose="020F0502020204030204" pitchFamily="34" charset="0"/>
              </a:rPr>
              <a:t>студент </a:t>
            </a:r>
            <a:r>
              <a:rPr lang="ru-RU" b="1" dirty="0">
                <a:latin typeface="Arial Narrow" panose="020B0606020202030204" pitchFamily="34" charset="0"/>
                <a:ea typeface="Calibri" panose="020F0502020204030204" pitchFamily="34" charset="0"/>
              </a:rPr>
              <a:t>2 </a:t>
            </a:r>
            <a:r>
              <a:rPr lang="ru-RU" b="1" dirty="0" smtClean="0">
                <a:latin typeface="Arial Narrow" panose="020B0606020202030204" pitchFamily="34" charset="0"/>
                <a:ea typeface="Calibri" panose="020F0502020204030204" pitchFamily="34" charset="0"/>
              </a:rPr>
              <a:t>курса </a:t>
            </a:r>
            <a:r>
              <a:rPr lang="ru-RU" b="1" dirty="0">
                <a:latin typeface="Arial Narrow" panose="020B0606020202030204" pitchFamily="34" charset="0"/>
                <a:ea typeface="Calibri" panose="020F0502020204030204" pitchFamily="34" charset="0"/>
              </a:rPr>
              <a:t>физического </a:t>
            </a:r>
            <a:r>
              <a:rPr lang="ru-RU" b="1" dirty="0" smtClean="0">
                <a:latin typeface="Arial Narrow" panose="020B0606020202030204" pitchFamily="34" charset="0"/>
                <a:ea typeface="Calibri" panose="020F0502020204030204" pitchFamily="34" charset="0"/>
              </a:rPr>
              <a:t>факультета</a:t>
            </a:r>
            <a:endParaRPr lang="ru-RU" b="1" dirty="0">
              <a:latin typeface="Arial Narrow" panose="020B0606020202030204" pitchFamily="34" charset="0"/>
            </a:endParaRPr>
          </a:p>
        </p:txBody>
      </p:sp>
      <p:grpSp>
        <p:nvGrpSpPr>
          <p:cNvPr id="23" name="Группа 22"/>
          <p:cNvGrpSpPr/>
          <p:nvPr/>
        </p:nvGrpSpPr>
        <p:grpSpPr>
          <a:xfrm>
            <a:off x="10584797" y="9389964"/>
            <a:ext cx="9565896" cy="2431491"/>
            <a:chOff x="10538312" y="9029066"/>
            <a:chExt cx="9565896" cy="2431491"/>
          </a:xfrm>
        </p:grpSpPr>
        <p:sp>
          <p:nvSpPr>
            <p:cNvPr id="24" name="object 13"/>
            <p:cNvSpPr/>
            <p:nvPr/>
          </p:nvSpPr>
          <p:spPr>
            <a:xfrm>
              <a:off x="10538312" y="9029066"/>
              <a:ext cx="9565896" cy="1959610"/>
            </a:xfrm>
            <a:custGeom>
              <a:avLst/>
              <a:gdLst/>
              <a:ahLst/>
              <a:cxnLst/>
              <a:rect l="l" t="t" r="r" b="b"/>
              <a:pathLst>
                <a:path w="3446144" h="1437004">
                  <a:moveTo>
                    <a:pt x="3445832" y="0"/>
                  </a:moveTo>
                  <a:lnTo>
                    <a:pt x="0" y="0"/>
                  </a:lnTo>
                  <a:lnTo>
                    <a:pt x="0" y="1436511"/>
                  </a:lnTo>
                  <a:lnTo>
                    <a:pt x="3445832" y="1436511"/>
                  </a:lnTo>
                  <a:lnTo>
                    <a:pt x="3445832" y="0"/>
                  </a:lnTo>
                  <a:close/>
                </a:path>
              </a:pathLst>
            </a:custGeom>
            <a:solidFill>
              <a:srgbClr val="9933F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rgbClr val="9933FF"/>
                </a:solidFill>
              </a:endParaRPr>
            </a:p>
          </p:txBody>
        </p:sp>
        <p:pic>
          <p:nvPicPr>
            <p:cNvPr id="25" name="Рисунок 2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41101" y="9516953"/>
              <a:ext cx="4241830" cy="476321"/>
            </a:xfrm>
            <a:prstGeom prst="rect">
              <a:avLst/>
            </a:prstGeom>
          </p:spPr>
        </p:pic>
        <p:sp>
          <p:nvSpPr>
            <p:cNvPr id="26" name="Подзаголовок 2"/>
            <p:cNvSpPr txBox="1">
              <a:spLocks/>
            </p:cNvSpPr>
            <p:nvPr/>
          </p:nvSpPr>
          <p:spPr>
            <a:xfrm>
              <a:off x="14086443" y="10226453"/>
              <a:ext cx="2891478" cy="1234104"/>
            </a:xfrm>
            <a:prstGeom prst="rect">
              <a:avLst/>
            </a:prstGeom>
          </p:spPr>
          <p:txBody>
            <a:bodyPr/>
            <a:lstStyle>
              <a:lvl1pPr marL="0">
                <a:defRPr>
                  <a:latin typeface="+mn-lt"/>
                  <a:ea typeface="+mn-ea"/>
                  <a:cs typeface="+mn-cs"/>
                </a:defRPr>
              </a:lvl1pPr>
              <a:lvl2pPr marL="457200">
                <a:defRPr>
                  <a:latin typeface="+mn-lt"/>
                  <a:ea typeface="+mn-ea"/>
                  <a:cs typeface="+mn-cs"/>
                </a:defRPr>
              </a:lvl2pPr>
              <a:lvl3pPr marL="914400">
                <a:defRPr>
                  <a:latin typeface="+mn-lt"/>
                  <a:ea typeface="+mn-ea"/>
                  <a:cs typeface="+mn-cs"/>
                </a:defRPr>
              </a:lvl3pPr>
              <a:lvl4pPr marL="1371600">
                <a:defRPr>
                  <a:latin typeface="+mn-lt"/>
                  <a:ea typeface="+mn-ea"/>
                  <a:cs typeface="+mn-cs"/>
                </a:defRPr>
              </a:lvl4pPr>
              <a:lvl5pPr marL="1828800">
                <a:defRPr>
                  <a:latin typeface="+mn-lt"/>
                  <a:ea typeface="+mn-ea"/>
                  <a:cs typeface="+mn-cs"/>
                </a:defRPr>
              </a:lvl5pPr>
              <a:lvl6pPr marL="2286000">
                <a:defRPr>
                  <a:latin typeface="+mn-lt"/>
                  <a:ea typeface="+mn-ea"/>
                  <a:cs typeface="+mn-cs"/>
                </a:defRPr>
              </a:lvl6pPr>
              <a:lvl7pPr marL="2743200">
                <a:defRPr>
                  <a:latin typeface="+mn-lt"/>
                  <a:ea typeface="+mn-ea"/>
                  <a:cs typeface="+mn-cs"/>
                </a:defRPr>
              </a:lvl7pPr>
              <a:lvl8pPr marL="3200400">
                <a:defRPr>
                  <a:latin typeface="+mn-lt"/>
                  <a:ea typeface="+mn-ea"/>
                  <a:cs typeface="+mn-cs"/>
                </a:defRPr>
              </a:lvl8pPr>
              <a:lvl9pPr marL="3657600">
                <a:defRPr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400" spc="600" dirty="0">
                  <a:solidFill>
                    <a:schemeClr val="bg1"/>
                  </a:solidFill>
                </a:rPr>
                <a:t>АКСЕЛЕРАТОР ДГУ</a:t>
              </a:r>
              <a:endParaRPr lang="ru-RU" sz="1400" kern="0" spc="6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2850" y="1358663"/>
            <a:ext cx="2171700" cy="2381250"/>
          </a:xfrm>
          <a:prstGeom prst="rect">
            <a:avLst/>
          </a:prstGeom>
        </p:spPr>
      </p:pic>
      <p:sp>
        <p:nvSpPr>
          <p:cNvPr id="27" name="Прямоугольник 26"/>
          <p:cNvSpPr/>
          <p:nvPr/>
        </p:nvSpPr>
        <p:spPr>
          <a:xfrm>
            <a:off x="3250076" y="2664995"/>
            <a:ext cx="58679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latin typeface="Arial Narrow" panose="020B0606020202030204" pitchFamily="34" charset="0"/>
              </a:rPr>
              <a:t>Руководство проектом, планирование работы команды проекта, 3</a:t>
            </a:r>
            <a:r>
              <a:rPr lang="en-US" i="1" dirty="0" smtClean="0">
                <a:latin typeface="Arial Narrow" panose="020B0606020202030204" pitchFamily="34" charset="0"/>
              </a:rPr>
              <a:t>D </a:t>
            </a:r>
            <a:r>
              <a:rPr lang="ru-RU" i="1" dirty="0">
                <a:latin typeface="Arial Narrow" panose="020B0606020202030204" pitchFamily="34" charset="0"/>
              </a:rPr>
              <a:t>проектирование, тестирование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2213" y="6160449"/>
            <a:ext cx="1947863" cy="1649503"/>
          </a:xfrm>
          <a:prstGeom prst="rect">
            <a:avLst/>
          </a:prstGeom>
        </p:spPr>
      </p:pic>
      <p:sp>
        <p:nvSpPr>
          <p:cNvPr id="28" name="Прямоугольник 27"/>
          <p:cNvSpPr/>
          <p:nvPr/>
        </p:nvSpPr>
        <p:spPr>
          <a:xfrm>
            <a:off x="3257103" y="7155686"/>
            <a:ext cx="53735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latin typeface="Arial Narrow" panose="020B0606020202030204" pitchFamily="34" charset="0"/>
              </a:rPr>
              <a:t>Маркетинговые исследования, </a:t>
            </a:r>
            <a:r>
              <a:rPr lang="en-US" i="1" dirty="0" smtClean="0">
                <a:latin typeface="Arial Narrow" panose="020B0606020202030204" pitchFamily="34" charset="0"/>
              </a:rPr>
              <a:t>SMM</a:t>
            </a:r>
            <a:r>
              <a:rPr lang="ru-RU" i="1" dirty="0" smtClean="0">
                <a:latin typeface="Arial Narrow" panose="020B0606020202030204" pitchFamily="34" charset="0"/>
              </a:rPr>
              <a:t>, реклама </a:t>
            </a:r>
            <a:endParaRPr lang="ru-RU" i="1" dirty="0">
              <a:latin typeface="Arial Narrow" panose="020B060602020203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10238" y="8931275"/>
            <a:ext cx="1635682" cy="1417994"/>
          </a:xfrm>
          <a:prstGeom prst="rect">
            <a:avLst/>
          </a:prstGeom>
        </p:spPr>
      </p:pic>
      <p:sp>
        <p:nvSpPr>
          <p:cNvPr id="29" name="Прямоугольник 28"/>
          <p:cNvSpPr/>
          <p:nvPr/>
        </p:nvSpPr>
        <p:spPr>
          <a:xfrm>
            <a:off x="3228284" y="9998075"/>
            <a:ext cx="537354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latin typeface="Arial Narrow" panose="020B0606020202030204" pitchFamily="34" charset="0"/>
              </a:rPr>
              <a:t>Научное </a:t>
            </a:r>
            <a:r>
              <a:rPr lang="ru-RU" i="1" dirty="0">
                <a:latin typeface="Arial Narrow" panose="020B0606020202030204" pitchFamily="34" charset="0"/>
              </a:rPr>
              <a:t>р</a:t>
            </a:r>
            <a:r>
              <a:rPr lang="ru-RU" i="1" dirty="0" smtClean="0">
                <a:latin typeface="Arial Narrow" panose="020B0606020202030204" pitchFamily="34" charset="0"/>
              </a:rPr>
              <a:t>уководство всех этапов проекта, планирование и курирование работы </a:t>
            </a:r>
            <a:r>
              <a:rPr lang="ru-RU" i="1" smtClean="0">
                <a:latin typeface="Arial Narrow" panose="020B0606020202030204" pitchFamily="34" charset="0"/>
              </a:rPr>
              <a:t>команды проекта  </a:t>
            </a:r>
            <a:endParaRPr lang="ru-RU" i="1" dirty="0">
              <a:latin typeface="Arial Narrow" panose="020B0606020202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228284" y="1724492"/>
            <a:ext cx="6553200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9933FF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Сайпулаев Пайзула </a:t>
            </a:r>
            <a:r>
              <a:rPr lang="ru-RU" sz="2800" b="1" dirty="0" smtClean="0">
                <a:solidFill>
                  <a:srgbClr val="9933FF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Магомедтагирович</a:t>
            </a:r>
            <a:r>
              <a:rPr lang="en-US" sz="2800" b="1" dirty="0" smtClean="0">
                <a:solidFill>
                  <a:srgbClr val="9933FF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</a:p>
          <a:p>
            <a:r>
              <a:rPr lang="ru-RU" b="1" dirty="0" smtClean="0">
                <a:latin typeface="Arial Narrow" panose="020B0606020202030204" pitchFamily="34" charset="0"/>
                <a:ea typeface="Calibri" panose="020F0502020204030204" pitchFamily="34" charset="0"/>
              </a:rPr>
              <a:t>студент </a:t>
            </a:r>
            <a:r>
              <a:rPr lang="ru-RU" b="1" dirty="0">
                <a:latin typeface="Arial Narrow" panose="020B0606020202030204" pitchFamily="34" charset="0"/>
                <a:ea typeface="Calibri" panose="020F0502020204030204" pitchFamily="34" charset="0"/>
              </a:rPr>
              <a:t>магистратуры 1 года обучения </a:t>
            </a:r>
            <a:r>
              <a:rPr lang="ru-RU" b="1" dirty="0" smtClean="0">
                <a:latin typeface="Arial Narrow" panose="020B0606020202030204" pitchFamily="34" charset="0"/>
                <a:ea typeface="Calibri" panose="020F0502020204030204" pitchFamily="34" charset="0"/>
              </a:rPr>
              <a:t>физического факультета</a:t>
            </a:r>
            <a:endParaRPr lang="ru-RU" b="1" dirty="0">
              <a:latin typeface="Arial Narrow" panose="020B0606020202030204" pitchFamily="34" charset="0"/>
            </a:endParaRPr>
          </a:p>
        </p:txBody>
      </p:sp>
      <p:pic>
        <p:nvPicPr>
          <p:cNvPr id="1026" name="Picture 2" descr="Лаборатория – Бесплатные иконки: образование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334" y="3847928"/>
            <a:ext cx="1688512" cy="168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Прямоугольник 29"/>
          <p:cNvSpPr/>
          <p:nvPr/>
        </p:nvSpPr>
        <p:spPr>
          <a:xfrm>
            <a:off x="3209442" y="5179873"/>
            <a:ext cx="58679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latin typeface="Arial Narrow" panose="020B0606020202030204" pitchFamily="34" charset="0"/>
              </a:rPr>
              <a:t>Лабораторные работы, 3</a:t>
            </a:r>
            <a:r>
              <a:rPr lang="en-US" i="1" dirty="0" smtClean="0">
                <a:latin typeface="Arial Narrow" panose="020B0606020202030204" pitchFamily="34" charset="0"/>
              </a:rPr>
              <a:t>D </a:t>
            </a:r>
            <a:r>
              <a:rPr lang="ru-RU" i="1" dirty="0" smtClean="0">
                <a:latin typeface="Arial Narrow" panose="020B0606020202030204" pitchFamily="34" charset="0"/>
              </a:rPr>
              <a:t>проектирование, тестирование, </a:t>
            </a:r>
            <a:endParaRPr lang="ru-RU" i="1" dirty="0">
              <a:latin typeface="Arial Narrow" panose="020B0606020202030204" pitchFamily="34" charset="0"/>
            </a:endParaRPr>
          </a:p>
        </p:txBody>
      </p:sp>
      <p:sp>
        <p:nvSpPr>
          <p:cNvPr id="31" name="Подзаголовок 2"/>
          <p:cNvSpPr txBox="1">
            <a:spLocks/>
          </p:cNvSpPr>
          <p:nvPr/>
        </p:nvSpPr>
        <p:spPr>
          <a:xfrm>
            <a:off x="11443556" y="218729"/>
            <a:ext cx="8612803" cy="19050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000" b="1" kern="0" dirty="0">
                <a:solidFill>
                  <a:srgbClr val="9933FF"/>
                </a:solidFill>
                <a:latin typeface="Arial Black" panose="020B0A04020102020204" pitchFamily="34" charset="0"/>
              </a:rPr>
              <a:t>МЕРЫ ПО ЗАЩИТЕ ПРАВ НА ИНТЕЛЛЕКТУАЛЬНУЮ СОБСТВЕННОСТЬ</a:t>
            </a:r>
          </a:p>
        </p:txBody>
      </p:sp>
      <p:pic>
        <p:nvPicPr>
          <p:cNvPr id="36" name="Рисунок 3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5409503" y="5410153"/>
            <a:ext cx="11346707" cy="526399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695421" y="5410153"/>
            <a:ext cx="11346707" cy="526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02113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Рисунок 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7283" y="0"/>
            <a:ext cx="9476817" cy="1130935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1449" y="497405"/>
            <a:ext cx="1728269" cy="1728269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2133" y="987525"/>
            <a:ext cx="2362200" cy="619962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30000"/>
                    </a14:imgEffect>
                    <a14:imgEffect>
                      <a14:brightnessContrast bright="-1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0017" y="889646"/>
            <a:ext cx="1643176" cy="815720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0017" y="6492876"/>
            <a:ext cx="6397194" cy="718350"/>
          </a:xfrm>
          <a:prstGeom prst="rect">
            <a:avLst/>
          </a:prstGeom>
        </p:spPr>
      </p:pic>
      <p:sp>
        <p:nvSpPr>
          <p:cNvPr id="25" name="Подзаголовок 2"/>
          <p:cNvSpPr txBox="1">
            <a:spLocks/>
          </p:cNvSpPr>
          <p:nvPr/>
        </p:nvSpPr>
        <p:spPr>
          <a:xfrm>
            <a:off x="15684500" y="7406632"/>
            <a:ext cx="4419600" cy="519279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spc="600" dirty="0" smtClean="0">
                <a:solidFill>
                  <a:schemeClr val="bg1"/>
                </a:solidFill>
              </a:rPr>
              <a:t>АКСЕЛЕРАТОР ДГУ</a:t>
            </a:r>
            <a:endParaRPr lang="ru-RU" sz="2800" kern="0" spc="600" dirty="0">
              <a:solidFill>
                <a:schemeClr val="bg1"/>
              </a:solidFill>
            </a:endParaRPr>
          </a:p>
        </p:txBody>
      </p:sp>
      <p:sp>
        <p:nvSpPr>
          <p:cNvPr id="29" name="Подзаголовок 2"/>
          <p:cNvSpPr txBox="1">
            <a:spLocks/>
          </p:cNvSpPr>
          <p:nvPr/>
        </p:nvSpPr>
        <p:spPr>
          <a:xfrm>
            <a:off x="18218894" y="10149583"/>
            <a:ext cx="1764670" cy="5852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3600" b="1" spc="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2023</a:t>
            </a:r>
            <a:endParaRPr lang="ru-RU" sz="3600" b="1" kern="0" spc="6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73" r="94201" b="50229"/>
          <a:stretch/>
        </p:blipFill>
        <p:spPr>
          <a:xfrm>
            <a:off x="0" y="2810960"/>
            <a:ext cx="10737850" cy="2843715"/>
          </a:xfrm>
          <a:prstGeom prst="rect">
            <a:avLst/>
          </a:prstGeom>
          <a:ln>
            <a:noFill/>
          </a:ln>
        </p:spPr>
      </p:pic>
      <p:sp>
        <p:nvSpPr>
          <p:cNvPr id="18" name="Подзаголовок 2"/>
          <p:cNvSpPr txBox="1">
            <a:spLocks/>
          </p:cNvSpPr>
          <p:nvPr/>
        </p:nvSpPr>
        <p:spPr>
          <a:xfrm>
            <a:off x="1365250" y="3140075"/>
            <a:ext cx="9490633" cy="3915451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6600" b="1" kern="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СПАСИБО ЗА ВНИМАНИЕ!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33689" y="2826866"/>
            <a:ext cx="3770411" cy="2827809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73" r="94201" b="50229"/>
          <a:stretch/>
        </p:blipFill>
        <p:spPr>
          <a:xfrm>
            <a:off x="15309849" y="2826866"/>
            <a:ext cx="1023839" cy="281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6374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1058</TotalTime>
  <Words>462</Words>
  <Application>Microsoft Office PowerPoint</Application>
  <PresentationFormat>Произвольный</PresentationFormat>
  <Paragraphs>113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 Black</vt:lpstr>
      <vt:lpstr>Lato</vt:lpstr>
      <vt:lpstr>Calibri</vt:lpstr>
      <vt:lpstr>Arial</vt:lpstr>
      <vt:lpstr>Arial Narrow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Визуальный  стиль Платформа университетского  технологического предпринимательства</dc:title>
  <dc:creator>Dima Gusev</dc:creator>
  <cp:lastModifiedBy>ASRock</cp:lastModifiedBy>
  <cp:revision>93</cp:revision>
  <dcterms:created xsi:type="dcterms:W3CDTF">2022-06-08T08:32:52Z</dcterms:created>
  <dcterms:modified xsi:type="dcterms:W3CDTF">2023-12-12T09:27:33Z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2022-06-07T00:00:00Z</vt:filetime>
  </property>
  <property fmtid="{D5CDD505-2E9C-101B-9397-08002B2CF9AE}" pid="3" name="Creator">
    <vt:lpwstr>Adobe InDesign 17.1 (Windows)</vt:lpwstr>
  </property>
  <property fmtid="{D5CDD505-2E9C-101B-9397-08002B2CF9AE}" pid="4" name="LastSaved">
    <vt:filetime>2022-06-08T00:00:00Z</vt:filetime>
  </property>
</Properties>
</file>